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50" r:id="rId1"/>
    <p:sldMasterId id="2147484052" r:id="rId2"/>
    <p:sldMasterId id="2147484054" r:id="rId3"/>
  </p:sldMasterIdLst>
  <p:notesMasterIdLst>
    <p:notesMasterId r:id="rId190"/>
  </p:notesMasterIdLst>
  <p:sldIdLst>
    <p:sldId id="258" r:id="rId4"/>
    <p:sldId id="410" r:id="rId5"/>
    <p:sldId id="473" r:id="rId6"/>
    <p:sldId id="412" r:id="rId7"/>
    <p:sldId id="413"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360" r:id="rId21"/>
    <p:sldId id="374" r:id="rId22"/>
    <p:sldId id="427" r:id="rId23"/>
    <p:sldId id="428" r:id="rId24"/>
    <p:sldId id="429" r:id="rId25"/>
    <p:sldId id="430" r:id="rId26"/>
    <p:sldId id="431" r:id="rId27"/>
    <p:sldId id="432" r:id="rId28"/>
    <p:sldId id="433" r:id="rId29"/>
    <p:sldId id="366" r:id="rId30"/>
    <p:sldId id="287" r:id="rId31"/>
    <p:sldId id="290" r:id="rId32"/>
    <p:sldId id="387" r:id="rId33"/>
    <p:sldId id="291" r:id="rId34"/>
    <p:sldId id="293" r:id="rId35"/>
    <p:sldId id="294" r:id="rId36"/>
    <p:sldId id="295" r:id="rId37"/>
    <p:sldId id="296" r:id="rId38"/>
    <p:sldId id="297" r:id="rId39"/>
    <p:sldId id="298" r:id="rId40"/>
    <p:sldId id="299" r:id="rId41"/>
    <p:sldId id="300" r:id="rId42"/>
    <p:sldId id="392" r:id="rId43"/>
    <p:sldId id="434" r:id="rId44"/>
    <p:sldId id="474" r:id="rId45"/>
    <p:sldId id="301" r:id="rId46"/>
    <p:sldId id="302" r:id="rId47"/>
    <p:sldId id="391" r:id="rId48"/>
    <p:sldId id="475"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490" r:id="rId73"/>
    <p:sldId id="491" r:id="rId74"/>
    <p:sldId id="398" r:id="rId75"/>
    <p:sldId id="399" r:id="rId76"/>
    <p:sldId id="326" r:id="rId77"/>
    <p:sldId id="393" r:id="rId78"/>
    <p:sldId id="477" r:id="rId79"/>
    <p:sldId id="476" r:id="rId80"/>
    <p:sldId id="327" r:id="rId81"/>
    <p:sldId id="328" r:id="rId82"/>
    <p:sldId id="329" r:id="rId83"/>
    <p:sldId id="330" r:id="rId84"/>
    <p:sldId id="331" r:id="rId85"/>
    <p:sldId id="395" r:id="rId86"/>
    <p:sldId id="479" r:id="rId87"/>
    <p:sldId id="480" r:id="rId88"/>
    <p:sldId id="478" r:id="rId89"/>
    <p:sldId id="396" r:id="rId90"/>
    <p:sldId id="332" r:id="rId91"/>
    <p:sldId id="333" r:id="rId92"/>
    <p:sldId id="334" r:id="rId93"/>
    <p:sldId id="335" r:id="rId94"/>
    <p:sldId id="336" r:id="rId95"/>
    <p:sldId id="337" r:id="rId96"/>
    <p:sldId id="338" r:id="rId97"/>
    <p:sldId id="388" r:id="rId98"/>
    <p:sldId id="389" r:id="rId99"/>
    <p:sldId id="339" r:id="rId100"/>
    <p:sldId id="340" r:id="rId101"/>
    <p:sldId id="341" r:id="rId102"/>
    <p:sldId id="435" r:id="rId103"/>
    <p:sldId id="400" r:id="rId104"/>
    <p:sldId id="483" r:id="rId105"/>
    <p:sldId id="401" r:id="rId106"/>
    <p:sldId id="342" r:id="rId107"/>
    <p:sldId id="343" r:id="rId108"/>
    <p:sldId id="344" r:id="rId109"/>
    <p:sldId id="345" r:id="rId110"/>
    <p:sldId id="346" r:id="rId111"/>
    <p:sldId id="347" r:id="rId112"/>
    <p:sldId id="348" r:id="rId113"/>
    <p:sldId id="349" r:id="rId114"/>
    <p:sldId id="350" r:id="rId115"/>
    <p:sldId id="351" r:id="rId116"/>
    <p:sldId id="402" r:id="rId117"/>
    <p:sldId id="492" r:id="rId118"/>
    <p:sldId id="404" r:id="rId119"/>
    <p:sldId id="352" r:id="rId120"/>
    <p:sldId id="403" r:id="rId121"/>
    <p:sldId id="485" r:id="rId122"/>
    <p:sldId id="484" r:id="rId123"/>
    <p:sldId id="405" r:id="rId124"/>
    <p:sldId id="353" r:id="rId125"/>
    <p:sldId id="354" r:id="rId126"/>
    <p:sldId id="355" r:id="rId127"/>
    <p:sldId id="356" r:id="rId128"/>
    <p:sldId id="357" r:id="rId129"/>
    <p:sldId id="358" r:id="rId130"/>
    <p:sldId id="359" r:id="rId131"/>
    <p:sldId id="361" r:id="rId132"/>
    <p:sldId id="407" r:id="rId133"/>
    <p:sldId id="487" r:id="rId134"/>
    <p:sldId id="486" r:id="rId135"/>
    <p:sldId id="406" r:id="rId136"/>
    <p:sldId id="363" r:id="rId137"/>
    <p:sldId id="364" r:id="rId138"/>
    <p:sldId id="365" r:id="rId139"/>
    <p:sldId id="367" r:id="rId140"/>
    <p:sldId id="408" r:id="rId141"/>
    <p:sldId id="488" r:id="rId142"/>
    <p:sldId id="368" r:id="rId143"/>
    <p:sldId id="369" r:id="rId144"/>
    <p:sldId id="370" r:id="rId145"/>
    <p:sldId id="371" r:id="rId146"/>
    <p:sldId id="409" r:id="rId147"/>
    <p:sldId id="489" r:id="rId148"/>
    <p:sldId id="436" r:id="rId149"/>
    <p:sldId id="453" r:id="rId150"/>
    <p:sldId id="437" r:id="rId151"/>
    <p:sldId id="439" r:id="rId152"/>
    <p:sldId id="438" r:id="rId153"/>
    <p:sldId id="444" r:id="rId154"/>
    <p:sldId id="445" r:id="rId155"/>
    <p:sldId id="446" r:id="rId156"/>
    <p:sldId id="449" r:id="rId157"/>
    <p:sldId id="447" r:id="rId158"/>
    <p:sldId id="448" r:id="rId159"/>
    <p:sldId id="450" r:id="rId160"/>
    <p:sldId id="451" r:id="rId161"/>
    <p:sldId id="452" r:id="rId162"/>
    <p:sldId id="440" r:id="rId163"/>
    <p:sldId id="454" r:id="rId164"/>
    <p:sldId id="441" r:id="rId165"/>
    <p:sldId id="442" r:id="rId166"/>
    <p:sldId id="443" r:id="rId167"/>
    <p:sldId id="455" r:id="rId168"/>
    <p:sldId id="456" r:id="rId169"/>
    <p:sldId id="457" r:id="rId170"/>
    <p:sldId id="458" r:id="rId171"/>
    <p:sldId id="459" r:id="rId172"/>
    <p:sldId id="460" r:id="rId173"/>
    <p:sldId id="461" r:id="rId174"/>
    <p:sldId id="468" r:id="rId175"/>
    <p:sldId id="465" r:id="rId176"/>
    <p:sldId id="466" r:id="rId177"/>
    <p:sldId id="467" r:id="rId178"/>
    <p:sldId id="462" r:id="rId179"/>
    <p:sldId id="463" r:id="rId180"/>
    <p:sldId id="464" r:id="rId181"/>
    <p:sldId id="411" r:id="rId182"/>
    <p:sldId id="469" r:id="rId183"/>
    <p:sldId id="470" r:id="rId184"/>
    <p:sldId id="471" r:id="rId185"/>
    <p:sldId id="472" r:id="rId186"/>
    <p:sldId id="482" r:id="rId187"/>
    <p:sldId id="394" r:id="rId188"/>
    <p:sldId id="397" r:id="rId189"/>
  </p:sldIdLst>
  <p:sldSz cx="9144000" cy="6858000" type="screen4x3"/>
  <p:notesSz cx="7008813" cy="9294813"/>
  <p:defaultTextStyle>
    <a:defPPr>
      <a:defRPr lang="en-GB"/>
    </a:defPPr>
    <a:lvl1pPr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Arial" panose="020B0604020202020204" pitchFamily="34" charset="0"/>
      </a:defRPr>
    </a:lvl1pPr>
    <a:lvl2pPr marL="742950" indent="-285750"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Arial" panose="020B0604020202020204" pitchFamily="34" charset="0"/>
      </a:defRPr>
    </a:lvl2pPr>
    <a:lvl3pPr marL="1143000" indent="-228600"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Arial" panose="020B0604020202020204" pitchFamily="34" charset="0"/>
      </a:defRPr>
    </a:lvl3pPr>
    <a:lvl4pPr marL="1600200" indent="-228600"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Arial" panose="020B0604020202020204" pitchFamily="34" charset="0"/>
      </a:defRPr>
    </a:lvl4pPr>
    <a:lvl5pPr marL="2057400" indent="-228600"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Arial" panose="020B0604020202020204" pitchFamily="34" charset="0"/>
      </a:defRPr>
    </a:lvl5pPr>
    <a:lvl6pPr marL="2286000" algn="l" defTabSz="914400" rtl="0" eaLnBrk="1" latinLnBrk="0" hangingPunct="1">
      <a:defRPr sz="2400" kern="1200">
        <a:solidFill>
          <a:schemeClr val="bg1"/>
        </a:solidFill>
        <a:latin typeface="Times New Roman" panose="02020603050405020304" pitchFamily="18" charset="0"/>
        <a:ea typeface="Microsoft YaHei" panose="020B0503020204020204" pitchFamily="34" charset="-122"/>
        <a:cs typeface="Arial" panose="020B0604020202020204" pitchFamily="34" charset="0"/>
      </a:defRPr>
    </a:lvl6pPr>
    <a:lvl7pPr marL="2743200" algn="l" defTabSz="914400" rtl="0" eaLnBrk="1" latinLnBrk="0" hangingPunct="1">
      <a:defRPr sz="2400" kern="1200">
        <a:solidFill>
          <a:schemeClr val="bg1"/>
        </a:solidFill>
        <a:latin typeface="Times New Roman" panose="02020603050405020304" pitchFamily="18" charset="0"/>
        <a:ea typeface="Microsoft YaHei" panose="020B0503020204020204" pitchFamily="34" charset="-122"/>
        <a:cs typeface="Arial" panose="020B0604020202020204" pitchFamily="34" charset="0"/>
      </a:defRPr>
    </a:lvl7pPr>
    <a:lvl8pPr marL="3200400" algn="l" defTabSz="914400" rtl="0" eaLnBrk="1" latinLnBrk="0" hangingPunct="1">
      <a:defRPr sz="2400" kern="1200">
        <a:solidFill>
          <a:schemeClr val="bg1"/>
        </a:solidFill>
        <a:latin typeface="Times New Roman" panose="02020603050405020304" pitchFamily="18" charset="0"/>
        <a:ea typeface="Microsoft YaHei" panose="020B0503020204020204" pitchFamily="34" charset="-122"/>
        <a:cs typeface="Arial" panose="020B0604020202020204" pitchFamily="34" charset="0"/>
      </a:defRPr>
    </a:lvl8pPr>
    <a:lvl9pPr marL="3657600" algn="l" defTabSz="914400" rtl="0" eaLnBrk="1" latinLnBrk="0" hangingPunct="1">
      <a:defRPr sz="2400" kern="1200">
        <a:solidFill>
          <a:schemeClr val="bg1"/>
        </a:solidFill>
        <a:latin typeface="Times New Roman" panose="02020603050405020304" pitchFamily="18" charset="0"/>
        <a:ea typeface="Microsoft YaHei" panose="020B0503020204020204" pitchFamily="34" charset="-122"/>
        <a:cs typeface="Arial" panose="020B0604020202020204" pitchFamily="34" charset="0"/>
      </a:defRPr>
    </a:lvl9pPr>
  </p:defaultTextStyle>
  <p:extLst>
    <p:ext uri="{EFAFB233-063F-42B5-8137-9DF3F51BA10A}">
      <p15:sldGuideLst xmlns:p15="http://schemas.microsoft.com/office/powerpoint/2012/main">
        <p15:guide id="1" orient="horz" pos="495">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ch4mathed" initials="t" lastIdx="6" clrIdx="0">
    <p:extLst>
      <p:ext uri="{19B8F6BF-5375-455C-9EA6-DF929625EA0E}">
        <p15:presenceInfo xmlns:p15="http://schemas.microsoft.com/office/powerpoint/2012/main" userId="tech4mathed" providerId="None"/>
      </p:ext>
    </p:extLst>
  </p:cmAuthor>
  <p:cmAuthor id="2" name="Pam Trim" initials="PT" lastIdx="17" clrIdx="1">
    <p:extLst>
      <p:ext uri="{19B8F6BF-5375-455C-9EA6-DF929625EA0E}">
        <p15:presenceInfo xmlns:p15="http://schemas.microsoft.com/office/powerpoint/2012/main" userId="S-1-5-21-791141741-2800993609-798820751-11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2" autoAdjust="0"/>
    <p:restoredTop sz="93052" autoAdjust="0"/>
  </p:normalViewPr>
  <p:slideViewPr>
    <p:cSldViewPr>
      <p:cViewPr varScale="1">
        <p:scale>
          <a:sx n="67" d="100"/>
          <a:sy n="67" d="100"/>
        </p:scale>
        <p:origin x="1470" y="60"/>
      </p:cViewPr>
      <p:guideLst>
        <p:guide orient="horz" pos="495"/>
        <p:guide pos="2880"/>
      </p:guideLst>
    </p:cSldViewPr>
  </p:slideViewPr>
  <p:outlineViewPr>
    <p:cViewPr varScale="1">
      <p:scale>
        <a:sx n="170" d="200"/>
        <a:sy n="170" d="2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7724" cy="77724"/>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5" Type="http://schemas.openxmlformats.org/officeDocument/2006/relationships/slide" Target="slides/slide172.xml"/><Relationship Id="rId170" Type="http://schemas.openxmlformats.org/officeDocument/2006/relationships/slide" Target="slides/slide167.xml"/><Relationship Id="rId191" Type="http://schemas.openxmlformats.org/officeDocument/2006/relationships/commentAuthors" Target="commentAuthor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181" Type="http://schemas.openxmlformats.org/officeDocument/2006/relationships/slide" Target="slides/slide178.xml"/><Relationship Id="rId186" Type="http://schemas.openxmlformats.org/officeDocument/2006/relationships/slide" Target="slides/slide183.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72" Type="http://schemas.openxmlformats.org/officeDocument/2006/relationships/slide" Target="slides/slide169.xml"/><Relationship Id="rId193"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AutoShape 1"/>
          <p:cNvSpPr>
            <a:spLocks noChangeArrowheads="1"/>
          </p:cNvSpPr>
          <p:nvPr/>
        </p:nvSpPr>
        <p:spPr bwMode="auto">
          <a:xfrm>
            <a:off x="0" y="0"/>
            <a:ext cx="7008813" cy="9294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8675" name="AutoShape 2"/>
          <p:cNvSpPr>
            <a:spLocks noChangeArrowheads="1"/>
          </p:cNvSpPr>
          <p:nvPr/>
        </p:nvSpPr>
        <p:spPr bwMode="auto">
          <a:xfrm>
            <a:off x="0" y="0"/>
            <a:ext cx="7008813" cy="9294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8676" name="AutoShape 3"/>
          <p:cNvSpPr>
            <a:spLocks noChangeArrowheads="1"/>
          </p:cNvSpPr>
          <p:nvPr/>
        </p:nvSpPr>
        <p:spPr bwMode="auto">
          <a:xfrm>
            <a:off x="0" y="0"/>
            <a:ext cx="7008813" cy="9294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8677" name="AutoShape 4"/>
          <p:cNvSpPr>
            <a:spLocks noChangeArrowheads="1"/>
          </p:cNvSpPr>
          <p:nvPr/>
        </p:nvSpPr>
        <p:spPr bwMode="auto">
          <a:xfrm>
            <a:off x="0" y="0"/>
            <a:ext cx="7008813" cy="9294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8678" name="AutoShape 5"/>
          <p:cNvSpPr>
            <a:spLocks noChangeArrowheads="1"/>
          </p:cNvSpPr>
          <p:nvPr/>
        </p:nvSpPr>
        <p:spPr bwMode="auto">
          <a:xfrm>
            <a:off x="0" y="0"/>
            <a:ext cx="7008813" cy="9294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102" name="Rectangle 6"/>
          <p:cNvSpPr>
            <a:spLocks noGrp="1" noChangeArrowheads="1"/>
          </p:cNvSpPr>
          <p:nvPr>
            <p:ph type="hdr"/>
          </p:nvPr>
        </p:nvSpPr>
        <p:spPr bwMode="auto">
          <a:xfrm>
            <a:off x="0" y="0"/>
            <a:ext cx="30305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smtClean="0">
                <a:solidFill>
                  <a:srgbClr val="000000"/>
                </a:solidFill>
                <a:latin typeface="Times New Roman" pitchFamily="-80" charset="0"/>
                <a:ea typeface="Microsoft YaHei" charset="-122"/>
                <a:cs typeface="Arial Unicode MS" pitchFamily="-80" charset="0"/>
              </a:defRPr>
            </a:lvl1pPr>
          </a:lstStyle>
          <a:p>
            <a:pPr>
              <a:defRPr/>
            </a:pPr>
            <a:endParaRPr lang="en-US"/>
          </a:p>
        </p:txBody>
      </p:sp>
      <p:sp>
        <p:nvSpPr>
          <p:cNvPr id="4103" name="Rectangle 7"/>
          <p:cNvSpPr>
            <a:spLocks noGrp="1" noChangeArrowheads="1"/>
          </p:cNvSpPr>
          <p:nvPr>
            <p:ph type="dt"/>
          </p:nvPr>
        </p:nvSpPr>
        <p:spPr bwMode="auto">
          <a:xfrm>
            <a:off x="3970338" y="0"/>
            <a:ext cx="30305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smtClean="0">
                <a:solidFill>
                  <a:srgbClr val="000000"/>
                </a:solidFill>
                <a:latin typeface="Times New Roman" pitchFamily="-80" charset="0"/>
                <a:ea typeface="Microsoft YaHei" charset="-122"/>
                <a:cs typeface="Arial Unicode MS" pitchFamily="-80" charset="0"/>
              </a:defRPr>
            </a:lvl1pPr>
          </a:lstStyle>
          <a:p>
            <a:pPr>
              <a:defRPr/>
            </a:pPr>
            <a:endParaRPr lang="en-US"/>
          </a:p>
        </p:txBody>
      </p:sp>
      <p:sp>
        <p:nvSpPr>
          <p:cNvPr id="28681" name="Rectangle 8"/>
          <p:cNvSpPr>
            <a:spLocks noGrp="1" noRot="1" noChangeAspect="1" noChangeArrowheads="1"/>
          </p:cNvSpPr>
          <p:nvPr>
            <p:ph type="sldImg"/>
          </p:nvPr>
        </p:nvSpPr>
        <p:spPr bwMode="auto">
          <a:xfrm>
            <a:off x="1181100" y="696913"/>
            <a:ext cx="4640263" cy="347821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105" name="Rectangle 9"/>
          <p:cNvSpPr>
            <a:spLocks noGrp="1" noChangeArrowheads="1"/>
          </p:cNvSpPr>
          <p:nvPr>
            <p:ph type="body"/>
          </p:nvPr>
        </p:nvSpPr>
        <p:spPr bwMode="auto">
          <a:xfrm>
            <a:off x="701675" y="4416425"/>
            <a:ext cx="5599113" cy="417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noProof="0"/>
          </a:p>
        </p:txBody>
      </p:sp>
      <p:sp>
        <p:nvSpPr>
          <p:cNvPr id="4106" name="Rectangle 10"/>
          <p:cNvSpPr>
            <a:spLocks noGrp="1" noChangeArrowheads="1"/>
          </p:cNvSpPr>
          <p:nvPr>
            <p:ph type="ftr"/>
          </p:nvPr>
        </p:nvSpPr>
        <p:spPr bwMode="auto">
          <a:xfrm>
            <a:off x="0" y="8829675"/>
            <a:ext cx="30305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smtClean="0">
                <a:solidFill>
                  <a:srgbClr val="000000"/>
                </a:solidFill>
                <a:latin typeface="Times New Roman" pitchFamily="-80" charset="0"/>
                <a:ea typeface="Microsoft YaHei" charset="-122"/>
                <a:cs typeface="Arial Unicode MS" pitchFamily="-80" charset="0"/>
              </a:defRPr>
            </a:lvl1pPr>
          </a:lstStyle>
          <a:p>
            <a:pPr>
              <a:defRPr/>
            </a:pPr>
            <a:endParaRPr lang="en-US"/>
          </a:p>
        </p:txBody>
      </p:sp>
      <p:sp>
        <p:nvSpPr>
          <p:cNvPr id="4107" name="Rectangle 11"/>
          <p:cNvSpPr>
            <a:spLocks noGrp="1" noChangeArrowheads="1"/>
          </p:cNvSpPr>
          <p:nvPr>
            <p:ph type="sldNum"/>
          </p:nvPr>
        </p:nvSpPr>
        <p:spPr bwMode="auto">
          <a:xfrm>
            <a:off x="3970338" y="8829675"/>
            <a:ext cx="30305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a:buClrTx/>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defRPr>
            </a:lvl1pPr>
          </a:lstStyle>
          <a:p>
            <a:fld id="{9EB85F59-8AA4-42D6-9763-D224B5528830}" type="slidenum">
              <a:rPr lang="en-US" altLang="en-US"/>
              <a:pPr/>
              <a:t>‹#›</a:t>
            </a:fld>
            <a:endParaRPr lang="en-US" altLang="en-US"/>
          </a:p>
        </p:txBody>
      </p:sp>
    </p:spTree>
    <p:extLst>
      <p:ext uri="{BB962C8B-B14F-4D97-AF65-F5344CB8AC3E}">
        <p14:creationId xmlns:p14="http://schemas.microsoft.com/office/powerpoint/2010/main" val="2070100947"/>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8AEE88-B434-42EF-BCAB-69F414A10AC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CB43F7-D067-4636-8E7C-0D60B997DFF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0290" name="Rectangle 2">
            <a:extLst>
              <a:ext uri="{FF2B5EF4-FFF2-40B4-BE49-F238E27FC236}">
                <a16:creationId xmlns:a16="http://schemas.microsoft.com/office/drawing/2014/main" id="{9FB81C3D-F246-44E2-8D0F-112E93E49C04}"/>
              </a:ext>
            </a:extLst>
          </p:cNvPr>
          <p:cNvSpPr>
            <a:spLocks noGrp="1" noChangeArrowheads="1"/>
          </p:cNvSpPr>
          <p:nvPr>
            <p:ph type="body" idx="1"/>
          </p:nvPr>
        </p:nvSpPr>
        <p:spPr>
          <a:xfrm>
            <a:off x="914400" y="4416425"/>
            <a:ext cx="5029200" cy="4183063"/>
          </a:xfrm>
          <a:ln/>
          <a:extLst>
            <a:ext uri="{91240B29-F687-4F45-9708-019B960494DF}">
              <a14:hiddenLine xmlns:a14="http://schemas.microsoft.com/office/drawing/2010/main" w="12699">
                <a:solidFill>
                  <a:schemeClr val="tx1"/>
                </a:solidFill>
                <a:miter lim="800000"/>
                <a:headEnd/>
                <a:tailEnd/>
              </a14:hiddenLine>
            </a:ext>
          </a:extLst>
        </p:spPr>
        <p:txBody>
          <a:bodyPr lIns="90488" tIns="44450" rIns="90488" bIns="44450"/>
          <a:lstStyle/>
          <a:p>
            <a:pPr>
              <a:spcBef>
                <a:spcPct val="0"/>
              </a:spcBef>
            </a:pPr>
            <a:endParaRPr lang="en-US" altLang="en-US" sz="2000">
              <a:latin typeface="Times New Roman" panose="02020603050405020304" pitchFamily="18" charset="0"/>
            </a:endParaRPr>
          </a:p>
        </p:txBody>
      </p:sp>
      <p:sp>
        <p:nvSpPr>
          <p:cNvPr id="140291" name="Rectangle 3">
            <a:extLst>
              <a:ext uri="{FF2B5EF4-FFF2-40B4-BE49-F238E27FC236}">
                <a16:creationId xmlns:a16="http://schemas.microsoft.com/office/drawing/2014/main" id="{B26FFD9D-9C7E-492A-A7AA-65D562A78B67}"/>
              </a:ext>
            </a:extLst>
          </p:cNvPr>
          <p:cNvSpPr>
            <a:spLocks noGrp="1" noRot="1" noChangeAspect="1" noChangeArrowheads="1" noTextEdit="1"/>
          </p:cNvSpPr>
          <p:nvPr>
            <p:ph type="sldImg"/>
          </p:nvPr>
        </p:nvSpPr>
        <p:spPr>
          <a:xfrm>
            <a:off x="1182688" y="696913"/>
            <a:ext cx="4637087" cy="3478212"/>
          </a:xfrm>
          <a:ln w="12699"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82C1440F-B053-4631-A266-D0946933600D}" type="slidenum">
              <a:rPr lang="en-US" altLang="en-US" sz="1200">
                <a:solidFill>
                  <a:srgbClr val="000000"/>
                </a:solidFill>
              </a:rPr>
              <a:pPr algn="r" eaLnBrk="1" hangingPunct="1">
                <a:buClrTx/>
                <a:buSzPct val="45000"/>
                <a:buFontTx/>
                <a:buNone/>
              </a:pPr>
              <a:t>35</a:t>
            </a:fld>
            <a:endParaRPr lang="en-US" altLang="en-US" sz="1200">
              <a:solidFill>
                <a:srgbClr val="000000"/>
              </a:solidFill>
            </a:endParaRPr>
          </a:p>
        </p:txBody>
      </p:sp>
      <p:sp>
        <p:nvSpPr>
          <p:cNvPr id="6963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436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9318AC30-D2E6-4587-A5F4-CA9AAF516EC4}" type="slidenum">
              <a:rPr lang="en-US" altLang="en-US" sz="1200">
                <a:solidFill>
                  <a:srgbClr val="000000"/>
                </a:solidFill>
              </a:rPr>
              <a:pPr algn="r" eaLnBrk="1" hangingPunct="1">
                <a:buClrTx/>
                <a:buSzPct val="45000"/>
                <a:buFontTx/>
                <a:buNone/>
              </a:pPr>
              <a:t>36</a:t>
            </a:fld>
            <a:endParaRPr lang="en-US" altLang="en-US" sz="1200">
              <a:solidFill>
                <a:srgbClr val="000000"/>
              </a:solidFill>
            </a:endParaRPr>
          </a:p>
        </p:txBody>
      </p:sp>
      <p:sp>
        <p:nvSpPr>
          <p:cNvPr id="7168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1188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A64308E5-BDD9-46FC-A622-4CB314D475A0}" type="slidenum">
              <a:rPr lang="en-US" altLang="en-US" sz="1200">
                <a:solidFill>
                  <a:srgbClr val="000000"/>
                </a:solidFill>
              </a:rPr>
              <a:pPr algn="r" eaLnBrk="1" hangingPunct="1">
                <a:buClrTx/>
                <a:buSzPct val="45000"/>
                <a:buFontTx/>
                <a:buNone/>
              </a:pPr>
              <a:t>37</a:t>
            </a:fld>
            <a:endParaRPr lang="en-US" altLang="en-US" sz="1200">
              <a:solidFill>
                <a:srgbClr val="000000"/>
              </a:solidFill>
            </a:endParaRPr>
          </a:p>
        </p:txBody>
      </p:sp>
      <p:sp>
        <p:nvSpPr>
          <p:cNvPr id="7373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983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191B1D7E-79C5-4477-9F10-2552F23B53B9}" type="slidenum">
              <a:rPr lang="en-US" altLang="en-US" sz="1200">
                <a:solidFill>
                  <a:srgbClr val="000000"/>
                </a:solidFill>
              </a:rPr>
              <a:pPr algn="r" eaLnBrk="1" hangingPunct="1">
                <a:buClrTx/>
                <a:buSzPct val="45000"/>
                <a:buFontTx/>
                <a:buNone/>
              </a:pPr>
              <a:t>38</a:t>
            </a:fld>
            <a:endParaRPr lang="en-US" altLang="en-US" sz="1200">
              <a:solidFill>
                <a:srgbClr val="000000"/>
              </a:solidFill>
            </a:endParaRPr>
          </a:p>
        </p:txBody>
      </p:sp>
      <p:sp>
        <p:nvSpPr>
          <p:cNvPr id="7577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8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2630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157C163A-666B-446E-BB88-7CF69D6E3125}" type="slidenum">
              <a:rPr lang="en-US" altLang="en-US" sz="1200">
                <a:solidFill>
                  <a:srgbClr val="000000"/>
                </a:solidFill>
              </a:rPr>
              <a:pPr algn="r" eaLnBrk="1" hangingPunct="1">
                <a:buClrTx/>
                <a:buSzPct val="45000"/>
                <a:buFontTx/>
                <a:buNone/>
              </a:pPr>
              <a:t>39</a:t>
            </a:fld>
            <a:endParaRPr lang="en-US" altLang="en-US" sz="1200">
              <a:solidFill>
                <a:srgbClr val="000000"/>
              </a:solidFill>
            </a:endParaRPr>
          </a:p>
        </p:txBody>
      </p:sp>
      <p:sp>
        <p:nvSpPr>
          <p:cNvPr id="7782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2457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F87E12F4-E46C-451C-858B-6F5579FF90E7}" type="slidenum">
              <a:rPr lang="en-US" altLang="en-US" sz="1200">
                <a:solidFill>
                  <a:srgbClr val="000000"/>
                </a:solidFill>
              </a:rPr>
              <a:pPr algn="r" eaLnBrk="1" hangingPunct="1">
                <a:buClrTx/>
                <a:buSzPct val="45000"/>
                <a:buFontTx/>
                <a:buNone/>
              </a:pPr>
              <a:t>43</a:t>
            </a:fld>
            <a:endParaRPr lang="en-US" altLang="en-US" sz="1200">
              <a:solidFill>
                <a:srgbClr val="000000"/>
              </a:solidFill>
            </a:endParaRPr>
          </a:p>
        </p:txBody>
      </p:sp>
      <p:sp>
        <p:nvSpPr>
          <p:cNvPr id="7987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52498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5E5BC3FC-5067-45B8-AC96-039212B7E958}" type="slidenum">
              <a:rPr lang="en-US" altLang="en-US" sz="1200">
                <a:solidFill>
                  <a:srgbClr val="000000"/>
                </a:solidFill>
              </a:rPr>
              <a:pPr algn="r" eaLnBrk="1" hangingPunct="1">
                <a:buClrTx/>
                <a:buSzPct val="45000"/>
                <a:buFontTx/>
                <a:buNone/>
              </a:pPr>
              <a:t>44</a:t>
            </a:fld>
            <a:endParaRPr lang="en-US" altLang="en-US" sz="1200">
              <a:solidFill>
                <a:srgbClr val="000000"/>
              </a:solidFill>
            </a:endParaRPr>
          </a:p>
        </p:txBody>
      </p:sp>
      <p:sp>
        <p:nvSpPr>
          <p:cNvPr id="8192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4008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17FC00D4-47B5-40E3-AFE1-813A6BC66B62}" type="slidenum">
              <a:rPr lang="en-US" altLang="en-US" sz="1200">
                <a:solidFill>
                  <a:srgbClr val="000000"/>
                </a:solidFill>
              </a:rPr>
              <a:pPr algn="r" eaLnBrk="1" hangingPunct="1">
                <a:buClrTx/>
                <a:buSzPct val="45000"/>
                <a:buFontTx/>
                <a:buNone/>
              </a:pPr>
              <a:t>47</a:t>
            </a:fld>
            <a:endParaRPr lang="en-US" altLang="en-US" sz="1200">
              <a:solidFill>
                <a:srgbClr val="000000"/>
              </a:solidFill>
            </a:endParaRPr>
          </a:p>
        </p:txBody>
      </p:sp>
      <p:sp>
        <p:nvSpPr>
          <p:cNvPr id="8397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3682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8BA0DFFE-B0A4-49CC-9E09-6EA927E026CC}" type="slidenum">
              <a:rPr lang="en-US" altLang="en-US" sz="1200">
                <a:solidFill>
                  <a:srgbClr val="000000"/>
                </a:solidFill>
              </a:rPr>
              <a:pPr algn="r" eaLnBrk="1" hangingPunct="1">
                <a:buClrTx/>
                <a:buSzPct val="45000"/>
                <a:buFontTx/>
                <a:buNone/>
              </a:pPr>
              <a:t>48</a:t>
            </a:fld>
            <a:endParaRPr lang="en-US" altLang="en-US" sz="1200">
              <a:solidFill>
                <a:srgbClr val="000000"/>
              </a:solidFill>
            </a:endParaRPr>
          </a:p>
        </p:txBody>
      </p:sp>
      <p:sp>
        <p:nvSpPr>
          <p:cNvPr id="8601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41886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09D6C569-0DD4-4E81-838D-7A874D4A1F68}" type="slidenum">
              <a:rPr lang="en-US" altLang="en-US" sz="1200">
                <a:solidFill>
                  <a:srgbClr val="000000"/>
                </a:solidFill>
              </a:rPr>
              <a:pPr algn="r" eaLnBrk="1" hangingPunct="1">
                <a:buClrTx/>
                <a:buSzPct val="45000"/>
                <a:buFontTx/>
                <a:buNone/>
              </a:pPr>
              <a:t>49</a:t>
            </a:fld>
            <a:endParaRPr lang="en-US" altLang="en-US" sz="1200">
              <a:solidFill>
                <a:srgbClr val="000000"/>
              </a:solidFill>
            </a:endParaRPr>
          </a:p>
        </p:txBody>
      </p:sp>
      <p:sp>
        <p:nvSpPr>
          <p:cNvPr id="8806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657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175CB0-3E60-4FA0-A4EF-93A598E539B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C61FE6-A1A3-4AE7-80B7-D20F1197EF6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4386" name="Rectangle 2">
            <a:extLst>
              <a:ext uri="{FF2B5EF4-FFF2-40B4-BE49-F238E27FC236}">
                <a16:creationId xmlns:a16="http://schemas.microsoft.com/office/drawing/2014/main" id="{3B7F54FF-BBFC-423A-AC57-B06F7CFA4273}"/>
              </a:ext>
            </a:extLst>
          </p:cNvPr>
          <p:cNvSpPr>
            <a:spLocks noGrp="1" noChangeArrowheads="1"/>
          </p:cNvSpPr>
          <p:nvPr>
            <p:ph type="body" idx="1"/>
          </p:nvPr>
        </p:nvSpPr>
        <p:spPr>
          <a:xfrm>
            <a:off x="914400" y="4416425"/>
            <a:ext cx="5029200" cy="4183063"/>
          </a:xfrm>
          <a:ln/>
          <a:extLst>
            <a:ext uri="{91240B29-F687-4F45-9708-019B960494DF}">
              <a14:hiddenLine xmlns:a14="http://schemas.microsoft.com/office/drawing/2010/main" w="12699">
                <a:solidFill>
                  <a:schemeClr val="tx1"/>
                </a:solidFill>
                <a:miter lim="800000"/>
                <a:headEnd/>
                <a:tailEnd/>
              </a14:hiddenLine>
            </a:ext>
          </a:extLst>
        </p:spPr>
        <p:txBody>
          <a:bodyPr lIns="90488" tIns="44450" rIns="90488" bIns="44450"/>
          <a:lstStyle/>
          <a:p>
            <a:pPr>
              <a:spcBef>
                <a:spcPct val="0"/>
              </a:spcBef>
            </a:pPr>
            <a:endParaRPr lang="en-US" altLang="en-US" sz="2000">
              <a:latin typeface="Times New Roman" panose="02020603050405020304" pitchFamily="18" charset="0"/>
            </a:endParaRPr>
          </a:p>
        </p:txBody>
      </p:sp>
      <p:sp>
        <p:nvSpPr>
          <p:cNvPr id="144387" name="Rectangle 3">
            <a:extLst>
              <a:ext uri="{FF2B5EF4-FFF2-40B4-BE49-F238E27FC236}">
                <a16:creationId xmlns:a16="http://schemas.microsoft.com/office/drawing/2014/main" id="{3DA259B4-AFE8-40BB-9533-565D1F86D92B}"/>
              </a:ext>
            </a:extLst>
          </p:cNvPr>
          <p:cNvSpPr>
            <a:spLocks noGrp="1" noRot="1" noChangeAspect="1" noChangeArrowheads="1" noTextEdit="1"/>
          </p:cNvSpPr>
          <p:nvPr>
            <p:ph type="sldImg"/>
          </p:nvPr>
        </p:nvSpPr>
        <p:spPr>
          <a:xfrm>
            <a:off x="1182688" y="696913"/>
            <a:ext cx="4637087" cy="3478212"/>
          </a:xfrm>
          <a:ln w="12699"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B7E4599D-72B0-4728-A908-EF28FCCF2CF6}" type="slidenum">
              <a:rPr lang="en-US" altLang="en-US" sz="1200">
                <a:solidFill>
                  <a:srgbClr val="000000"/>
                </a:solidFill>
              </a:rPr>
              <a:pPr algn="r" eaLnBrk="1" hangingPunct="1">
                <a:buClrTx/>
                <a:buSzPct val="45000"/>
                <a:buFontTx/>
                <a:buNone/>
              </a:pPr>
              <a:t>50</a:t>
            </a:fld>
            <a:endParaRPr lang="en-US" altLang="en-US" sz="1200">
              <a:solidFill>
                <a:srgbClr val="000000"/>
              </a:solidFill>
            </a:endParaRPr>
          </a:p>
        </p:txBody>
      </p:sp>
      <p:sp>
        <p:nvSpPr>
          <p:cNvPr id="9011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39795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0D9A564-3917-4F8E-9B7B-2BF30DADB1F2}" type="slidenum">
              <a:rPr lang="en-US" altLang="en-US" sz="1200">
                <a:solidFill>
                  <a:srgbClr val="000000"/>
                </a:solidFill>
              </a:rPr>
              <a:pPr algn="r" eaLnBrk="1" hangingPunct="1">
                <a:buClrTx/>
                <a:buSzPct val="45000"/>
                <a:buFontTx/>
                <a:buNone/>
              </a:pPr>
              <a:t>51</a:t>
            </a:fld>
            <a:endParaRPr lang="en-US" altLang="en-US" sz="1200">
              <a:solidFill>
                <a:srgbClr val="000000"/>
              </a:solidFill>
            </a:endParaRPr>
          </a:p>
        </p:txBody>
      </p:sp>
      <p:sp>
        <p:nvSpPr>
          <p:cNvPr id="9216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4040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EFDB1C74-33E0-441C-805B-2E7E5F8FD7B7}" type="slidenum">
              <a:rPr lang="en-US" altLang="en-US" sz="1200">
                <a:solidFill>
                  <a:srgbClr val="000000"/>
                </a:solidFill>
              </a:rPr>
              <a:pPr algn="r" eaLnBrk="1" hangingPunct="1">
                <a:buClrTx/>
                <a:buSzPct val="45000"/>
                <a:buFontTx/>
                <a:buNone/>
              </a:pPr>
              <a:t>52</a:t>
            </a:fld>
            <a:endParaRPr lang="en-US" altLang="en-US" sz="1200">
              <a:solidFill>
                <a:srgbClr val="000000"/>
              </a:solidFill>
            </a:endParaRPr>
          </a:p>
        </p:txBody>
      </p:sp>
      <p:sp>
        <p:nvSpPr>
          <p:cNvPr id="9421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674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884CCBB7-0071-4BD4-B24C-BB3953AB33B6}" type="slidenum">
              <a:rPr lang="en-US" altLang="en-US" sz="1200">
                <a:solidFill>
                  <a:srgbClr val="000000"/>
                </a:solidFill>
              </a:rPr>
              <a:pPr algn="r" eaLnBrk="1" hangingPunct="1">
                <a:buClrTx/>
                <a:buSzPct val="45000"/>
                <a:buFontTx/>
                <a:buNone/>
              </a:pPr>
              <a:t>53</a:t>
            </a:fld>
            <a:endParaRPr lang="en-US" altLang="en-US" sz="1200">
              <a:solidFill>
                <a:srgbClr val="000000"/>
              </a:solidFill>
            </a:endParaRPr>
          </a:p>
        </p:txBody>
      </p:sp>
      <p:sp>
        <p:nvSpPr>
          <p:cNvPr id="9625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9508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C1D0505-9854-4817-BE01-849E5BC05E78}" type="slidenum">
              <a:rPr lang="en-US" altLang="en-US" sz="1200">
                <a:solidFill>
                  <a:srgbClr val="000000"/>
                </a:solidFill>
              </a:rPr>
              <a:pPr algn="r" eaLnBrk="1" hangingPunct="1">
                <a:buClrTx/>
                <a:buSzPct val="45000"/>
                <a:buFontTx/>
                <a:buNone/>
              </a:pPr>
              <a:t>54</a:t>
            </a:fld>
            <a:endParaRPr lang="en-US" altLang="en-US" sz="1200">
              <a:solidFill>
                <a:srgbClr val="000000"/>
              </a:solidFill>
            </a:endParaRPr>
          </a:p>
        </p:txBody>
      </p:sp>
      <p:sp>
        <p:nvSpPr>
          <p:cNvPr id="9830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0100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3B8CB6DA-7E93-49F4-BC27-94024D123C25}" type="slidenum">
              <a:rPr lang="en-US" altLang="en-US" sz="1200">
                <a:solidFill>
                  <a:srgbClr val="000000"/>
                </a:solidFill>
              </a:rPr>
              <a:pPr algn="r" eaLnBrk="1" hangingPunct="1">
                <a:buClrTx/>
                <a:buSzPct val="45000"/>
                <a:buFontTx/>
                <a:buNone/>
              </a:pPr>
              <a:t>55</a:t>
            </a:fld>
            <a:endParaRPr lang="en-US" altLang="en-US" sz="1200">
              <a:solidFill>
                <a:srgbClr val="000000"/>
              </a:solidFill>
            </a:endParaRPr>
          </a:p>
        </p:txBody>
      </p:sp>
      <p:sp>
        <p:nvSpPr>
          <p:cNvPr id="10035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latin typeface="Times New Roman" panose="02020603050405020304" pitchFamily="18" charset="0"/>
              </a:rPr>
              <a:t>We ask: “Does the sample give evidence against the null hypothesis?” P-value: The probability that the sample mean would take a value as extreme or more extreme than the one we actually observed assuming H0 is true.</a:t>
            </a:r>
          </a:p>
        </p:txBody>
      </p:sp>
    </p:spTree>
    <p:extLst>
      <p:ext uri="{BB962C8B-B14F-4D97-AF65-F5344CB8AC3E}">
        <p14:creationId xmlns:p14="http://schemas.microsoft.com/office/powerpoint/2010/main" val="259215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5EA9C424-5517-4A4A-BBFB-3658AC4F1891}" type="slidenum">
              <a:rPr lang="en-US" altLang="en-US" sz="1200">
                <a:solidFill>
                  <a:srgbClr val="000000"/>
                </a:solidFill>
              </a:rPr>
              <a:pPr algn="r" eaLnBrk="1" hangingPunct="1">
                <a:buClrTx/>
                <a:buSzPct val="45000"/>
                <a:buFontTx/>
                <a:buNone/>
              </a:pPr>
              <a:t>56</a:t>
            </a:fld>
            <a:endParaRPr lang="en-US" altLang="en-US" sz="1200">
              <a:solidFill>
                <a:srgbClr val="000000"/>
              </a:solidFill>
            </a:endParaRPr>
          </a:p>
        </p:txBody>
      </p:sp>
      <p:sp>
        <p:nvSpPr>
          <p:cNvPr id="10240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22319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1F9E5D60-3BFE-47FA-9628-40C039AA4856}" type="slidenum">
              <a:rPr lang="en-US" altLang="en-US" sz="1200">
                <a:solidFill>
                  <a:srgbClr val="000000"/>
                </a:solidFill>
              </a:rPr>
              <a:pPr algn="r" eaLnBrk="1" hangingPunct="1">
                <a:buClrTx/>
                <a:buSzPct val="45000"/>
                <a:buFontTx/>
                <a:buNone/>
              </a:pPr>
              <a:t>57</a:t>
            </a:fld>
            <a:endParaRPr lang="en-US" altLang="en-US" sz="1200">
              <a:solidFill>
                <a:srgbClr val="000000"/>
              </a:solidFill>
            </a:endParaRPr>
          </a:p>
        </p:txBody>
      </p:sp>
      <p:sp>
        <p:nvSpPr>
          <p:cNvPr id="10445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36020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4D75BDC3-AA20-4A85-9F0F-97C045F02171}" type="slidenum">
              <a:rPr lang="en-US" altLang="en-US" sz="1200">
                <a:solidFill>
                  <a:srgbClr val="000000"/>
                </a:solidFill>
              </a:rPr>
              <a:pPr algn="r" eaLnBrk="1" hangingPunct="1">
                <a:buClrTx/>
                <a:buSzPct val="45000"/>
                <a:buFontTx/>
                <a:buNone/>
              </a:pPr>
              <a:t>58</a:t>
            </a:fld>
            <a:endParaRPr lang="en-US" altLang="en-US" sz="1200">
              <a:solidFill>
                <a:srgbClr val="000000"/>
              </a:solidFill>
            </a:endParaRPr>
          </a:p>
        </p:txBody>
      </p:sp>
      <p:sp>
        <p:nvSpPr>
          <p:cNvPr id="10649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50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9445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010882D-86E8-4A30-8DCE-A24352C181E3}" type="slidenum">
              <a:rPr lang="en-US" altLang="en-US" sz="1200">
                <a:solidFill>
                  <a:srgbClr val="000000"/>
                </a:solidFill>
              </a:rPr>
              <a:pPr algn="r" eaLnBrk="1" hangingPunct="1">
                <a:buClrTx/>
                <a:buSzPct val="45000"/>
                <a:buFontTx/>
                <a:buNone/>
              </a:pPr>
              <a:t>59</a:t>
            </a:fld>
            <a:endParaRPr lang="en-US" altLang="en-US" sz="1200">
              <a:solidFill>
                <a:srgbClr val="000000"/>
              </a:solidFill>
            </a:endParaRPr>
          </a:p>
        </p:txBody>
      </p:sp>
      <p:sp>
        <p:nvSpPr>
          <p:cNvPr id="10854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0755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7CF8580-6420-4E47-A88F-A382A030535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D97C6DD-B97D-48D0-8EBC-AA93ED3FA8F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6434" name="Rectangle 2">
            <a:extLst>
              <a:ext uri="{FF2B5EF4-FFF2-40B4-BE49-F238E27FC236}">
                <a16:creationId xmlns:a16="http://schemas.microsoft.com/office/drawing/2014/main" id="{4E5C3FBF-2064-4655-91A0-0E6693D13CAA}"/>
              </a:ext>
            </a:extLst>
          </p:cNvPr>
          <p:cNvSpPr>
            <a:spLocks noGrp="1" noChangeArrowheads="1"/>
          </p:cNvSpPr>
          <p:nvPr>
            <p:ph type="body" idx="1"/>
          </p:nvPr>
        </p:nvSpPr>
        <p:spPr>
          <a:xfrm>
            <a:off x="914400" y="4416425"/>
            <a:ext cx="5029200" cy="4183063"/>
          </a:xfrm>
          <a:ln/>
          <a:extLst>
            <a:ext uri="{91240B29-F687-4F45-9708-019B960494DF}">
              <a14:hiddenLine xmlns:a14="http://schemas.microsoft.com/office/drawing/2010/main" w="12699">
                <a:solidFill>
                  <a:schemeClr val="tx1"/>
                </a:solidFill>
                <a:miter lim="800000"/>
                <a:headEnd/>
                <a:tailEnd/>
              </a14:hiddenLine>
            </a:ext>
          </a:extLst>
        </p:spPr>
        <p:txBody>
          <a:bodyPr lIns="90488" tIns="44450" rIns="90488" bIns="44450"/>
          <a:lstStyle/>
          <a:p>
            <a:pPr>
              <a:spcBef>
                <a:spcPct val="0"/>
              </a:spcBef>
            </a:pPr>
            <a:endParaRPr lang="en-US" altLang="en-US" sz="2000">
              <a:latin typeface="Times New Roman" panose="02020603050405020304" pitchFamily="18" charset="0"/>
            </a:endParaRPr>
          </a:p>
        </p:txBody>
      </p:sp>
      <p:sp>
        <p:nvSpPr>
          <p:cNvPr id="146435" name="Rectangle 3">
            <a:extLst>
              <a:ext uri="{FF2B5EF4-FFF2-40B4-BE49-F238E27FC236}">
                <a16:creationId xmlns:a16="http://schemas.microsoft.com/office/drawing/2014/main" id="{B421EFB5-707B-439D-A546-1177E8980352}"/>
              </a:ext>
            </a:extLst>
          </p:cNvPr>
          <p:cNvSpPr>
            <a:spLocks noGrp="1" noRot="1" noChangeAspect="1" noChangeArrowheads="1" noTextEdit="1"/>
          </p:cNvSpPr>
          <p:nvPr>
            <p:ph type="sldImg"/>
          </p:nvPr>
        </p:nvSpPr>
        <p:spPr>
          <a:xfrm>
            <a:off x="1182688" y="696913"/>
            <a:ext cx="4637087" cy="3478212"/>
          </a:xfrm>
          <a:ln w="12699"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98E0E571-D899-4EC1-B2BD-AFE1D0125AC8}" type="slidenum">
              <a:rPr lang="en-US" altLang="en-US" sz="1200">
                <a:solidFill>
                  <a:srgbClr val="000000"/>
                </a:solidFill>
              </a:rPr>
              <a:pPr algn="r" eaLnBrk="1" hangingPunct="1">
                <a:buClrTx/>
                <a:buSzPct val="45000"/>
                <a:buFontTx/>
                <a:buNone/>
              </a:pPr>
              <a:t>60</a:t>
            </a:fld>
            <a:endParaRPr lang="en-US" altLang="en-US" sz="1200">
              <a:solidFill>
                <a:srgbClr val="000000"/>
              </a:solidFill>
            </a:endParaRPr>
          </a:p>
        </p:txBody>
      </p:sp>
      <p:sp>
        <p:nvSpPr>
          <p:cNvPr id="11059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53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7EB63417-06E4-4B72-8A0F-46EC75E46709}" type="slidenum">
              <a:rPr lang="en-US" altLang="en-US" sz="1200">
                <a:solidFill>
                  <a:srgbClr val="000000"/>
                </a:solidFill>
              </a:rPr>
              <a:pPr algn="r" eaLnBrk="1" hangingPunct="1">
                <a:buClrTx/>
                <a:buSzPct val="45000"/>
                <a:buFontTx/>
                <a:buNone/>
              </a:pPr>
              <a:t>61</a:t>
            </a:fld>
            <a:endParaRPr lang="en-US" altLang="en-US" sz="1200">
              <a:solidFill>
                <a:srgbClr val="000000"/>
              </a:solidFill>
            </a:endParaRPr>
          </a:p>
        </p:txBody>
      </p:sp>
      <p:sp>
        <p:nvSpPr>
          <p:cNvPr id="11264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7598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7B967C69-1136-483C-BA3C-F809EE642CCD}" type="slidenum">
              <a:rPr lang="en-US" altLang="en-US" sz="1200">
                <a:solidFill>
                  <a:srgbClr val="000000"/>
                </a:solidFill>
              </a:rPr>
              <a:pPr algn="r" eaLnBrk="1" hangingPunct="1">
                <a:buClrTx/>
                <a:buSzPct val="45000"/>
                <a:buFontTx/>
                <a:buNone/>
              </a:pPr>
              <a:t>62</a:t>
            </a:fld>
            <a:endParaRPr lang="en-US" altLang="en-US" sz="1200">
              <a:solidFill>
                <a:srgbClr val="000000"/>
              </a:solidFill>
            </a:endParaRPr>
          </a:p>
        </p:txBody>
      </p:sp>
      <p:sp>
        <p:nvSpPr>
          <p:cNvPr id="11469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03432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B4C75FFF-14EA-4916-9B8C-708B4E937EAE}" type="slidenum">
              <a:rPr lang="en-US" altLang="en-US" sz="1200">
                <a:solidFill>
                  <a:srgbClr val="000000"/>
                </a:solidFill>
              </a:rPr>
              <a:pPr algn="r" eaLnBrk="1" hangingPunct="1">
                <a:buClrTx/>
                <a:buSzPct val="45000"/>
                <a:buFontTx/>
                <a:buNone/>
              </a:pPr>
              <a:t>63</a:t>
            </a:fld>
            <a:endParaRPr lang="en-US" altLang="en-US" sz="1200">
              <a:solidFill>
                <a:srgbClr val="000000"/>
              </a:solidFill>
            </a:endParaRPr>
          </a:p>
        </p:txBody>
      </p:sp>
      <p:sp>
        <p:nvSpPr>
          <p:cNvPr id="11673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9754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2D067218-FE7C-43FF-B8FB-E60F76E69CF4}" type="slidenum">
              <a:rPr lang="en-US" altLang="en-US" sz="1200">
                <a:solidFill>
                  <a:srgbClr val="000000"/>
                </a:solidFill>
              </a:rPr>
              <a:pPr algn="r" eaLnBrk="1" hangingPunct="1">
                <a:buClrTx/>
                <a:buSzPct val="45000"/>
                <a:buFontTx/>
                <a:buNone/>
              </a:pPr>
              <a:t>64</a:t>
            </a:fld>
            <a:endParaRPr lang="en-US" altLang="en-US" sz="1200">
              <a:solidFill>
                <a:srgbClr val="000000"/>
              </a:solidFill>
            </a:endParaRPr>
          </a:p>
        </p:txBody>
      </p:sp>
      <p:sp>
        <p:nvSpPr>
          <p:cNvPr id="11878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56971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8988313-BE21-4115-A2B1-74DA37574FCE}" type="slidenum">
              <a:rPr lang="en-US" altLang="en-US" sz="1200">
                <a:solidFill>
                  <a:srgbClr val="000000"/>
                </a:solidFill>
              </a:rPr>
              <a:pPr algn="r" eaLnBrk="1" hangingPunct="1">
                <a:buClrTx/>
                <a:buSzPct val="45000"/>
                <a:buFontTx/>
                <a:buNone/>
              </a:pPr>
              <a:t>65</a:t>
            </a:fld>
            <a:endParaRPr lang="en-US" altLang="en-US" sz="1200">
              <a:solidFill>
                <a:srgbClr val="000000"/>
              </a:solidFill>
            </a:endParaRPr>
          </a:p>
        </p:txBody>
      </p:sp>
      <p:sp>
        <p:nvSpPr>
          <p:cNvPr id="12083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6007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362A57D3-B03B-4C96-B8B2-65051657D653}" type="slidenum">
              <a:rPr lang="en-US" altLang="en-US" sz="1200">
                <a:solidFill>
                  <a:srgbClr val="000000"/>
                </a:solidFill>
              </a:rPr>
              <a:pPr algn="r" eaLnBrk="1" hangingPunct="1">
                <a:buClrTx/>
                <a:buSzPct val="45000"/>
                <a:buFontTx/>
                <a:buNone/>
              </a:pPr>
              <a:t>66</a:t>
            </a:fld>
            <a:endParaRPr lang="en-US" altLang="en-US" sz="1200">
              <a:solidFill>
                <a:srgbClr val="000000"/>
              </a:solidFill>
            </a:endParaRPr>
          </a:p>
        </p:txBody>
      </p:sp>
      <p:sp>
        <p:nvSpPr>
          <p:cNvPr id="12288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2234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805A0F27-0EE5-4015-A4E6-4711291294AD}" type="slidenum">
              <a:rPr lang="en-US" altLang="en-US" sz="1200">
                <a:solidFill>
                  <a:srgbClr val="000000"/>
                </a:solidFill>
              </a:rPr>
              <a:pPr algn="r" eaLnBrk="1" hangingPunct="1">
                <a:buClrTx/>
                <a:buSzPct val="45000"/>
                <a:buFontTx/>
                <a:buNone/>
              </a:pPr>
              <a:t>67</a:t>
            </a:fld>
            <a:endParaRPr lang="en-US" altLang="en-US" sz="1200">
              <a:solidFill>
                <a:srgbClr val="000000"/>
              </a:solidFill>
            </a:endParaRPr>
          </a:p>
        </p:txBody>
      </p:sp>
      <p:sp>
        <p:nvSpPr>
          <p:cNvPr id="12493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4626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904F027A-5EC4-412D-920B-985F85FFEE93}" type="slidenum">
              <a:rPr lang="en-US" altLang="en-US" sz="1200">
                <a:solidFill>
                  <a:srgbClr val="000000"/>
                </a:solidFill>
              </a:rPr>
              <a:pPr algn="r" eaLnBrk="1" hangingPunct="1">
                <a:buClrTx/>
                <a:buSzPct val="45000"/>
                <a:buFontTx/>
                <a:buNone/>
              </a:pPr>
              <a:t>68</a:t>
            </a:fld>
            <a:endParaRPr lang="en-US" altLang="en-US" sz="1200">
              <a:solidFill>
                <a:srgbClr val="000000"/>
              </a:solidFill>
            </a:endParaRPr>
          </a:p>
        </p:txBody>
      </p:sp>
      <p:sp>
        <p:nvSpPr>
          <p:cNvPr id="12697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975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81A3C87C-B03E-447D-9D16-F3A786BBDED7}" type="slidenum">
              <a:rPr lang="en-US" altLang="en-US" sz="1200">
                <a:solidFill>
                  <a:srgbClr val="000000"/>
                </a:solidFill>
              </a:rPr>
              <a:pPr algn="r" eaLnBrk="1" hangingPunct="1">
                <a:buClrTx/>
                <a:buSzPct val="45000"/>
                <a:buFontTx/>
                <a:buNone/>
              </a:pPr>
              <a:t>69</a:t>
            </a:fld>
            <a:endParaRPr lang="en-US" altLang="en-US" sz="1200">
              <a:solidFill>
                <a:srgbClr val="000000"/>
              </a:solidFill>
            </a:endParaRPr>
          </a:p>
        </p:txBody>
      </p:sp>
      <p:sp>
        <p:nvSpPr>
          <p:cNvPr id="12902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6356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F61FC783-7D6B-4063-ACA5-D8528F2E1AB3}" type="slidenum">
              <a:rPr lang="en-US" altLang="en-US" sz="1200">
                <a:solidFill>
                  <a:srgbClr val="000000"/>
                </a:solidFill>
              </a:rPr>
              <a:pPr algn="r" eaLnBrk="1" hangingPunct="1">
                <a:buClrTx/>
                <a:buSzPct val="45000"/>
                <a:buFontTx/>
                <a:buNone/>
              </a:pPr>
              <a:t>29</a:t>
            </a:fld>
            <a:endParaRPr lang="en-US" altLang="en-US" sz="1200">
              <a:solidFill>
                <a:srgbClr val="000000"/>
              </a:solidFill>
            </a:endParaRPr>
          </a:p>
        </p:txBody>
      </p:sp>
      <p:sp>
        <p:nvSpPr>
          <p:cNvPr id="5734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8" name="Rectangle 2"/>
          <p:cNvSpPr>
            <a:spLocks noGrp="1" noChangeArrowheads="1"/>
          </p:cNvSpPr>
          <p:nvPr>
            <p:ph type="body" idx="1"/>
          </p:nvPr>
        </p:nvSpPr>
        <p:spPr>
          <a:xfrm>
            <a:off x="701675" y="4416425"/>
            <a:ext cx="5607050" cy="41783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98535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1BBB01F-2E80-4338-8DDA-257C7C08CDF8}" type="slidenum">
              <a:rPr lang="en-US" altLang="en-US" sz="1200">
                <a:solidFill>
                  <a:srgbClr val="000000"/>
                </a:solidFill>
              </a:rPr>
              <a:pPr algn="r" eaLnBrk="1" hangingPunct="1">
                <a:buClrTx/>
                <a:buSzPct val="45000"/>
                <a:buFontTx/>
                <a:buNone/>
              </a:pPr>
              <a:t>74</a:t>
            </a:fld>
            <a:endParaRPr lang="en-US" altLang="en-US" sz="1200">
              <a:solidFill>
                <a:srgbClr val="000000"/>
              </a:solidFill>
            </a:endParaRPr>
          </a:p>
        </p:txBody>
      </p:sp>
      <p:sp>
        <p:nvSpPr>
          <p:cNvPr id="13107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04910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D9CCA85-323C-44E9-B68A-6A846B73792D}" type="slidenum">
              <a:rPr lang="en-US" altLang="en-US" sz="1200">
                <a:solidFill>
                  <a:srgbClr val="000000"/>
                </a:solidFill>
              </a:rPr>
              <a:pPr algn="r" eaLnBrk="1" hangingPunct="1">
                <a:buClrTx/>
                <a:buSzPct val="45000"/>
                <a:buFontTx/>
                <a:buNone/>
              </a:pPr>
              <a:t>78</a:t>
            </a:fld>
            <a:endParaRPr lang="en-US" altLang="en-US" sz="1200">
              <a:solidFill>
                <a:srgbClr val="000000"/>
              </a:solidFill>
            </a:endParaRPr>
          </a:p>
        </p:txBody>
      </p:sp>
      <p:sp>
        <p:nvSpPr>
          <p:cNvPr id="13312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1189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CBB048E7-7FE7-4C5A-A1EE-70F769665603}" type="slidenum">
              <a:rPr lang="en-US" altLang="en-US" sz="1200">
                <a:solidFill>
                  <a:srgbClr val="000000"/>
                </a:solidFill>
              </a:rPr>
              <a:pPr algn="r" eaLnBrk="1" hangingPunct="1">
                <a:buClrTx/>
                <a:buSzPct val="45000"/>
                <a:buFontTx/>
                <a:buNone/>
              </a:pPr>
              <a:t>79</a:t>
            </a:fld>
            <a:endParaRPr lang="en-US" altLang="en-US" sz="1200">
              <a:solidFill>
                <a:srgbClr val="000000"/>
              </a:solidFill>
            </a:endParaRPr>
          </a:p>
        </p:txBody>
      </p:sp>
      <p:sp>
        <p:nvSpPr>
          <p:cNvPr id="13517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714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081C555-F2BC-41A5-B761-80DE4345DA5D}" type="slidenum">
              <a:rPr lang="en-US" altLang="en-US" sz="1200">
                <a:solidFill>
                  <a:srgbClr val="000000"/>
                </a:solidFill>
              </a:rPr>
              <a:pPr algn="r" eaLnBrk="1" hangingPunct="1">
                <a:buClrTx/>
                <a:buSzPct val="45000"/>
                <a:buFontTx/>
                <a:buNone/>
              </a:pPr>
              <a:t>80</a:t>
            </a:fld>
            <a:endParaRPr lang="en-US" altLang="en-US" sz="1200">
              <a:solidFill>
                <a:srgbClr val="000000"/>
              </a:solidFill>
            </a:endParaRPr>
          </a:p>
        </p:txBody>
      </p:sp>
      <p:sp>
        <p:nvSpPr>
          <p:cNvPr id="13721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12127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1C2FF402-3132-4BD1-A6D1-B6A0B24DD694}" type="slidenum">
              <a:rPr lang="en-US" altLang="en-US" sz="1200">
                <a:solidFill>
                  <a:srgbClr val="000000"/>
                </a:solidFill>
              </a:rPr>
              <a:pPr algn="r" eaLnBrk="1" hangingPunct="1">
                <a:buClrTx/>
                <a:buSzPct val="45000"/>
                <a:buFontTx/>
                <a:buNone/>
              </a:pPr>
              <a:t>81</a:t>
            </a:fld>
            <a:endParaRPr lang="en-US" altLang="en-US" sz="1200">
              <a:solidFill>
                <a:srgbClr val="000000"/>
              </a:solidFill>
            </a:endParaRPr>
          </a:p>
        </p:txBody>
      </p:sp>
      <p:sp>
        <p:nvSpPr>
          <p:cNvPr id="13926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39174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1C0D5BBC-0C21-4773-8D2A-0C338A8B4715}" type="slidenum">
              <a:rPr lang="en-US" altLang="en-US" sz="1200">
                <a:solidFill>
                  <a:srgbClr val="000000"/>
                </a:solidFill>
              </a:rPr>
              <a:pPr algn="r" eaLnBrk="1" hangingPunct="1">
                <a:buClrTx/>
                <a:buSzPct val="45000"/>
                <a:buFontTx/>
                <a:buNone/>
              </a:pPr>
              <a:t>82</a:t>
            </a:fld>
            <a:endParaRPr lang="en-US" altLang="en-US" sz="1200">
              <a:solidFill>
                <a:srgbClr val="000000"/>
              </a:solidFill>
            </a:endParaRPr>
          </a:p>
        </p:txBody>
      </p:sp>
      <p:sp>
        <p:nvSpPr>
          <p:cNvPr id="14131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27551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BD63A2D8-B901-49B1-BFD2-F260942B50A1}" type="slidenum">
              <a:rPr lang="en-US" altLang="en-US" sz="1200">
                <a:solidFill>
                  <a:srgbClr val="000000"/>
                </a:solidFill>
              </a:rPr>
              <a:pPr algn="r" eaLnBrk="1" hangingPunct="1">
                <a:buClrTx/>
                <a:buSzPct val="45000"/>
                <a:buFontTx/>
                <a:buNone/>
              </a:pPr>
              <a:t>88</a:t>
            </a:fld>
            <a:endParaRPr lang="en-US" altLang="en-US" sz="1200">
              <a:solidFill>
                <a:srgbClr val="000000"/>
              </a:solidFill>
            </a:endParaRPr>
          </a:p>
        </p:txBody>
      </p:sp>
      <p:sp>
        <p:nvSpPr>
          <p:cNvPr id="14336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4792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CA9766D2-6221-4CFA-AA42-E3AD416C3B2B}" type="slidenum">
              <a:rPr lang="en-US" altLang="en-US" sz="1200">
                <a:solidFill>
                  <a:srgbClr val="000000"/>
                </a:solidFill>
              </a:rPr>
              <a:pPr algn="r" eaLnBrk="1" hangingPunct="1">
                <a:buClrTx/>
                <a:buSzPct val="45000"/>
                <a:buFontTx/>
                <a:buNone/>
              </a:pPr>
              <a:t>89</a:t>
            </a:fld>
            <a:endParaRPr lang="en-US" altLang="en-US" sz="1200">
              <a:solidFill>
                <a:srgbClr val="000000"/>
              </a:solidFill>
            </a:endParaRPr>
          </a:p>
        </p:txBody>
      </p:sp>
      <p:sp>
        <p:nvSpPr>
          <p:cNvPr id="14541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1598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1C7C380B-C74B-45D9-B67D-ECB64341BCC6}" type="slidenum">
              <a:rPr lang="en-US" altLang="en-US" sz="1200">
                <a:solidFill>
                  <a:srgbClr val="000000"/>
                </a:solidFill>
              </a:rPr>
              <a:pPr algn="r" eaLnBrk="1" hangingPunct="1">
                <a:buClrTx/>
                <a:buSzPct val="45000"/>
                <a:buFontTx/>
                <a:buNone/>
              </a:pPr>
              <a:t>90</a:t>
            </a:fld>
            <a:endParaRPr lang="en-US" altLang="en-US" sz="1200">
              <a:solidFill>
                <a:srgbClr val="000000"/>
              </a:solidFill>
            </a:endParaRPr>
          </a:p>
        </p:txBody>
      </p:sp>
      <p:sp>
        <p:nvSpPr>
          <p:cNvPr id="14745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147979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70087AA2-501E-4A84-B554-233555665EE8}" type="slidenum">
              <a:rPr lang="en-US" altLang="en-US" sz="1200">
                <a:solidFill>
                  <a:srgbClr val="000000"/>
                </a:solidFill>
              </a:rPr>
              <a:pPr algn="r" eaLnBrk="1" hangingPunct="1">
                <a:buClrTx/>
                <a:buSzPct val="45000"/>
                <a:buFontTx/>
                <a:buNone/>
              </a:pPr>
              <a:t>91</a:t>
            </a:fld>
            <a:endParaRPr lang="en-US" altLang="en-US" sz="1200">
              <a:solidFill>
                <a:srgbClr val="000000"/>
              </a:solidFill>
            </a:endParaRPr>
          </a:p>
        </p:txBody>
      </p:sp>
      <p:sp>
        <p:nvSpPr>
          <p:cNvPr id="14950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081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F61FC783-7D6B-4063-ACA5-D8528F2E1AB3}" type="slidenum">
              <a:rPr lang="en-US" altLang="en-US" sz="1200">
                <a:solidFill>
                  <a:srgbClr val="000000"/>
                </a:solidFill>
              </a:rPr>
              <a:pPr algn="r" eaLnBrk="1" hangingPunct="1">
                <a:buClrTx/>
                <a:buSzPct val="45000"/>
                <a:buFontTx/>
                <a:buNone/>
              </a:pPr>
              <a:t>30</a:t>
            </a:fld>
            <a:endParaRPr lang="en-US" altLang="en-US" sz="1200">
              <a:solidFill>
                <a:srgbClr val="000000"/>
              </a:solidFill>
            </a:endParaRPr>
          </a:p>
        </p:txBody>
      </p:sp>
      <p:sp>
        <p:nvSpPr>
          <p:cNvPr id="5734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8" name="Rectangle 2"/>
          <p:cNvSpPr>
            <a:spLocks noGrp="1" noChangeArrowheads="1"/>
          </p:cNvSpPr>
          <p:nvPr>
            <p:ph type="body" idx="1"/>
          </p:nvPr>
        </p:nvSpPr>
        <p:spPr>
          <a:xfrm>
            <a:off x="701675" y="4416425"/>
            <a:ext cx="5607050" cy="41783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4341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9B17FA7F-8215-49FA-B6F6-D01BECDC8011}" type="slidenum">
              <a:rPr lang="en-US" altLang="en-US" sz="1200">
                <a:solidFill>
                  <a:srgbClr val="000000"/>
                </a:solidFill>
              </a:rPr>
              <a:pPr algn="r" eaLnBrk="1" hangingPunct="1">
                <a:buClrTx/>
                <a:buSzPct val="45000"/>
                <a:buFontTx/>
                <a:buNone/>
              </a:pPr>
              <a:t>92</a:t>
            </a:fld>
            <a:endParaRPr lang="en-US" altLang="en-US" sz="1200">
              <a:solidFill>
                <a:srgbClr val="000000"/>
              </a:solidFill>
            </a:endParaRPr>
          </a:p>
        </p:txBody>
      </p:sp>
      <p:sp>
        <p:nvSpPr>
          <p:cNvPr id="15155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9296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318934E0-7E54-4FB4-8D09-9CEE2349CAF4}" type="slidenum">
              <a:rPr lang="en-US" altLang="en-US" sz="1200">
                <a:solidFill>
                  <a:srgbClr val="000000"/>
                </a:solidFill>
              </a:rPr>
              <a:pPr algn="r" eaLnBrk="1" hangingPunct="1">
                <a:buClrTx/>
                <a:buSzPct val="45000"/>
                <a:buFontTx/>
                <a:buNone/>
              </a:pPr>
              <a:t>93</a:t>
            </a:fld>
            <a:endParaRPr lang="en-US" altLang="en-US" sz="1200">
              <a:solidFill>
                <a:srgbClr val="000000"/>
              </a:solidFill>
            </a:endParaRPr>
          </a:p>
        </p:txBody>
      </p:sp>
      <p:sp>
        <p:nvSpPr>
          <p:cNvPr id="15360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27042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9C029933-03B1-46D9-AE99-99765EE4094E}" type="slidenum">
              <a:rPr lang="en-US" altLang="en-US" sz="1200">
                <a:solidFill>
                  <a:srgbClr val="000000"/>
                </a:solidFill>
              </a:rPr>
              <a:pPr algn="r" eaLnBrk="1" hangingPunct="1">
                <a:buClrTx/>
                <a:buSzPct val="45000"/>
                <a:buFontTx/>
                <a:buNone/>
              </a:pPr>
              <a:t>94</a:t>
            </a:fld>
            <a:endParaRPr lang="en-US" altLang="en-US" sz="1200">
              <a:solidFill>
                <a:srgbClr val="000000"/>
              </a:solidFill>
            </a:endParaRPr>
          </a:p>
        </p:txBody>
      </p:sp>
      <p:sp>
        <p:nvSpPr>
          <p:cNvPr id="15565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037681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9C029933-03B1-46D9-AE99-99765EE4094E}" type="slidenum">
              <a:rPr lang="en-US" altLang="en-US" sz="1200">
                <a:solidFill>
                  <a:srgbClr val="000000"/>
                </a:solidFill>
              </a:rPr>
              <a:pPr algn="r" eaLnBrk="1" hangingPunct="1">
                <a:buClrTx/>
                <a:buSzPct val="45000"/>
                <a:buFontTx/>
                <a:buNone/>
              </a:pPr>
              <a:t>95</a:t>
            </a:fld>
            <a:endParaRPr lang="en-US" altLang="en-US" sz="1200">
              <a:solidFill>
                <a:srgbClr val="000000"/>
              </a:solidFill>
            </a:endParaRPr>
          </a:p>
        </p:txBody>
      </p:sp>
      <p:sp>
        <p:nvSpPr>
          <p:cNvPr id="15565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969276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9C029933-03B1-46D9-AE99-99765EE4094E}" type="slidenum">
              <a:rPr lang="en-US" altLang="en-US" sz="1200">
                <a:solidFill>
                  <a:srgbClr val="000000"/>
                </a:solidFill>
              </a:rPr>
              <a:pPr algn="r" eaLnBrk="1" hangingPunct="1">
                <a:buClrTx/>
                <a:buSzPct val="45000"/>
                <a:buFontTx/>
                <a:buNone/>
              </a:pPr>
              <a:t>96</a:t>
            </a:fld>
            <a:endParaRPr lang="en-US" altLang="en-US" sz="1200">
              <a:solidFill>
                <a:srgbClr val="000000"/>
              </a:solidFill>
            </a:endParaRPr>
          </a:p>
        </p:txBody>
      </p:sp>
      <p:sp>
        <p:nvSpPr>
          <p:cNvPr id="15565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730879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A701A0C2-2E7E-491A-96E7-56D43BAEC22E}" type="slidenum">
              <a:rPr lang="en-US" altLang="en-US" sz="1200">
                <a:solidFill>
                  <a:srgbClr val="000000"/>
                </a:solidFill>
              </a:rPr>
              <a:pPr algn="r" eaLnBrk="1" hangingPunct="1">
                <a:buClrTx/>
                <a:buSzPct val="45000"/>
                <a:buFontTx/>
                <a:buNone/>
              </a:pPr>
              <a:t>97</a:t>
            </a:fld>
            <a:endParaRPr lang="en-US" altLang="en-US" sz="1200">
              <a:solidFill>
                <a:srgbClr val="000000"/>
              </a:solidFill>
            </a:endParaRPr>
          </a:p>
        </p:txBody>
      </p:sp>
      <p:sp>
        <p:nvSpPr>
          <p:cNvPr id="15769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70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44598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23518202-E538-407D-B776-AA35CB2C6FE8}" type="slidenum">
              <a:rPr lang="en-US" altLang="en-US" sz="1200">
                <a:solidFill>
                  <a:srgbClr val="000000"/>
                </a:solidFill>
              </a:rPr>
              <a:pPr algn="r" eaLnBrk="1" hangingPunct="1">
                <a:buClrTx/>
                <a:buSzPct val="45000"/>
                <a:buFontTx/>
                <a:buNone/>
              </a:pPr>
              <a:t>98</a:t>
            </a:fld>
            <a:endParaRPr lang="en-US" altLang="en-US" sz="1200">
              <a:solidFill>
                <a:srgbClr val="000000"/>
              </a:solidFill>
            </a:endParaRPr>
          </a:p>
        </p:txBody>
      </p:sp>
      <p:sp>
        <p:nvSpPr>
          <p:cNvPr id="15974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75670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36FD0975-0FEB-4D35-95F4-293ECA713844}" type="slidenum">
              <a:rPr lang="en-US" altLang="en-US" sz="1200">
                <a:solidFill>
                  <a:srgbClr val="000000"/>
                </a:solidFill>
              </a:rPr>
              <a:pPr algn="r" eaLnBrk="1" hangingPunct="1">
                <a:buClrTx/>
                <a:buSzPct val="45000"/>
                <a:buFontTx/>
                <a:buNone/>
              </a:pPr>
              <a:t>99</a:t>
            </a:fld>
            <a:endParaRPr lang="en-US" altLang="en-US" sz="1200">
              <a:solidFill>
                <a:srgbClr val="000000"/>
              </a:solidFill>
            </a:endParaRPr>
          </a:p>
        </p:txBody>
      </p:sp>
      <p:sp>
        <p:nvSpPr>
          <p:cNvPr id="16179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179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52778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821E1F7C-970D-479D-920F-433508217A67}" type="slidenum">
              <a:rPr lang="en-US" altLang="en-US" sz="1200">
                <a:solidFill>
                  <a:srgbClr val="000000"/>
                </a:solidFill>
              </a:rPr>
              <a:pPr algn="r" eaLnBrk="1" hangingPunct="1">
                <a:buClrTx/>
                <a:buSzPct val="45000"/>
                <a:buFontTx/>
                <a:buNone/>
              </a:pPr>
              <a:t>104</a:t>
            </a:fld>
            <a:endParaRPr lang="en-US" altLang="en-US" sz="1200">
              <a:solidFill>
                <a:srgbClr val="000000"/>
              </a:solidFill>
            </a:endParaRPr>
          </a:p>
        </p:txBody>
      </p:sp>
      <p:sp>
        <p:nvSpPr>
          <p:cNvPr id="16384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4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11024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6BE99B8-1924-4F38-A7F2-D691750EBD83}" type="slidenum">
              <a:rPr lang="en-US" altLang="en-US" sz="1200">
                <a:solidFill>
                  <a:srgbClr val="000000"/>
                </a:solidFill>
              </a:rPr>
              <a:pPr algn="r" eaLnBrk="1" hangingPunct="1">
                <a:buClrTx/>
                <a:buSzPct val="45000"/>
                <a:buFontTx/>
                <a:buNone/>
              </a:pPr>
              <a:t>105</a:t>
            </a:fld>
            <a:endParaRPr lang="en-US" altLang="en-US" sz="1200">
              <a:solidFill>
                <a:srgbClr val="000000"/>
              </a:solidFill>
            </a:endParaRPr>
          </a:p>
        </p:txBody>
      </p:sp>
      <p:sp>
        <p:nvSpPr>
          <p:cNvPr id="16589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589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2288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DC584F46-7CB2-4105-B5A8-E8488C29B853}" type="slidenum">
              <a:rPr lang="en-US" altLang="en-US" sz="1200">
                <a:solidFill>
                  <a:srgbClr val="000000"/>
                </a:solidFill>
              </a:rPr>
              <a:pPr algn="r" eaLnBrk="1" hangingPunct="1">
                <a:buClrTx/>
                <a:buSzPct val="45000"/>
                <a:buFontTx/>
                <a:buNone/>
              </a:pPr>
              <a:t>31</a:t>
            </a:fld>
            <a:endParaRPr lang="en-US" altLang="en-US" sz="1200">
              <a:solidFill>
                <a:srgbClr val="000000"/>
              </a:solidFill>
            </a:endParaRPr>
          </a:p>
        </p:txBody>
      </p:sp>
      <p:sp>
        <p:nvSpPr>
          <p:cNvPr id="5939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2583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86958195-9A20-43B5-B42B-80B611C50B40}" type="slidenum">
              <a:rPr lang="en-US" altLang="en-US" sz="1200">
                <a:solidFill>
                  <a:srgbClr val="000000"/>
                </a:solidFill>
              </a:rPr>
              <a:pPr algn="r" eaLnBrk="1" hangingPunct="1">
                <a:buClrTx/>
                <a:buSzPct val="45000"/>
                <a:buFontTx/>
                <a:buNone/>
              </a:pPr>
              <a:t>106</a:t>
            </a:fld>
            <a:endParaRPr lang="en-US" altLang="en-US" sz="1200">
              <a:solidFill>
                <a:srgbClr val="000000"/>
              </a:solidFill>
            </a:endParaRPr>
          </a:p>
        </p:txBody>
      </p:sp>
      <p:sp>
        <p:nvSpPr>
          <p:cNvPr id="16793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794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130343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B5741C50-1BC6-4140-9A63-6E6B115850F7}" type="slidenum">
              <a:rPr lang="en-US" altLang="en-US" sz="1200">
                <a:solidFill>
                  <a:srgbClr val="000000"/>
                </a:solidFill>
              </a:rPr>
              <a:pPr algn="r" eaLnBrk="1" hangingPunct="1">
                <a:buClrTx/>
                <a:buSzPct val="45000"/>
                <a:buFontTx/>
                <a:buNone/>
              </a:pPr>
              <a:t>107</a:t>
            </a:fld>
            <a:endParaRPr lang="en-US" altLang="en-US" sz="1200">
              <a:solidFill>
                <a:srgbClr val="000000"/>
              </a:solidFill>
            </a:endParaRPr>
          </a:p>
        </p:txBody>
      </p:sp>
      <p:sp>
        <p:nvSpPr>
          <p:cNvPr id="16998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998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40493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40AF2B1-8A71-49BF-9099-0A0587A950C8}" type="slidenum">
              <a:rPr lang="en-US" altLang="en-US" sz="1200">
                <a:solidFill>
                  <a:srgbClr val="000000"/>
                </a:solidFill>
              </a:rPr>
              <a:pPr algn="r" eaLnBrk="1" hangingPunct="1">
                <a:buClrTx/>
                <a:buSzPct val="45000"/>
                <a:buFontTx/>
                <a:buNone/>
              </a:pPr>
              <a:t>108</a:t>
            </a:fld>
            <a:endParaRPr lang="en-US" altLang="en-US" sz="1200">
              <a:solidFill>
                <a:srgbClr val="000000"/>
              </a:solidFill>
            </a:endParaRPr>
          </a:p>
        </p:txBody>
      </p:sp>
      <p:sp>
        <p:nvSpPr>
          <p:cNvPr id="17203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203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72728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32121980-C0FD-4DEE-ABC7-B0D1AE3A1D85}" type="slidenum">
              <a:rPr lang="en-US" altLang="en-US" sz="1200">
                <a:solidFill>
                  <a:srgbClr val="000000"/>
                </a:solidFill>
              </a:rPr>
              <a:pPr algn="r" eaLnBrk="1" hangingPunct="1">
                <a:buClrTx/>
                <a:buSzPct val="45000"/>
                <a:buFontTx/>
                <a:buNone/>
              </a:pPr>
              <a:t>109</a:t>
            </a:fld>
            <a:endParaRPr lang="en-US" altLang="en-US" sz="1200">
              <a:solidFill>
                <a:srgbClr val="000000"/>
              </a:solidFill>
            </a:endParaRPr>
          </a:p>
        </p:txBody>
      </p:sp>
      <p:sp>
        <p:nvSpPr>
          <p:cNvPr id="17408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08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80161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380BED47-8509-4487-B30C-3B32EFE65BFE}" type="slidenum">
              <a:rPr lang="en-US" altLang="en-US" sz="1200">
                <a:solidFill>
                  <a:srgbClr val="000000"/>
                </a:solidFill>
              </a:rPr>
              <a:pPr algn="r" eaLnBrk="1" hangingPunct="1">
                <a:buClrTx/>
                <a:buSzPct val="45000"/>
                <a:buFontTx/>
                <a:buNone/>
              </a:pPr>
              <a:t>110</a:t>
            </a:fld>
            <a:endParaRPr lang="en-US" altLang="en-US" sz="1200">
              <a:solidFill>
                <a:srgbClr val="000000"/>
              </a:solidFill>
            </a:endParaRPr>
          </a:p>
        </p:txBody>
      </p:sp>
      <p:sp>
        <p:nvSpPr>
          <p:cNvPr id="17613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613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3181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17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ED4346A5-7A19-498F-BAA3-3DAEBB4C9744}" type="slidenum">
              <a:rPr lang="en-US" altLang="en-US" sz="1200">
                <a:solidFill>
                  <a:srgbClr val="000000"/>
                </a:solidFill>
              </a:rPr>
              <a:pPr algn="r" eaLnBrk="1" hangingPunct="1">
                <a:buClrTx/>
                <a:buSzPct val="45000"/>
                <a:buFontTx/>
                <a:buNone/>
              </a:pPr>
              <a:t>111</a:t>
            </a:fld>
            <a:endParaRPr lang="en-US" altLang="en-US" sz="1200">
              <a:solidFill>
                <a:srgbClr val="000000"/>
              </a:solidFill>
            </a:endParaRPr>
          </a:p>
        </p:txBody>
      </p:sp>
      <p:sp>
        <p:nvSpPr>
          <p:cNvPr id="17817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818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660862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D3B31CD9-27D9-436A-A0DC-4052FE92D305}" type="slidenum">
              <a:rPr lang="en-US" altLang="en-US" sz="1200">
                <a:solidFill>
                  <a:srgbClr val="000000"/>
                </a:solidFill>
              </a:rPr>
              <a:pPr algn="r" eaLnBrk="1" hangingPunct="1">
                <a:buClrTx/>
                <a:buSzPct val="45000"/>
                <a:buFontTx/>
                <a:buNone/>
              </a:pPr>
              <a:t>112</a:t>
            </a:fld>
            <a:endParaRPr lang="en-US" altLang="en-US" sz="1200">
              <a:solidFill>
                <a:srgbClr val="000000"/>
              </a:solidFill>
            </a:endParaRPr>
          </a:p>
        </p:txBody>
      </p:sp>
      <p:sp>
        <p:nvSpPr>
          <p:cNvPr id="18022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022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09893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27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63A457AB-E138-4C2B-9765-5DB2E8F51977}" type="slidenum">
              <a:rPr lang="en-US" altLang="en-US" sz="1200">
                <a:solidFill>
                  <a:srgbClr val="000000"/>
                </a:solidFill>
              </a:rPr>
              <a:pPr algn="r" eaLnBrk="1" hangingPunct="1">
                <a:buClrTx/>
                <a:buSzPct val="45000"/>
                <a:buFontTx/>
                <a:buNone/>
              </a:pPr>
              <a:t>113</a:t>
            </a:fld>
            <a:endParaRPr lang="en-US" altLang="en-US" sz="1200">
              <a:solidFill>
                <a:srgbClr val="000000"/>
              </a:solidFill>
            </a:endParaRPr>
          </a:p>
        </p:txBody>
      </p:sp>
      <p:sp>
        <p:nvSpPr>
          <p:cNvPr id="18227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227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569656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2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AA846509-9EEB-40E8-9A6E-5993194B0BF2}" type="slidenum">
              <a:rPr lang="en-US" altLang="en-US" sz="1200">
                <a:solidFill>
                  <a:srgbClr val="000000"/>
                </a:solidFill>
              </a:rPr>
              <a:pPr algn="r" eaLnBrk="1" hangingPunct="1">
                <a:buClrTx/>
                <a:buSzPct val="45000"/>
                <a:buFontTx/>
                <a:buNone/>
              </a:pPr>
              <a:t>117</a:t>
            </a:fld>
            <a:endParaRPr lang="en-US" altLang="en-US" sz="1200">
              <a:solidFill>
                <a:srgbClr val="000000"/>
              </a:solidFill>
            </a:endParaRPr>
          </a:p>
        </p:txBody>
      </p:sp>
      <p:sp>
        <p:nvSpPr>
          <p:cNvPr id="18432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2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09702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7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7647020D-7348-4BA1-9C30-BC914EB567D1}" type="slidenum">
              <a:rPr lang="en-US" altLang="en-US" sz="1200">
                <a:solidFill>
                  <a:srgbClr val="000000"/>
                </a:solidFill>
              </a:rPr>
              <a:pPr algn="r" eaLnBrk="1" hangingPunct="1">
                <a:buClrTx/>
                <a:buSzPct val="45000"/>
                <a:buFontTx/>
                <a:buNone/>
              </a:pPr>
              <a:t>122</a:t>
            </a:fld>
            <a:endParaRPr lang="en-US" altLang="en-US" sz="1200">
              <a:solidFill>
                <a:srgbClr val="000000"/>
              </a:solidFill>
            </a:endParaRPr>
          </a:p>
        </p:txBody>
      </p:sp>
      <p:sp>
        <p:nvSpPr>
          <p:cNvPr id="18637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637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96208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E86250C8-2F48-4E4A-A4EB-7494BB681338}" type="slidenum">
              <a:rPr lang="en-US" altLang="en-US" sz="1200">
                <a:solidFill>
                  <a:srgbClr val="000000"/>
                </a:solidFill>
              </a:rPr>
              <a:pPr algn="r" eaLnBrk="1" hangingPunct="1">
                <a:buClrTx/>
                <a:buSzPct val="45000"/>
                <a:buFontTx/>
                <a:buNone/>
              </a:pPr>
              <a:t>32</a:t>
            </a:fld>
            <a:endParaRPr lang="en-US" altLang="en-US" sz="1200">
              <a:solidFill>
                <a:srgbClr val="000000"/>
              </a:solidFill>
            </a:endParaRPr>
          </a:p>
        </p:txBody>
      </p:sp>
      <p:sp>
        <p:nvSpPr>
          <p:cNvPr id="6349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902520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41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F92F3682-A7AB-4B6E-B11A-6E6670FAD9DB}" type="slidenum">
              <a:rPr lang="en-US" altLang="en-US" sz="1200">
                <a:solidFill>
                  <a:srgbClr val="000000"/>
                </a:solidFill>
              </a:rPr>
              <a:pPr algn="r" eaLnBrk="1" hangingPunct="1">
                <a:buClrTx/>
                <a:buSzPct val="45000"/>
                <a:buFontTx/>
                <a:buNone/>
              </a:pPr>
              <a:t>123</a:t>
            </a:fld>
            <a:endParaRPr lang="en-US" altLang="en-US" sz="1200">
              <a:solidFill>
                <a:srgbClr val="000000"/>
              </a:solidFill>
            </a:endParaRPr>
          </a:p>
        </p:txBody>
      </p:sp>
      <p:sp>
        <p:nvSpPr>
          <p:cNvPr id="18841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842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038743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74093BB0-C7BB-49C0-ABD1-44C80ADC6306}" type="slidenum">
              <a:rPr lang="en-US" altLang="en-US" sz="1200">
                <a:solidFill>
                  <a:srgbClr val="000000"/>
                </a:solidFill>
              </a:rPr>
              <a:pPr algn="r" eaLnBrk="1" hangingPunct="1">
                <a:buClrTx/>
                <a:buSzPct val="45000"/>
                <a:buFontTx/>
                <a:buNone/>
              </a:pPr>
              <a:t>124</a:t>
            </a:fld>
            <a:endParaRPr lang="en-US" altLang="en-US" sz="1200">
              <a:solidFill>
                <a:srgbClr val="000000"/>
              </a:solidFill>
            </a:endParaRPr>
          </a:p>
        </p:txBody>
      </p:sp>
      <p:sp>
        <p:nvSpPr>
          <p:cNvPr id="19046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046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7443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251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29BE995D-3DC9-4236-8DCC-BD52C2CE243B}" type="slidenum">
              <a:rPr lang="en-US" altLang="en-US" sz="1200">
                <a:solidFill>
                  <a:srgbClr val="000000"/>
                </a:solidFill>
              </a:rPr>
              <a:pPr algn="r" eaLnBrk="1" hangingPunct="1">
                <a:buClrTx/>
                <a:buSzPct val="45000"/>
                <a:buFontTx/>
                <a:buNone/>
              </a:pPr>
              <a:t>125</a:t>
            </a:fld>
            <a:endParaRPr lang="en-US" altLang="en-US" sz="1200">
              <a:solidFill>
                <a:srgbClr val="000000"/>
              </a:solidFill>
            </a:endParaRPr>
          </a:p>
        </p:txBody>
      </p:sp>
      <p:sp>
        <p:nvSpPr>
          <p:cNvPr id="19251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251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647401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6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7757E507-4535-494F-857D-4739F17EF9D4}" type="slidenum">
              <a:rPr lang="en-US" altLang="en-US" sz="1200">
                <a:solidFill>
                  <a:srgbClr val="000000"/>
                </a:solidFill>
              </a:rPr>
              <a:pPr algn="r" eaLnBrk="1" hangingPunct="1">
                <a:buClrTx/>
                <a:buSzPct val="45000"/>
                <a:buFontTx/>
                <a:buNone/>
              </a:pPr>
              <a:t>126</a:t>
            </a:fld>
            <a:endParaRPr lang="en-US" altLang="en-US" sz="1200">
              <a:solidFill>
                <a:srgbClr val="000000"/>
              </a:solidFill>
            </a:endParaRPr>
          </a:p>
        </p:txBody>
      </p:sp>
      <p:sp>
        <p:nvSpPr>
          <p:cNvPr id="19456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6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8956433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61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F05F85F8-D9BA-4090-9443-BEED0A30F8F2}" type="slidenum">
              <a:rPr lang="en-US" altLang="en-US" sz="1200">
                <a:solidFill>
                  <a:srgbClr val="000000"/>
                </a:solidFill>
              </a:rPr>
              <a:pPr algn="r" eaLnBrk="1" hangingPunct="1">
                <a:buClrTx/>
                <a:buSzPct val="45000"/>
                <a:buFontTx/>
                <a:buNone/>
              </a:pPr>
              <a:t>127</a:t>
            </a:fld>
            <a:endParaRPr lang="en-US" altLang="en-US" sz="1200">
              <a:solidFill>
                <a:srgbClr val="000000"/>
              </a:solidFill>
            </a:endParaRPr>
          </a:p>
        </p:txBody>
      </p:sp>
      <p:sp>
        <p:nvSpPr>
          <p:cNvPr id="19661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661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2745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65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B8A13A2A-2505-42E0-A2A9-7CB975AB505C}" type="slidenum">
              <a:rPr lang="en-US" altLang="en-US" sz="1200">
                <a:solidFill>
                  <a:srgbClr val="000000"/>
                </a:solidFill>
              </a:rPr>
              <a:pPr algn="r" eaLnBrk="1" hangingPunct="1">
                <a:buClrTx/>
                <a:buSzPct val="45000"/>
                <a:buFontTx/>
                <a:buNone/>
              </a:pPr>
              <a:t>128</a:t>
            </a:fld>
            <a:endParaRPr lang="en-US" altLang="en-US" sz="1200">
              <a:solidFill>
                <a:srgbClr val="000000"/>
              </a:solidFill>
            </a:endParaRPr>
          </a:p>
        </p:txBody>
      </p:sp>
      <p:sp>
        <p:nvSpPr>
          <p:cNvPr id="19865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866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0804477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275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793961B3-299B-48DD-8701-CAE7F7E910BC}" type="slidenum">
              <a:rPr lang="en-US" altLang="en-US" sz="1200">
                <a:solidFill>
                  <a:srgbClr val="000000"/>
                </a:solidFill>
              </a:rPr>
              <a:pPr algn="r" eaLnBrk="1" hangingPunct="1">
                <a:buClrTx/>
                <a:buSzPct val="45000"/>
                <a:buFontTx/>
                <a:buNone/>
              </a:pPr>
              <a:t>129</a:t>
            </a:fld>
            <a:endParaRPr lang="en-US" altLang="en-US" sz="1200">
              <a:solidFill>
                <a:srgbClr val="000000"/>
              </a:solidFill>
            </a:endParaRPr>
          </a:p>
        </p:txBody>
      </p:sp>
      <p:sp>
        <p:nvSpPr>
          <p:cNvPr id="20275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275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46717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685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21364735-7811-4FFC-BB74-A183E2EAEDA5}" type="slidenum">
              <a:rPr lang="en-US" altLang="en-US" sz="1200">
                <a:solidFill>
                  <a:srgbClr val="000000"/>
                </a:solidFill>
              </a:rPr>
              <a:pPr algn="r" eaLnBrk="1" hangingPunct="1">
                <a:buClrTx/>
                <a:buSzPct val="45000"/>
                <a:buFontTx/>
                <a:buNone/>
              </a:pPr>
              <a:t>134</a:t>
            </a:fld>
            <a:endParaRPr lang="en-US" altLang="en-US" sz="1200">
              <a:solidFill>
                <a:srgbClr val="000000"/>
              </a:solidFill>
            </a:endParaRPr>
          </a:p>
        </p:txBody>
      </p:sp>
      <p:sp>
        <p:nvSpPr>
          <p:cNvPr id="20685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685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144966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89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014B98BA-013C-4AC3-B1D2-4D10F9F84BEE}" type="slidenum">
              <a:rPr lang="en-US" altLang="en-US" sz="1200">
                <a:solidFill>
                  <a:srgbClr val="000000"/>
                </a:solidFill>
              </a:rPr>
              <a:pPr algn="r" eaLnBrk="1" hangingPunct="1">
                <a:buClrTx/>
                <a:buSzPct val="45000"/>
                <a:buFontTx/>
                <a:buNone/>
              </a:pPr>
              <a:t>135</a:t>
            </a:fld>
            <a:endParaRPr lang="en-US" altLang="en-US" sz="1200">
              <a:solidFill>
                <a:srgbClr val="000000"/>
              </a:solidFill>
            </a:endParaRPr>
          </a:p>
        </p:txBody>
      </p:sp>
      <p:sp>
        <p:nvSpPr>
          <p:cNvPr id="20889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890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487406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094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BB9C6CBB-4AAC-4BFD-8C9B-01BF88E62D4E}" type="slidenum">
              <a:rPr lang="en-US" altLang="en-US" sz="1200">
                <a:solidFill>
                  <a:srgbClr val="000000"/>
                </a:solidFill>
              </a:rPr>
              <a:pPr algn="r" eaLnBrk="1" hangingPunct="1">
                <a:buClrTx/>
                <a:buSzPct val="45000"/>
                <a:buFontTx/>
                <a:buNone/>
              </a:pPr>
              <a:t>136</a:t>
            </a:fld>
            <a:endParaRPr lang="en-US" altLang="en-US" sz="1200">
              <a:solidFill>
                <a:srgbClr val="000000"/>
              </a:solidFill>
            </a:endParaRPr>
          </a:p>
        </p:txBody>
      </p:sp>
      <p:sp>
        <p:nvSpPr>
          <p:cNvPr id="21094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094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64554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0115531B-4CDB-4B57-9496-87245D4FFFE5}" type="slidenum">
              <a:rPr lang="en-US" altLang="en-US" sz="1200">
                <a:solidFill>
                  <a:srgbClr val="000000"/>
                </a:solidFill>
              </a:rPr>
              <a:pPr algn="r" eaLnBrk="1" hangingPunct="1">
                <a:buClrTx/>
                <a:buSzPct val="45000"/>
                <a:buFontTx/>
                <a:buNone/>
              </a:pPr>
              <a:t>33</a:t>
            </a:fld>
            <a:endParaRPr lang="en-US" altLang="en-US" sz="1200">
              <a:solidFill>
                <a:srgbClr val="000000"/>
              </a:solidFill>
            </a:endParaRPr>
          </a:p>
        </p:txBody>
      </p:sp>
      <p:sp>
        <p:nvSpPr>
          <p:cNvPr id="6553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4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938774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42"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C4FA295B-FD30-486F-9E59-93F2B9CE69FA}" type="slidenum">
              <a:rPr lang="en-US" altLang="en-US" sz="1200">
                <a:solidFill>
                  <a:srgbClr val="000000"/>
                </a:solidFill>
              </a:rPr>
              <a:pPr algn="r" eaLnBrk="1" hangingPunct="1">
                <a:buClrTx/>
                <a:buSzPct val="45000"/>
                <a:buFontTx/>
                <a:buNone/>
              </a:pPr>
              <a:t>137</a:t>
            </a:fld>
            <a:endParaRPr lang="en-US" altLang="en-US" sz="1200">
              <a:solidFill>
                <a:srgbClr val="000000"/>
              </a:solidFill>
            </a:endParaRPr>
          </a:p>
        </p:txBody>
      </p:sp>
      <p:sp>
        <p:nvSpPr>
          <p:cNvPr id="215043"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44"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8084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709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558CA1B5-2BF0-4388-B895-0D7C8345CFF5}" type="slidenum">
              <a:rPr lang="en-US" altLang="en-US" sz="1200">
                <a:solidFill>
                  <a:srgbClr val="000000"/>
                </a:solidFill>
              </a:rPr>
              <a:pPr algn="r" eaLnBrk="1" hangingPunct="1">
                <a:buClrTx/>
                <a:buSzPct val="45000"/>
                <a:buFontTx/>
                <a:buNone/>
              </a:pPr>
              <a:t>140</a:t>
            </a:fld>
            <a:endParaRPr lang="en-US" altLang="en-US" sz="1200">
              <a:solidFill>
                <a:srgbClr val="000000"/>
              </a:solidFill>
            </a:endParaRPr>
          </a:p>
        </p:txBody>
      </p:sp>
      <p:sp>
        <p:nvSpPr>
          <p:cNvPr id="21709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709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124731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138"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D24CF7CB-E1DC-4F2D-AA20-F38B234D1F13}" type="slidenum">
              <a:rPr lang="en-US" altLang="en-US" sz="1200">
                <a:solidFill>
                  <a:srgbClr val="000000"/>
                </a:solidFill>
              </a:rPr>
              <a:pPr algn="r" eaLnBrk="1" hangingPunct="1">
                <a:buClrTx/>
                <a:buSzPct val="45000"/>
                <a:buFontTx/>
                <a:buNone/>
              </a:pPr>
              <a:t>141</a:t>
            </a:fld>
            <a:endParaRPr lang="en-US" altLang="en-US" sz="1200">
              <a:solidFill>
                <a:srgbClr val="000000"/>
              </a:solidFill>
            </a:endParaRPr>
          </a:p>
        </p:txBody>
      </p:sp>
      <p:sp>
        <p:nvSpPr>
          <p:cNvPr id="219139"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9140"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640507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18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C34D3EF3-D7A3-405B-AA0D-7DA5735DCF9C}" type="slidenum">
              <a:rPr lang="en-US" altLang="en-US" sz="1200">
                <a:solidFill>
                  <a:srgbClr val="000000"/>
                </a:solidFill>
              </a:rPr>
              <a:pPr algn="r" eaLnBrk="1" hangingPunct="1">
                <a:buClrTx/>
                <a:buSzPct val="45000"/>
                <a:buFontTx/>
                <a:buNone/>
              </a:pPr>
              <a:t>142</a:t>
            </a:fld>
            <a:endParaRPr lang="en-US" altLang="en-US" sz="1200">
              <a:solidFill>
                <a:srgbClr val="000000"/>
              </a:solidFill>
            </a:endParaRPr>
          </a:p>
        </p:txBody>
      </p:sp>
      <p:sp>
        <p:nvSpPr>
          <p:cNvPr id="22118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118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9325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234"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B8FA0BD4-AD7C-4007-90B8-37174692C3E2}" type="slidenum">
              <a:rPr lang="en-US" altLang="en-US" sz="1200">
                <a:solidFill>
                  <a:srgbClr val="000000"/>
                </a:solidFill>
              </a:rPr>
              <a:pPr algn="r" eaLnBrk="1" hangingPunct="1">
                <a:buClrTx/>
                <a:buSzPct val="45000"/>
                <a:buFontTx/>
                <a:buNone/>
              </a:pPr>
              <a:t>143</a:t>
            </a:fld>
            <a:endParaRPr lang="en-US" altLang="en-US" sz="1200">
              <a:solidFill>
                <a:srgbClr val="000000"/>
              </a:solidFill>
            </a:endParaRPr>
          </a:p>
        </p:txBody>
      </p:sp>
      <p:sp>
        <p:nvSpPr>
          <p:cNvPr id="223235"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3236"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22687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6850"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marL="0" marR="0" lvl="0" indent="0" algn="r" defTabSz="449263" rtl="0" eaLnBrk="1" fontAlgn="base" latinLnBrk="0" hangingPunct="1">
              <a:lnSpc>
                <a:spcPct val="100000"/>
              </a:lnSpc>
              <a:spcBef>
                <a:spcPct val="0"/>
              </a:spcBef>
              <a:spcAft>
                <a:spcPct val="0"/>
              </a:spcAft>
              <a:buClrTx/>
              <a:buSzPct val="45000"/>
              <a:buFontTx/>
              <a:buNone/>
              <a:tabLst>
                <a:tab pos="723900" algn="l"/>
                <a:tab pos="1447800" algn="l"/>
                <a:tab pos="2171700" algn="l"/>
                <a:tab pos="2895600" algn="l"/>
              </a:tabLst>
              <a:defRPr/>
            </a:pPr>
            <a:fld id="{21364735-7811-4FFC-BB74-A183E2EAEDA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Arial" panose="020B0604020202020204" pitchFamily="34" charset="0"/>
              </a:rPr>
              <a:pPr marL="0" marR="0" lvl="0" indent="0" algn="r" defTabSz="449263" rtl="0" eaLnBrk="1" fontAlgn="base" latinLnBrk="0" hangingPunct="1">
                <a:lnSpc>
                  <a:spcPct val="100000"/>
                </a:lnSpc>
                <a:spcBef>
                  <a:spcPct val="0"/>
                </a:spcBef>
                <a:spcAft>
                  <a:spcPct val="0"/>
                </a:spcAft>
                <a:buClrTx/>
                <a:buSzPct val="45000"/>
                <a:buFontTx/>
                <a:buNone/>
                <a:tabLst>
                  <a:tab pos="723900" algn="l"/>
                  <a:tab pos="1447800" algn="l"/>
                  <a:tab pos="2171700" algn="l"/>
                  <a:tab pos="2895600" algn="l"/>
                </a:tabLst>
                <a:defRPr/>
              </a:pPr>
              <a:t>184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Arial" panose="020B0604020202020204" pitchFamily="34" charset="0"/>
            </a:endParaRPr>
          </a:p>
        </p:txBody>
      </p:sp>
      <p:sp>
        <p:nvSpPr>
          <p:cNvPr id="206851"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6852"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2052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22"/>
          <p:cNvSpPr txBox="1">
            <a:spLocks noGrp="1" noChangeArrowheads="1"/>
          </p:cNvSpPr>
          <p:nvPr/>
        </p:nvSpPr>
        <p:spPr bwMode="auto">
          <a:xfrm>
            <a:off x="3970338" y="8829675"/>
            <a:ext cx="301307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SzPct val="45000"/>
              <a:buFontTx/>
              <a:buNone/>
            </a:pPr>
            <a:fld id="{5A694483-3773-4BC6-8927-04BD315ED2DF}" type="slidenum">
              <a:rPr lang="en-US" altLang="en-US" sz="1200">
                <a:solidFill>
                  <a:srgbClr val="000000"/>
                </a:solidFill>
              </a:rPr>
              <a:pPr algn="r" eaLnBrk="1" hangingPunct="1">
                <a:buClrTx/>
                <a:buSzPct val="45000"/>
                <a:buFontTx/>
                <a:buNone/>
              </a:pPr>
              <a:t>34</a:t>
            </a:fld>
            <a:endParaRPr lang="en-US" altLang="en-US" sz="1200">
              <a:solidFill>
                <a:srgbClr val="000000"/>
              </a:solidFill>
            </a:endParaRPr>
          </a:p>
        </p:txBody>
      </p:sp>
      <p:sp>
        <p:nvSpPr>
          <p:cNvPr id="67587" name="Rectangle 1"/>
          <p:cNvSpPr>
            <a:spLocks noGrp="1" noRot="1" noChangeAspect="1" noChangeArrowheads="1" noTextEdit="1"/>
          </p:cNvSpPr>
          <p:nvPr>
            <p:ph type="sldImg"/>
          </p:nvPr>
        </p:nvSpPr>
        <p:spPr>
          <a:xfrm>
            <a:off x="1181100" y="696913"/>
            <a:ext cx="4648200" cy="348615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8" name="Rectangle 2"/>
          <p:cNvSpPr>
            <a:spLocks noGrp="1" noChangeArrowheads="1"/>
          </p:cNvSpPr>
          <p:nvPr>
            <p:ph type="body" idx="1"/>
          </p:nvPr>
        </p:nvSpPr>
        <p:spPr>
          <a:xfrm>
            <a:off x="701675" y="4416425"/>
            <a:ext cx="5607050" cy="4183063"/>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2560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4" name="Rectangle 1"/>
          <p:cNvSpPr>
            <a:spLocks noChangeArrowheads="1"/>
          </p:cNvSpPr>
          <p:nvPr userDrawn="1"/>
        </p:nvSpPr>
        <p:spPr bwMode="auto">
          <a:xfrm>
            <a:off x="-3175" y="6405563"/>
            <a:ext cx="9147175" cy="457200"/>
          </a:xfrm>
          <a:prstGeom prst="rect">
            <a:avLst/>
          </a:pr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pic>
        <p:nvPicPr>
          <p:cNvPr id="5" name="Picture 1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88238" y="6400800"/>
            <a:ext cx="1536700" cy="45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10"/>
          <p:cNvSpPr txBox="1">
            <a:spLocks noChangeArrowheads="1"/>
          </p:cNvSpPr>
          <p:nvPr userDrawn="1"/>
        </p:nvSpPr>
        <p:spPr bwMode="auto">
          <a:xfrm>
            <a:off x="2495550" y="6392863"/>
            <a:ext cx="4287838"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endParaRPr lang="en-US" altLang="en-US" sz="1000">
              <a:solidFill>
                <a:srgbClr val="000000"/>
              </a:solidFill>
              <a:latin typeface="Arial" panose="020B0604020202020204" pitchFamily="34" charset="0"/>
            </a:endParaRPr>
          </a:p>
          <a:p>
            <a:pPr algn="ctr" eaLnBrk="1" hangingPunct="1">
              <a:buClrTx/>
              <a:buFontTx/>
              <a:buNone/>
            </a:pPr>
            <a:r>
              <a:rPr lang="en-US" altLang="en-US" sz="1000">
                <a:solidFill>
                  <a:srgbClr val="FFFFFF"/>
                </a:solidFill>
                <a:latin typeface="Arial" panose="020B0604020202020204" pitchFamily="34" charset="0"/>
              </a:rPr>
              <a:t>Copyright © 2017, 20013, and 2009, Pearson Education, Inc.</a:t>
            </a:r>
          </a:p>
        </p:txBody>
      </p:sp>
      <p:pic>
        <p:nvPicPr>
          <p:cNvPr id="7" name="Picture 1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88238" y="6400800"/>
            <a:ext cx="1536700" cy="45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11"/>
          <p:cNvSpPr txBox="1">
            <a:spLocks noChangeArrowheads="1"/>
          </p:cNvSpPr>
          <p:nvPr userDrawn="1"/>
        </p:nvSpPr>
        <p:spPr bwMode="auto">
          <a:xfrm>
            <a:off x="92075" y="6537325"/>
            <a:ext cx="904875"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1400" b="1">
                <a:solidFill>
                  <a:srgbClr val="FFFFFF"/>
                </a:solidFill>
                <a:latin typeface="Arial" panose="020B0604020202020204" pitchFamily="34" charset="0"/>
              </a:rPr>
              <a:t> 9-</a:t>
            </a:r>
            <a:fld id="{21EB32E7-4F59-4B82-8372-C8B1B138E403}" type="slidenum">
              <a:rPr lang="en-US" altLang="en-US" sz="1400" b="1">
                <a:solidFill>
                  <a:srgbClr val="FFFFFF"/>
                </a:solidFill>
                <a:latin typeface="Arial" panose="020B0604020202020204" pitchFamily="34" charset="0"/>
              </a:rPr>
              <a:pPr eaLnBrk="1" hangingPunct="1">
                <a:buClrTx/>
                <a:buFontTx/>
                <a:buNone/>
              </a:pPr>
              <a:t>‹#›</a:t>
            </a:fld>
            <a:endParaRPr lang="en-US" altLang="en-US" sz="1400" b="1">
              <a:solidFill>
                <a:srgbClr val="FFFFFF"/>
              </a:solidFill>
              <a:latin typeface="Arial" panose="020B0604020202020204" pitchFamily="34" charset="0"/>
            </a:endParaRPr>
          </a:p>
        </p:txBody>
      </p:sp>
      <p:pic>
        <p:nvPicPr>
          <p:cNvPr id="10" name="Picture 18" descr="0321997832_Agresti_bookcov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300" y="373063"/>
            <a:ext cx="43307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057400" y="762000"/>
            <a:ext cx="6602413" cy="2563813"/>
          </a:xfrm>
          <a:prstGeom prst="rect">
            <a:avLst/>
          </a:prstGeom>
        </p:spPr>
        <p:txBody>
          <a:bodyPr lIns="0" rIns="0" anchor="b" anchorCtr="0"/>
          <a:lstStyle>
            <a:lvl1pPr algn="l">
              <a:defRPr sz="4000"/>
            </a:lvl1pPr>
          </a:lstStyle>
          <a:p>
            <a:r>
              <a:rPr lang="en-US" dirty="0"/>
              <a:t>Click to edit Master title style</a:t>
            </a:r>
          </a:p>
        </p:txBody>
      </p:sp>
      <p:sp>
        <p:nvSpPr>
          <p:cNvPr id="8" name="Text Placeholder 7"/>
          <p:cNvSpPr>
            <a:spLocks noGrp="1"/>
          </p:cNvSpPr>
          <p:nvPr>
            <p:ph type="body" sz="quarter" idx="10"/>
          </p:nvPr>
        </p:nvSpPr>
        <p:spPr>
          <a:xfrm>
            <a:off x="1371600" y="3962400"/>
            <a:ext cx="6884988" cy="1600200"/>
          </a:xfrm>
          <a:prstGeom prst="rect">
            <a:avLst/>
          </a:prstGeom>
        </p:spPr>
        <p:txBody>
          <a:bodyPr/>
          <a:lstStyle>
            <a:lvl1pPr algn="ctr">
              <a:defRPr/>
            </a:lvl1pPr>
          </a:lstStyle>
          <a:p>
            <a:pPr lvl="0"/>
            <a:r>
              <a:rPr lang="en-US" dirty="0"/>
              <a:t>Click to edit Master text styles</a:t>
            </a:r>
          </a:p>
        </p:txBody>
      </p:sp>
    </p:spTree>
    <p:extLst>
      <p:ext uri="{BB962C8B-B14F-4D97-AF65-F5344CB8AC3E}">
        <p14:creationId xmlns:p14="http://schemas.microsoft.com/office/powerpoint/2010/main" val="41127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A49E-E1CF-4274-9CC5-05E959985698}"/>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EE7CA-2189-40D9-912A-69830D3971B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BF06D6-A552-449F-9642-33CC2E0B2E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BD8F48-BD0C-45B8-AE71-8CFC8B0AB4F6}"/>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BADB0AC7-7CC4-466A-908F-AF9F092C812E}"/>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9C4C620-EC84-4E43-971A-0D111E6F56AA}"/>
              </a:ext>
            </a:extLst>
          </p:cNvPr>
          <p:cNvSpPr>
            <a:spLocks noGrp="1"/>
          </p:cNvSpPr>
          <p:nvPr>
            <p:ph type="sldNum" sz="quarter" idx="12"/>
          </p:nvPr>
        </p:nvSpPr>
        <p:spPr/>
        <p:txBody>
          <a:bodyPr/>
          <a:lstStyle>
            <a:lvl1pPr>
              <a:defRPr/>
            </a:lvl1pPr>
          </a:lstStyle>
          <a:p>
            <a:fld id="{CEDB2CE6-DD61-4CD9-A684-6E349DB0EB02}" type="slidenum">
              <a:rPr lang="en-US" altLang="en-US"/>
              <a:pPr/>
              <a:t>‹#›</a:t>
            </a:fld>
            <a:endParaRPr lang="en-US" altLang="en-US"/>
          </a:p>
        </p:txBody>
      </p:sp>
    </p:spTree>
    <p:extLst>
      <p:ext uri="{BB962C8B-B14F-4D97-AF65-F5344CB8AC3E}">
        <p14:creationId xmlns:p14="http://schemas.microsoft.com/office/powerpoint/2010/main" val="209624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FB14D-6CBE-43B5-934D-5383E5ADFB3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5AF6D9-E969-4A4F-A318-E1EA7664C93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C42A4E-9406-4C91-B060-CCD1A7CB48C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CF431-8C29-49A4-A766-2C262A64DF05}"/>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4DC94418-1609-42FB-A13F-070E1372A34A}"/>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2FEABBB-C88A-4437-A606-DADC73C10230}"/>
              </a:ext>
            </a:extLst>
          </p:cNvPr>
          <p:cNvSpPr>
            <a:spLocks noGrp="1"/>
          </p:cNvSpPr>
          <p:nvPr>
            <p:ph type="sldNum" sz="quarter" idx="12"/>
          </p:nvPr>
        </p:nvSpPr>
        <p:spPr/>
        <p:txBody>
          <a:bodyPr/>
          <a:lstStyle>
            <a:lvl1pPr>
              <a:defRPr/>
            </a:lvl1pPr>
          </a:lstStyle>
          <a:p>
            <a:fld id="{C28B6D2A-4A46-4530-B7CE-59A0082D32AA}" type="slidenum">
              <a:rPr lang="en-US" altLang="en-US"/>
              <a:pPr/>
              <a:t>‹#›</a:t>
            </a:fld>
            <a:endParaRPr lang="en-US" altLang="en-US"/>
          </a:p>
        </p:txBody>
      </p:sp>
    </p:spTree>
    <p:extLst>
      <p:ext uri="{BB962C8B-B14F-4D97-AF65-F5344CB8AC3E}">
        <p14:creationId xmlns:p14="http://schemas.microsoft.com/office/powerpoint/2010/main" val="4110708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2DD1-13F9-4F4F-81FF-3FAFC80A84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F5FB61-3CB7-4224-86FA-0711AED029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63B7D-EB32-4655-A373-93CD91C4A120}"/>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2CF106AA-B618-4D1D-ADE8-EDB5A7DC6174}"/>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A0E726B-971C-498B-8C01-C8174EFBE3A9}"/>
              </a:ext>
            </a:extLst>
          </p:cNvPr>
          <p:cNvSpPr>
            <a:spLocks noGrp="1"/>
          </p:cNvSpPr>
          <p:nvPr>
            <p:ph type="sldNum" sz="quarter" idx="12"/>
          </p:nvPr>
        </p:nvSpPr>
        <p:spPr/>
        <p:txBody>
          <a:bodyPr/>
          <a:lstStyle>
            <a:lvl1pPr>
              <a:defRPr/>
            </a:lvl1pPr>
          </a:lstStyle>
          <a:p>
            <a:fld id="{C4F90D0C-EC0F-47A4-A0AF-B3592331251C}" type="slidenum">
              <a:rPr lang="en-US" altLang="en-US"/>
              <a:pPr/>
              <a:t>‹#›</a:t>
            </a:fld>
            <a:endParaRPr lang="en-US" altLang="en-US"/>
          </a:p>
        </p:txBody>
      </p:sp>
    </p:spTree>
    <p:extLst>
      <p:ext uri="{BB962C8B-B14F-4D97-AF65-F5344CB8AC3E}">
        <p14:creationId xmlns:p14="http://schemas.microsoft.com/office/powerpoint/2010/main" val="3003833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4A2E00-8FDB-4CF7-A992-1D2E19D24262}"/>
              </a:ext>
            </a:extLst>
          </p:cNvPr>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ECACC1-A325-4703-B869-6AF783AFFD93}"/>
              </a:ext>
            </a:extLst>
          </p:cNvPr>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8968F-3AE1-4817-A898-DE727CC0111B}"/>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ACB443D3-F6FE-4427-81AA-6E26B2FAB552}"/>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3EC57B2-5E8C-407A-A2B7-7A330EBBF1DA}"/>
              </a:ext>
            </a:extLst>
          </p:cNvPr>
          <p:cNvSpPr>
            <a:spLocks noGrp="1"/>
          </p:cNvSpPr>
          <p:nvPr>
            <p:ph type="sldNum" sz="quarter" idx="12"/>
          </p:nvPr>
        </p:nvSpPr>
        <p:spPr/>
        <p:txBody>
          <a:bodyPr/>
          <a:lstStyle>
            <a:lvl1pPr>
              <a:defRPr/>
            </a:lvl1pPr>
          </a:lstStyle>
          <a:p>
            <a:fld id="{88820076-D068-4E42-98FD-D7617253DEF7}" type="slidenum">
              <a:rPr lang="en-US" altLang="en-US"/>
              <a:pPr/>
              <a:t>‹#›</a:t>
            </a:fld>
            <a:endParaRPr lang="en-US" altLang="en-US"/>
          </a:p>
        </p:txBody>
      </p:sp>
    </p:spTree>
    <p:extLst>
      <p:ext uri="{BB962C8B-B14F-4D97-AF65-F5344CB8AC3E}">
        <p14:creationId xmlns:p14="http://schemas.microsoft.com/office/powerpoint/2010/main" val="2010847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5733D-BC61-4AA5-AB76-51FFCE4527F4}"/>
              </a:ext>
            </a:extLst>
          </p:cNvPr>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CA95B6-AA41-4267-84FD-59C389510F83}"/>
              </a:ext>
            </a:extLst>
          </p:cNvPr>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3551CB-DB90-4FFF-B1CE-1F64197119AD}"/>
              </a:ext>
            </a:extLst>
          </p:cNvPr>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44CFA87-D5F7-4378-AC2C-B936503F6646}"/>
              </a:ext>
            </a:extLst>
          </p:cNvPr>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2A93D54-5B84-48A9-991D-2701F5416856}"/>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EC113681-495C-4944-87B8-E9C0640C7AB4}"/>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CC8025F2-8BC9-462B-8FFC-2086840BAFE7}"/>
              </a:ext>
            </a:extLst>
          </p:cNvPr>
          <p:cNvSpPr>
            <a:spLocks noGrp="1"/>
          </p:cNvSpPr>
          <p:nvPr>
            <p:ph type="sldNum" sz="quarter" idx="12"/>
          </p:nvPr>
        </p:nvSpPr>
        <p:spPr>
          <a:xfrm>
            <a:off x="6553200" y="6245225"/>
            <a:ext cx="2133600" cy="476250"/>
          </a:xfrm>
        </p:spPr>
        <p:txBody>
          <a:bodyPr/>
          <a:lstStyle>
            <a:lvl1pPr>
              <a:defRPr/>
            </a:lvl1pPr>
          </a:lstStyle>
          <a:p>
            <a:fld id="{BBB68329-F907-43A3-BE82-6F9EB4625A15}" type="slidenum">
              <a:rPr lang="en-US" altLang="en-US"/>
              <a:pPr/>
              <a:t>‹#›</a:t>
            </a:fld>
            <a:endParaRPr lang="en-US" altLang="en-US"/>
          </a:p>
        </p:txBody>
      </p:sp>
    </p:spTree>
    <p:extLst>
      <p:ext uri="{BB962C8B-B14F-4D97-AF65-F5344CB8AC3E}">
        <p14:creationId xmlns:p14="http://schemas.microsoft.com/office/powerpoint/2010/main" val="262032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96AF-82F7-441B-9787-865947AFC451}"/>
              </a:ext>
            </a:extLst>
          </p:cNvPr>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74B5E5-F1DD-4F86-8ABE-F51F50A85FAD}"/>
              </a:ext>
            </a:extLst>
          </p:cNvPr>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5162AB-5C84-48A8-8026-238D48DCBAD3}"/>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917D83-DF51-499F-8B09-366724F8FD4C}"/>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EC97F8CD-5A81-4CA7-A2CB-6373911C5417}"/>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2A0C6D7-2E5A-425B-9709-985F7E8F00D6}"/>
              </a:ext>
            </a:extLst>
          </p:cNvPr>
          <p:cNvSpPr>
            <a:spLocks noGrp="1"/>
          </p:cNvSpPr>
          <p:nvPr>
            <p:ph type="sldNum" sz="quarter" idx="12"/>
          </p:nvPr>
        </p:nvSpPr>
        <p:spPr>
          <a:xfrm>
            <a:off x="6553200" y="6245225"/>
            <a:ext cx="2133600" cy="476250"/>
          </a:xfrm>
        </p:spPr>
        <p:txBody>
          <a:bodyPr/>
          <a:lstStyle>
            <a:lvl1pPr>
              <a:defRPr/>
            </a:lvl1pPr>
          </a:lstStyle>
          <a:p>
            <a:fld id="{39F1BA21-1C89-4946-8E2F-057F0740B702}" type="slidenum">
              <a:rPr lang="en-US" altLang="en-US"/>
              <a:pPr/>
              <a:t>‹#›</a:t>
            </a:fld>
            <a:endParaRPr lang="en-US" altLang="en-US"/>
          </a:p>
        </p:txBody>
      </p:sp>
    </p:spTree>
    <p:extLst>
      <p:ext uri="{BB962C8B-B14F-4D97-AF65-F5344CB8AC3E}">
        <p14:creationId xmlns:p14="http://schemas.microsoft.com/office/powerpoint/2010/main" val="194145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Rectangle 1"/>
          <p:cNvSpPr>
            <a:spLocks noChangeArrowheads="1"/>
          </p:cNvSpPr>
          <p:nvPr/>
        </p:nvSpPr>
        <p:spPr bwMode="auto">
          <a:xfrm>
            <a:off x="-3175" y="6405563"/>
            <a:ext cx="9147175" cy="457200"/>
          </a:xfrm>
          <a:prstGeom prst="rect">
            <a:avLst/>
          </a:pr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solidFill>
                <a:srgbClr val="FFFFFF"/>
              </a:solidFill>
            </a:endParaRPr>
          </a:p>
        </p:txBody>
      </p:sp>
      <p:pic>
        <p:nvPicPr>
          <p:cNvPr id="5"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8238" y="6400800"/>
            <a:ext cx="1536700" cy="45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88238" y="6400800"/>
            <a:ext cx="1536700" cy="45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Line 14"/>
          <p:cNvSpPr>
            <a:spLocks noChangeShapeType="1"/>
          </p:cNvSpPr>
          <p:nvPr userDrawn="1"/>
        </p:nvSpPr>
        <p:spPr bwMode="auto">
          <a:xfrm>
            <a:off x="685800" y="1252538"/>
            <a:ext cx="7772400"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11"/>
          <p:cNvSpPr txBox="1">
            <a:spLocks noChangeArrowheads="1"/>
          </p:cNvSpPr>
          <p:nvPr userDrawn="1"/>
        </p:nvSpPr>
        <p:spPr bwMode="auto">
          <a:xfrm>
            <a:off x="92075" y="6537325"/>
            <a:ext cx="904875"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1400" b="1">
                <a:solidFill>
                  <a:srgbClr val="FFFFFF"/>
                </a:solidFill>
                <a:latin typeface="Arial" panose="020B0604020202020204" pitchFamily="34" charset="0"/>
              </a:rPr>
              <a:t> 9-</a:t>
            </a:r>
            <a:fld id="{BB1E485C-7226-46E3-82F3-2F5B2C2F990B}" type="slidenum">
              <a:rPr lang="en-US" altLang="en-US" sz="1400" b="1">
                <a:solidFill>
                  <a:srgbClr val="FFFFFF"/>
                </a:solidFill>
                <a:latin typeface="Arial" panose="020B0604020202020204" pitchFamily="34" charset="0"/>
              </a:rPr>
              <a:pPr eaLnBrk="1" hangingPunct="1">
                <a:buClrTx/>
                <a:buFontTx/>
                <a:buNone/>
              </a:pPr>
              <a:t>‹#›</a:t>
            </a:fld>
            <a:endParaRPr lang="en-US" altLang="en-US" sz="1400" b="1">
              <a:solidFill>
                <a:srgbClr val="FFFFFF"/>
              </a:solidFill>
              <a:latin typeface="Arial" panose="020B0604020202020204" pitchFamily="34" charset="0"/>
            </a:endParaRPr>
          </a:p>
        </p:txBody>
      </p:sp>
      <p:sp>
        <p:nvSpPr>
          <p:cNvPr id="10" name="Text Box 10"/>
          <p:cNvSpPr txBox="1">
            <a:spLocks noChangeArrowheads="1"/>
          </p:cNvSpPr>
          <p:nvPr userDrawn="1"/>
        </p:nvSpPr>
        <p:spPr bwMode="auto">
          <a:xfrm>
            <a:off x="2495550" y="6392863"/>
            <a:ext cx="4287838"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endParaRPr lang="en-US" altLang="en-US" sz="1000">
              <a:solidFill>
                <a:srgbClr val="000000"/>
              </a:solidFill>
              <a:latin typeface="Arial" panose="020B0604020202020204" pitchFamily="34" charset="0"/>
            </a:endParaRPr>
          </a:p>
          <a:p>
            <a:pPr algn="ctr" eaLnBrk="1" hangingPunct="1">
              <a:buClrTx/>
              <a:buFontTx/>
              <a:buNone/>
            </a:pPr>
            <a:r>
              <a:rPr lang="en-US" altLang="en-US" sz="1000">
                <a:solidFill>
                  <a:srgbClr val="FFFFFF"/>
                </a:solidFill>
                <a:latin typeface="Arial" panose="020B0604020202020204" pitchFamily="34" charset="0"/>
              </a:rPr>
              <a:t>Copyright © 2017, 20013, and 2009, Pearson Education, Inc.</a:t>
            </a:r>
          </a:p>
        </p:txBody>
      </p:sp>
      <p:sp>
        <p:nvSpPr>
          <p:cNvPr id="3" name="Text Placeholder 2"/>
          <p:cNvSpPr>
            <a:spLocks noGrp="1"/>
          </p:cNvSpPr>
          <p:nvPr>
            <p:ph type="body" sz="quarter" idx="10"/>
          </p:nvPr>
        </p:nvSpPr>
        <p:spPr>
          <a:xfrm>
            <a:off x="762000" y="1600200"/>
            <a:ext cx="7924800" cy="4480560"/>
          </a:xfrm>
          <a:prstGeom prst="rect">
            <a:avLst/>
          </a:prstGeom>
        </p:spPr>
        <p:txBody>
          <a:bodyPr lIns="0" rIns="0">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762000" y="274638"/>
            <a:ext cx="7924800" cy="1143000"/>
          </a:xfrm>
          <a:prstGeom prst="rect">
            <a:avLst/>
          </a:prstGeom>
        </p:spPr>
        <p:txBody>
          <a:bodyPr vert="horz" lIns="0" tIns="45720" rIns="0" bIns="45720" rtlCol="0" anchor="b" anchorCtr="0">
            <a:normAutofit/>
          </a:bodyPr>
          <a:lstStyle/>
          <a:p>
            <a:r>
              <a:rPr lang="en-US" dirty="0"/>
              <a:t>Click to edit Master title style</a:t>
            </a:r>
          </a:p>
        </p:txBody>
      </p:sp>
    </p:spTree>
    <p:extLst>
      <p:ext uri="{BB962C8B-B14F-4D97-AF65-F5344CB8AC3E}">
        <p14:creationId xmlns:p14="http://schemas.microsoft.com/office/powerpoint/2010/main" val="245205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2056-B270-413A-99CF-561D298B3716}"/>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56CE8A-A7EB-4A73-A30F-04278CA0162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49D00C-C1D1-4C42-ADBE-BB8A6ECC5AF3}"/>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171DF95-EBF5-45E0-BB8F-6D7E854B4613}"/>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2E12855-DAF6-4C73-84F0-E7CBA5A3C2C3}"/>
              </a:ext>
            </a:extLst>
          </p:cNvPr>
          <p:cNvSpPr>
            <a:spLocks noGrp="1"/>
          </p:cNvSpPr>
          <p:nvPr>
            <p:ph type="sldNum" sz="quarter" idx="12"/>
          </p:nvPr>
        </p:nvSpPr>
        <p:spPr/>
        <p:txBody>
          <a:bodyPr/>
          <a:lstStyle>
            <a:lvl1pPr>
              <a:defRPr/>
            </a:lvl1pPr>
          </a:lstStyle>
          <a:p>
            <a:fld id="{110B9F1A-9752-4718-81EE-BFBF5245E1D7}" type="slidenum">
              <a:rPr lang="en-US" altLang="en-US"/>
              <a:pPr/>
              <a:t>‹#›</a:t>
            </a:fld>
            <a:endParaRPr lang="en-US" altLang="en-US"/>
          </a:p>
        </p:txBody>
      </p:sp>
    </p:spTree>
    <p:extLst>
      <p:ext uri="{BB962C8B-B14F-4D97-AF65-F5344CB8AC3E}">
        <p14:creationId xmlns:p14="http://schemas.microsoft.com/office/powerpoint/2010/main" val="1455238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E8C8-CDC9-437E-AAAC-81F65D3B52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A5E198-C4FC-49E7-8702-5EA122EB37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A2084-E1A4-462F-840B-51D55E8E5CC3}"/>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3B95FFF-7EB4-44A5-9C28-2C2C3FB95553}"/>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633CCBA-4625-45FF-B58A-A7A385EFE29E}"/>
              </a:ext>
            </a:extLst>
          </p:cNvPr>
          <p:cNvSpPr>
            <a:spLocks noGrp="1"/>
          </p:cNvSpPr>
          <p:nvPr>
            <p:ph type="sldNum" sz="quarter" idx="12"/>
          </p:nvPr>
        </p:nvSpPr>
        <p:spPr/>
        <p:txBody>
          <a:bodyPr/>
          <a:lstStyle>
            <a:lvl1pPr>
              <a:defRPr/>
            </a:lvl1pPr>
          </a:lstStyle>
          <a:p>
            <a:fld id="{A7B45633-BA44-4F52-85C0-B30D53AE3BF5}" type="slidenum">
              <a:rPr lang="en-US" altLang="en-US"/>
              <a:pPr/>
              <a:t>‹#›</a:t>
            </a:fld>
            <a:endParaRPr lang="en-US" altLang="en-US"/>
          </a:p>
        </p:txBody>
      </p:sp>
    </p:spTree>
    <p:extLst>
      <p:ext uri="{BB962C8B-B14F-4D97-AF65-F5344CB8AC3E}">
        <p14:creationId xmlns:p14="http://schemas.microsoft.com/office/powerpoint/2010/main" val="262495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7070-46AD-480E-AFF2-980824715736}"/>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56AC0E-7085-4279-B7E9-C2A3FAE43FE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3F357B16-2490-4794-A39D-87A301433098}"/>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89CE0D0-BAC6-4CCE-9BEF-81574516A8CC}"/>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CA749DD-9C35-4CF2-827F-1C03E287DCD8}"/>
              </a:ext>
            </a:extLst>
          </p:cNvPr>
          <p:cNvSpPr>
            <a:spLocks noGrp="1"/>
          </p:cNvSpPr>
          <p:nvPr>
            <p:ph type="sldNum" sz="quarter" idx="12"/>
          </p:nvPr>
        </p:nvSpPr>
        <p:spPr/>
        <p:txBody>
          <a:bodyPr/>
          <a:lstStyle>
            <a:lvl1pPr>
              <a:defRPr/>
            </a:lvl1pPr>
          </a:lstStyle>
          <a:p>
            <a:fld id="{26E76EE4-83BB-4906-86F5-3AF044136B72}" type="slidenum">
              <a:rPr lang="en-US" altLang="en-US"/>
              <a:pPr/>
              <a:t>‹#›</a:t>
            </a:fld>
            <a:endParaRPr lang="en-US" altLang="en-US"/>
          </a:p>
        </p:txBody>
      </p:sp>
    </p:spTree>
    <p:extLst>
      <p:ext uri="{BB962C8B-B14F-4D97-AF65-F5344CB8AC3E}">
        <p14:creationId xmlns:p14="http://schemas.microsoft.com/office/powerpoint/2010/main" val="2755320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599E-4398-43BF-B876-C1DB033D47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72E88E-71E4-4965-8657-BB27177BA163}"/>
              </a:ext>
            </a:extLst>
          </p:cNvPr>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D04370-F401-4554-98B8-3EA85553FCE9}"/>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B1188F-66CD-4FBF-B63C-FD5FB9F359C7}"/>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EDF78ED-F682-478F-8551-05DC3531C85F}"/>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DB12A36-B9C9-4787-B810-3A994277EDE7}"/>
              </a:ext>
            </a:extLst>
          </p:cNvPr>
          <p:cNvSpPr>
            <a:spLocks noGrp="1"/>
          </p:cNvSpPr>
          <p:nvPr>
            <p:ph type="sldNum" sz="quarter" idx="12"/>
          </p:nvPr>
        </p:nvSpPr>
        <p:spPr/>
        <p:txBody>
          <a:bodyPr/>
          <a:lstStyle>
            <a:lvl1pPr>
              <a:defRPr/>
            </a:lvl1pPr>
          </a:lstStyle>
          <a:p>
            <a:fld id="{3F86A3AB-830D-4482-A789-BC54900388FD}" type="slidenum">
              <a:rPr lang="en-US" altLang="en-US"/>
              <a:pPr/>
              <a:t>‹#›</a:t>
            </a:fld>
            <a:endParaRPr lang="en-US" altLang="en-US"/>
          </a:p>
        </p:txBody>
      </p:sp>
    </p:spTree>
    <p:extLst>
      <p:ext uri="{BB962C8B-B14F-4D97-AF65-F5344CB8AC3E}">
        <p14:creationId xmlns:p14="http://schemas.microsoft.com/office/powerpoint/2010/main" val="367670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2E97-E77B-4305-9DB8-30155C2C185B}"/>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FF9CB0-866B-462D-83AC-88D2A452129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0CC763-31C9-4FA8-B93B-11EE01211C77}"/>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31557C-3625-47A3-B580-608713BF013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82E466-7605-45EA-812D-77EC85A8E36B}"/>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CB46DE-2C2B-4E01-ABDF-B5432CA6DFC4}"/>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181B4BBD-092F-4290-8D38-8E01B0924186}"/>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D049E590-7949-4B09-89A4-B819B382FC38}"/>
              </a:ext>
            </a:extLst>
          </p:cNvPr>
          <p:cNvSpPr>
            <a:spLocks noGrp="1"/>
          </p:cNvSpPr>
          <p:nvPr>
            <p:ph type="sldNum" sz="quarter" idx="12"/>
          </p:nvPr>
        </p:nvSpPr>
        <p:spPr/>
        <p:txBody>
          <a:bodyPr/>
          <a:lstStyle>
            <a:lvl1pPr>
              <a:defRPr/>
            </a:lvl1pPr>
          </a:lstStyle>
          <a:p>
            <a:fld id="{907608D5-E49C-425B-9D69-2B056CC68807}" type="slidenum">
              <a:rPr lang="en-US" altLang="en-US"/>
              <a:pPr/>
              <a:t>‹#›</a:t>
            </a:fld>
            <a:endParaRPr lang="en-US" altLang="en-US"/>
          </a:p>
        </p:txBody>
      </p:sp>
    </p:spTree>
    <p:extLst>
      <p:ext uri="{BB962C8B-B14F-4D97-AF65-F5344CB8AC3E}">
        <p14:creationId xmlns:p14="http://schemas.microsoft.com/office/powerpoint/2010/main" val="2254351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E5D3-AB14-4540-A006-7CFAF55E86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1CB81F-BA85-4262-84CD-34AE1853517C}"/>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51EEF1DA-9B30-495E-AF79-5D4E2BD331D2}"/>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A53893F2-52ED-479A-8F40-F72DA9FEC606}"/>
              </a:ext>
            </a:extLst>
          </p:cNvPr>
          <p:cNvSpPr>
            <a:spLocks noGrp="1"/>
          </p:cNvSpPr>
          <p:nvPr>
            <p:ph type="sldNum" sz="quarter" idx="12"/>
          </p:nvPr>
        </p:nvSpPr>
        <p:spPr/>
        <p:txBody>
          <a:bodyPr/>
          <a:lstStyle>
            <a:lvl1pPr>
              <a:defRPr/>
            </a:lvl1pPr>
          </a:lstStyle>
          <a:p>
            <a:fld id="{AF2828F3-D30B-4410-B7C8-0D4AFC2ED696}" type="slidenum">
              <a:rPr lang="en-US" altLang="en-US"/>
              <a:pPr/>
              <a:t>‹#›</a:t>
            </a:fld>
            <a:endParaRPr lang="en-US" altLang="en-US"/>
          </a:p>
        </p:txBody>
      </p:sp>
    </p:spTree>
    <p:extLst>
      <p:ext uri="{BB962C8B-B14F-4D97-AF65-F5344CB8AC3E}">
        <p14:creationId xmlns:p14="http://schemas.microsoft.com/office/powerpoint/2010/main" val="314748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2EADCD-862A-49CD-8D27-8375BE65BA18}"/>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BE12347D-9702-49C6-9671-33BBB5322EB5}"/>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048866E6-3711-46D2-826A-39E7A8A09749}"/>
              </a:ext>
            </a:extLst>
          </p:cNvPr>
          <p:cNvSpPr>
            <a:spLocks noGrp="1"/>
          </p:cNvSpPr>
          <p:nvPr>
            <p:ph type="sldNum" sz="quarter" idx="12"/>
          </p:nvPr>
        </p:nvSpPr>
        <p:spPr/>
        <p:txBody>
          <a:bodyPr/>
          <a:lstStyle>
            <a:lvl1pPr>
              <a:defRPr/>
            </a:lvl1pPr>
          </a:lstStyle>
          <a:p>
            <a:fld id="{FEFDD990-7801-4BC5-B1D0-20ADA5E0D0CD}" type="slidenum">
              <a:rPr lang="en-US" altLang="en-US"/>
              <a:pPr/>
              <a:t>‹#›</a:t>
            </a:fld>
            <a:endParaRPr lang="en-US" altLang="en-US"/>
          </a:p>
        </p:txBody>
      </p:sp>
    </p:spTree>
    <p:extLst>
      <p:ext uri="{BB962C8B-B14F-4D97-AF65-F5344CB8AC3E}">
        <p14:creationId xmlns:p14="http://schemas.microsoft.com/office/powerpoint/2010/main" val="11044481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539067"/>
      </p:ext>
    </p:extLst>
  </p:cSld>
  <p:clrMap bg1="lt1" tx1="dk1" bg2="lt2" tx2="dk2" accent1="accent1" accent2="accent2" accent3="accent3" accent4="accent4" accent5="accent5" accent6="accent6" hlink="hlink" folHlink="folHlink"/>
  <p:sldLayoutIdLst>
    <p:sldLayoutId id="2147484051" r:id="rId1"/>
  </p:sldLayoutIdLst>
  <p:hf sldNum="0" hdr="0" dt="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200">
          <a:solidFill>
            <a:srgbClr val="330033"/>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4200">
          <a:solidFill>
            <a:srgbClr val="330033"/>
          </a:solidFill>
          <a:latin typeface="Times New Roman" pitchFamily="16" charset="0"/>
          <a:cs typeface="Arial"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4200">
          <a:solidFill>
            <a:srgbClr val="330033"/>
          </a:solidFill>
          <a:latin typeface="Times New Roman" pitchFamily="16" charset="0"/>
          <a:cs typeface="Arial"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4200">
          <a:solidFill>
            <a:srgbClr val="330033"/>
          </a:solidFill>
          <a:latin typeface="Times New Roman" pitchFamily="16" charset="0"/>
          <a:cs typeface="Arial"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4200">
          <a:solidFill>
            <a:srgbClr val="330033"/>
          </a:solidFill>
          <a:latin typeface="Times New Roman" pitchFamily="16" charset="0"/>
          <a:cs typeface="Arial" charset="0"/>
        </a:defRPr>
      </a:lvl5pPr>
      <a:lvl6pPr marL="2514600" indent="-228600" algn="l" defTabSz="449263" rtl="0" fontAlgn="base">
        <a:spcBef>
          <a:spcPct val="0"/>
        </a:spcBef>
        <a:spcAft>
          <a:spcPct val="0"/>
        </a:spcAft>
        <a:buClr>
          <a:srgbClr val="000000"/>
        </a:buClr>
        <a:buSzPct val="100000"/>
        <a:buFont typeface="Times New Roman" pitchFamily="16" charset="0"/>
        <a:defRPr sz="4200">
          <a:solidFill>
            <a:srgbClr val="330033"/>
          </a:solidFill>
          <a:latin typeface="Times New Roman" pitchFamily="16" charset="0"/>
          <a:cs typeface="Arial" charset="0"/>
        </a:defRPr>
      </a:lvl6pPr>
      <a:lvl7pPr marL="2971800" indent="-228600" algn="l" defTabSz="449263" rtl="0" fontAlgn="base">
        <a:spcBef>
          <a:spcPct val="0"/>
        </a:spcBef>
        <a:spcAft>
          <a:spcPct val="0"/>
        </a:spcAft>
        <a:buClr>
          <a:srgbClr val="000000"/>
        </a:buClr>
        <a:buSzPct val="100000"/>
        <a:buFont typeface="Times New Roman" pitchFamily="16" charset="0"/>
        <a:defRPr sz="4200">
          <a:solidFill>
            <a:srgbClr val="330033"/>
          </a:solidFill>
          <a:latin typeface="Times New Roman" pitchFamily="16" charset="0"/>
          <a:cs typeface="Arial" charset="0"/>
        </a:defRPr>
      </a:lvl7pPr>
      <a:lvl8pPr marL="3429000" indent="-228600" algn="l" defTabSz="449263" rtl="0" fontAlgn="base">
        <a:spcBef>
          <a:spcPct val="0"/>
        </a:spcBef>
        <a:spcAft>
          <a:spcPct val="0"/>
        </a:spcAft>
        <a:buClr>
          <a:srgbClr val="000000"/>
        </a:buClr>
        <a:buSzPct val="100000"/>
        <a:buFont typeface="Times New Roman" pitchFamily="16" charset="0"/>
        <a:defRPr sz="4200">
          <a:solidFill>
            <a:srgbClr val="330033"/>
          </a:solidFill>
          <a:latin typeface="Times New Roman" pitchFamily="16" charset="0"/>
          <a:cs typeface="Arial" charset="0"/>
        </a:defRPr>
      </a:lvl8pPr>
      <a:lvl9pPr marL="3886200" indent="-228600" algn="l" defTabSz="449263" rtl="0" fontAlgn="base">
        <a:spcBef>
          <a:spcPct val="0"/>
        </a:spcBef>
        <a:spcAft>
          <a:spcPct val="0"/>
        </a:spcAft>
        <a:buClr>
          <a:srgbClr val="000000"/>
        </a:buClr>
        <a:buSzPct val="100000"/>
        <a:buFont typeface="Times New Roman" pitchFamily="16" charset="0"/>
        <a:defRPr sz="4200">
          <a:solidFill>
            <a:srgbClr val="330033"/>
          </a:solidFill>
          <a:latin typeface="Times New Roman" pitchFamily="16" charset="0"/>
          <a:cs typeface="Arial"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anose="02020603050405020304" pitchFamily="18" charset="0"/>
        <a:defRPr sz="2800">
          <a:solidFill>
            <a:srgbClr val="000000"/>
          </a:solidFill>
          <a:latin typeface="+mn-lt"/>
          <a:ea typeface="+mn-ea"/>
          <a:cs typeface="+mn-cs"/>
        </a:defRPr>
      </a:lvl1pPr>
      <a:lvl2pPr marL="742950" indent="-285750" algn="l" defTabSz="449263" rtl="0" eaLnBrk="0" fontAlgn="base" hangingPunct="0">
        <a:spcBef>
          <a:spcPts val="650"/>
        </a:spcBef>
        <a:spcAft>
          <a:spcPct val="0"/>
        </a:spcAft>
        <a:buClr>
          <a:srgbClr val="000000"/>
        </a:buClr>
        <a:buSzPct val="100000"/>
        <a:buFont typeface="Times New Roman" panose="02020603050405020304" pitchFamily="18" charset="0"/>
        <a:defRPr sz="2600">
          <a:solidFill>
            <a:srgbClr val="000000"/>
          </a:solidFill>
          <a:latin typeface="+mn-lt"/>
          <a:cs typeface="+mn-cs"/>
        </a:defRPr>
      </a:lvl2pPr>
      <a:lvl3pPr marL="1143000" indent="-228600" algn="l" defTabSz="449263" rtl="0" eaLnBrk="0" fontAlgn="base" hangingPunct="0">
        <a:spcBef>
          <a:spcPts val="575"/>
        </a:spcBef>
        <a:spcAft>
          <a:spcPct val="0"/>
        </a:spcAft>
        <a:buClr>
          <a:srgbClr val="000000"/>
        </a:buClr>
        <a:buSzPct val="100000"/>
        <a:buFont typeface="Times New Roman" panose="02020603050405020304" pitchFamily="18" charset="0"/>
        <a:defRPr sz="2300">
          <a:solidFill>
            <a:srgbClr val="000000"/>
          </a:solidFill>
          <a:latin typeface="+mn-lt"/>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6pPr>
      <a:lvl7pPr marL="29718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7pPr>
      <a:lvl8pPr marL="34290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8pPr>
      <a:lvl9pPr marL="3886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925376"/>
      </p:ext>
    </p:extLst>
  </p:cSld>
  <p:clrMap bg1="lt1" tx1="dk1" bg2="lt2" tx2="dk2" accent1="accent1" accent2="accent2" accent3="accent3" accent4="accent4" accent5="accent5" accent6="accent6" hlink="hlink" folHlink="folHlink"/>
  <p:sldLayoutIdLst>
    <p:sldLayoutId id="2147484053" r:id="rId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330033"/>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330033"/>
          </a:solidFill>
          <a:latin typeface="Times New Roman" pitchFamily="16" charset="0"/>
          <a:cs typeface="Arial" charset="0"/>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330033"/>
          </a:solidFill>
          <a:latin typeface="Times New Roman" pitchFamily="16" charset="0"/>
          <a:cs typeface="Arial" charset="0"/>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330033"/>
          </a:solidFill>
          <a:latin typeface="Times New Roman" pitchFamily="16" charset="0"/>
          <a:cs typeface="Arial" charset="0"/>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200">
          <a:solidFill>
            <a:srgbClr val="330033"/>
          </a:solidFill>
          <a:latin typeface="Times New Roman" pitchFamily="16" charset="0"/>
          <a:cs typeface="Arial" charset="0"/>
        </a:defRPr>
      </a:lvl5pPr>
      <a:lvl6pPr marL="2514600" indent="-228600" algn="l" defTabSz="449263" rtl="0" fontAlgn="base">
        <a:spcBef>
          <a:spcPct val="0"/>
        </a:spcBef>
        <a:spcAft>
          <a:spcPct val="0"/>
        </a:spcAft>
        <a:buClr>
          <a:srgbClr val="000000"/>
        </a:buClr>
        <a:buSzPct val="100000"/>
        <a:buFont typeface="Times New Roman" pitchFamily="16" charset="0"/>
        <a:defRPr sz="4200">
          <a:solidFill>
            <a:srgbClr val="330033"/>
          </a:solidFill>
          <a:latin typeface="Times New Roman" pitchFamily="16" charset="0"/>
          <a:cs typeface="Arial" charset="0"/>
        </a:defRPr>
      </a:lvl6pPr>
      <a:lvl7pPr marL="2971800" indent="-228600" algn="l" defTabSz="449263" rtl="0" fontAlgn="base">
        <a:spcBef>
          <a:spcPct val="0"/>
        </a:spcBef>
        <a:spcAft>
          <a:spcPct val="0"/>
        </a:spcAft>
        <a:buClr>
          <a:srgbClr val="000000"/>
        </a:buClr>
        <a:buSzPct val="100000"/>
        <a:buFont typeface="Times New Roman" pitchFamily="16" charset="0"/>
        <a:defRPr sz="4200">
          <a:solidFill>
            <a:srgbClr val="330033"/>
          </a:solidFill>
          <a:latin typeface="Times New Roman" pitchFamily="16" charset="0"/>
          <a:cs typeface="Arial" charset="0"/>
        </a:defRPr>
      </a:lvl7pPr>
      <a:lvl8pPr marL="3429000" indent="-228600" algn="l" defTabSz="449263" rtl="0" fontAlgn="base">
        <a:spcBef>
          <a:spcPct val="0"/>
        </a:spcBef>
        <a:spcAft>
          <a:spcPct val="0"/>
        </a:spcAft>
        <a:buClr>
          <a:srgbClr val="000000"/>
        </a:buClr>
        <a:buSzPct val="100000"/>
        <a:buFont typeface="Times New Roman" pitchFamily="16" charset="0"/>
        <a:defRPr sz="4200">
          <a:solidFill>
            <a:srgbClr val="330033"/>
          </a:solidFill>
          <a:latin typeface="Times New Roman" pitchFamily="16" charset="0"/>
          <a:cs typeface="Arial" charset="0"/>
        </a:defRPr>
      </a:lvl8pPr>
      <a:lvl9pPr marL="3886200" indent="-228600" algn="l" defTabSz="449263" rtl="0" fontAlgn="base">
        <a:spcBef>
          <a:spcPct val="0"/>
        </a:spcBef>
        <a:spcAft>
          <a:spcPct val="0"/>
        </a:spcAft>
        <a:buClr>
          <a:srgbClr val="000000"/>
        </a:buClr>
        <a:buSzPct val="100000"/>
        <a:buFont typeface="Times New Roman" pitchFamily="16" charset="0"/>
        <a:defRPr sz="4200">
          <a:solidFill>
            <a:srgbClr val="330033"/>
          </a:solidFill>
          <a:latin typeface="Times New Roman" pitchFamily="16" charset="0"/>
          <a:cs typeface="Arial" charset="0"/>
        </a:defRPr>
      </a:lvl9pPr>
    </p:titleStyle>
    <p:bodyStyle>
      <a:lvl1pPr marL="342900" indent="-342900" algn="l" defTabSz="449263" rtl="0" eaLnBrk="0" fontAlgn="base" hangingPunct="0">
        <a:spcBef>
          <a:spcPts val="700"/>
        </a:spcBef>
        <a:spcAft>
          <a:spcPct val="0"/>
        </a:spcAft>
        <a:buSzPct val="100000"/>
        <a:buFont typeface="Wingdings" panose="05000000000000000000" pitchFamily="2" charset="2"/>
        <a:defRPr sz="2400">
          <a:solidFill>
            <a:srgbClr val="000000"/>
          </a:solidFill>
          <a:latin typeface="+mn-lt"/>
          <a:ea typeface="+mn-ea"/>
          <a:cs typeface="+mn-cs"/>
        </a:defRPr>
      </a:lvl1pPr>
      <a:lvl2pPr marL="914400" indent="-457200" algn="l" defTabSz="449263" rtl="0" eaLnBrk="0" fontAlgn="base" hangingPunct="0">
        <a:spcBef>
          <a:spcPts val="650"/>
        </a:spcBef>
        <a:spcAft>
          <a:spcPct val="0"/>
        </a:spcAft>
        <a:buSzPct val="100000"/>
        <a:buFont typeface="Wingdings" panose="05000000000000000000" pitchFamily="2" charset="2"/>
        <a:buChar char="§"/>
        <a:defRPr sz="2400">
          <a:solidFill>
            <a:srgbClr val="000000"/>
          </a:solidFill>
          <a:latin typeface="+mn-lt"/>
          <a:cs typeface="+mn-cs"/>
        </a:defRPr>
      </a:lvl2pPr>
      <a:lvl3pPr marL="1257300" indent="-342900" algn="l" defTabSz="449263" rtl="0" eaLnBrk="0" fontAlgn="base" hangingPunct="0">
        <a:spcBef>
          <a:spcPts val="575"/>
        </a:spcBef>
        <a:spcAft>
          <a:spcPct val="0"/>
        </a:spcAft>
        <a:buSzPct val="100000"/>
        <a:buFont typeface="Wingdings" panose="05000000000000000000" pitchFamily="2" charset="2"/>
        <a:buChar char="§"/>
        <a:defRPr sz="2400">
          <a:solidFill>
            <a:srgbClr val="000000"/>
          </a:solidFill>
          <a:latin typeface="+mn-lt"/>
          <a:cs typeface="+mn-cs"/>
        </a:defRPr>
      </a:lvl3pPr>
      <a:lvl4pPr marL="1714500" indent="-342900" algn="l" defTabSz="449263" rtl="0" eaLnBrk="0" fontAlgn="base" hangingPunct="0">
        <a:spcBef>
          <a:spcPts val="500"/>
        </a:spcBef>
        <a:spcAft>
          <a:spcPct val="0"/>
        </a:spcAft>
        <a:buSzPct val="100000"/>
        <a:buFont typeface="Wingdings" panose="05000000000000000000" pitchFamily="2" charset="2"/>
        <a:buChar char="§"/>
        <a:defRPr sz="2400">
          <a:solidFill>
            <a:srgbClr val="000000"/>
          </a:solidFill>
          <a:latin typeface="+mn-lt"/>
          <a:cs typeface="+mn-cs"/>
        </a:defRPr>
      </a:lvl4pPr>
      <a:lvl5pPr marL="2171700" indent="-342900" algn="l" defTabSz="449263" rtl="0" eaLnBrk="0" fontAlgn="base" hangingPunct="0">
        <a:spcBef>
          <a:spcPts val="500"/>
        </a:spcBef>
        <a:spcAft>
          <a:spcPct val="0"/>
        </a:spcAft>
        <a:buSzPct val="100000"/>
        <a:buFont typeface="Wingdings" panose="05000000000000000000" pitchFamily="2" charset="2"/>
        <a:buChar char="§"/>
        <a:defRPr sz="2400">
          <a:solidFill>
            <a:srgbClr val="000000"/>
          </a:solidFill>
          <a:latin typeface="+mn-lt"/>
          <a:cs typeface="+mn-cs"/>
        </a:defRPr>
      </a:lvl5pPr>
      <a:lvl6pPr marL="25146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6pPr>
      <a:lvl7pPr marL="29718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7pPr>
      <a:lvl8pPr marL="34290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8pPr>
      <a:lvl9pPr marL="3886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867D4EE-F363-48CC-AEE0-B21E55F8FE9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5CA5AD33-EC29-45C5-8C64-61B5D1D44581}"/>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F8B99115-3F11-49D4-B88F-50BED874DA7E}"/>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E8877B00-69CF-4437-8E46-EEF14730E41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a:extLst>
              <a:ext uri="{FF2B5EF4-FFF2-40B4-BE49-F238E27FC236}">
                <a16:creationId xmlns:a16="http://schemas.microsoft.com/office/drawing/2014/main" id="{FAAB01DE-87A1-469E-8C53-1BF1CB4E4257}"/>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E69C869-94FF-45FE-B728-42031124C7FB}" type="slidenum">
              <a:rPr lang="en-US" altLang="en-US"/>
              <a:pPr/>
              <a:t>‹#›</a:t>
            </a:fld>
            <a:endParaRPr lang="en-US" altLang="en-US"/>
          </a:p>
        </p:txBody>
      </p:sp>
    </p:spTree>
    <p:extLst>
      <p:ext uri="{BB962C8B-B14F-4D97-AF65-F5344CB8AC3E}">
        <p14:creationId xmlns:p14="http://schemas.microsoft.com/office/powerpoint/2010/main" val="3975936320"/>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notesSlide" Target="../notesSlides/notesSlide63.xml"/><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81.wmf"/><Relationship Id="rId5" Type="http://schemas.openxmlformats.org/officeDocument/2006/relationships/oleObject" Target="../embeddings/oleObject47.bin"/><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xml"/><Relationship Id="rId7" Type="http://schemas.openxmlformats.org/officeDocument/2006/relationships/image" Target="../media/image9.w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8.wmf"/><Relationship Id="rId4" Type="http://schemas.openxmlformats.org/officeDocument/2006/relationships/oleObject" Target="../embeddings/oleObject3.bin"/><Relationship Id="rId9" Type="http://schemas.openxmlformats.org/officeDocument/2006/relationships/image" Target="../media/image10.wmf"/></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83.wmf"/><Relationship Id="rId4" Type="http://schemas.openxmlformats.org/officeDocument/2006/relationships/oleObject" Target="../embeddings/oleObject49.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istats.shinyapps.io/tdist/"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xml"/><Relationship Id="rId7" Type="http://schemas.openxmlformats.org/officeDocument/2006/relationships/image" Target="../media/image12.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3.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5.xml"/><Relationship Id="rId1" Type="http://schemas.openxmlformats.org/officeDocument/2006/relationships/vmlDrawing" Target="../drawings/vmlDrawing5.vml"/><Relationship Id="rId5" Type="http://schemas.openxmlformats.org/officeDocument/2006/relationships/image" Target="../media/image15.wmf"/><Relationship Id="rId4" Type="http://schemas.openxmlformats.org/officeDocument/2006/relationships/oleObject" Target="../embeddings/oleObject10.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hyperlink" Target="https://www.flickr.com/photos/ari/2135854397" TargetMode="External"/><Relationship Id="rId2" Type="http://schemas.openxmlformats.org/officeDocument/2006/relationships/hyperlink" Target="https://sigmazone.com/clemens_bonds_hypothesis_test/" TargetMode="External"/><Relationship Id="rId1" Type="http://schemas.openxmlformats.org/officeDocument/2006/relationships/slideLayout" Target="../slideLayouts/slideLayout2.xml"/><Relationship Id="rId6" Type="http://schemas.openxmlformats.org/officeDocument/2006/relationships/image" Target="../media/image89.jpg"/><Relationship Id="rId5" Type="http://schemas.openxmlformats.org/officeDocument/2006/relationships/hyperlink" Target="https://creativecommons.org/licenses/by-nc-sa/3.0/" TargetMode="External"/><Relationship Id="rId4" Type="http://schemas.openxmlformats.org/officeDocument/2006/relationships/hyperlink" Target="http://www.fenwaynation.com/2015/11/clemens-would-wear-red-sox-hat-into-hall.html"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www.flickr.com/photos/ari/2135854397" TargetMode="External"/><Relationship Id="rId2" Type="http://schemas.openxmlformats.org/officeDocument/2006/relationships/image" Target="../media/image89.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Other%20Examples/Barry%20Bonds%20Batting%20Record.xlsx" TargetMode="External"/><Relationship Id="rId1" Type="http://schemas.openxmlformats.org/officeDocument/2006/relationships/slideLayout" Target="../slideLayouts/slideLayout2.xml"/><Relationship Id="rId4" Type="http://schemas.openxmlformats.org/officeDocument/2006/relationships/image" Target="../media/image91.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5.xml"/><Relationship Id="rId1" Type="http://schemas.openxmlformats.org/officeDocument/2006/relationships/vmlDrawing" Target="../drawings/vmlDrawing6.vml"/><Relationship Id="rId5" Type="http://schemas.openxmlformats.org/officeDocument/2006/relationships/image" Target="../media/image17.wmf"/><Relationship Id="rId4" Type="http://schemas.openxmlformats.org/officeDocument/2006/relationships/oleObject" Target="../embeddings/oleObject11.bin"/></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s://en.wikipedia.org/wiki/Home_runs" TargetMode="External"/><Relationship Id="rId7" Type="http://schemas.openxmlformats.org/officeDocument/2006/relationships/hyperlink" Target="https://en.wikipedia.org/wiki/Atlanta_Braves" TargetMode="External"/><Relationship Id="rId2" Type="http://schemas.openxmlformats.org/officeDocument/2006/relationships/hyperlink" Target="https://en.wikipedia.org/wiki/Batting_average_(baseball)" TargetMode="External"/><Relationship Id="rId1" Type="http://schemas.openxmlformats.org/officeDocument/2006/relationships/slideLayout" Target="../slideLayouts/slideLayout2.xml"/><Relationship Id="rId6" Type="http://schemas.openxmlformats.org/officeDocument/2006/relationships/hyperlink" Target="https://en.wikipedia.org/wiki/1998_in_baseball" TargetMode="External"/><Relationship Id="rId5" Type="http://schemas.openxmlformats.org/officeDocument/2006/relationships/hyperlink" Target="https://en.wikipedia.org/wiki/Major_League_Baseball_Most_Valuable_Player_Award" TargetMode="External"/><Relationship Id="rId4" Type="http://schemas.openxmlformats.org/officeDocument/2006/relationships/hyperlink" Target="https://en.wikipedia.org/wiki/Runs_batted_in" TargetMode="External"/><Relationship Id="rId9" Type="http://schemas.openxmlformats.org/officeDocument/2006/relationships/image" Target="../media/image122.png"/></Relationships>
</file>

<file path=ppt/slides/_rels/slide182.xml.rels><?xml version="1.0" encoding="UTF-8" standalone="yes"?>
<Relationships xmlns="http://schemas.openxmlformats.org/package/2006/relationships"><Relationship Id="rId3" Type="http://schemas.openxmlformats.org/officeDocument/2006/relationships/hyperlink" Target="https://en.wikipedia.org/wiki/Banned_substances_in_baseball" TargetMode="External"/><Relationship Id="rId7" Type="http://schemas.openxmlformats.org/officeDocument/2006/relationships/image" Target="../media/image122.png"/><Relationship Id="rId2" Type="http://schemas.openxmlformats.org/officeDocument/2006/relationships/hyperlink" Target="https://en.wikipedia.org/wiki/Steroid_era" TargetMode="Externa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hyperlink" Target="https://en.wikipedia.org/wiki/Bob_Costas" TargetMode="External"/><Relationship Id="rId4" Type="http://schemas.openxmlformats.org/officeDocument/2006/relationships/hyperlink" Target="https://en.wikipedia.org/wiki/Mitchell_Report_(baseball)"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5.xml"/><Relationship Id="rId1" Type="http://schemas.openxmlformats.org/officeDocument/2006/relationships/vmlDrawing" Target="../drawings/vmlDrawing7.vml"/><Relationship Id="rId4" Type="http://schemas.openxmlformats.org/officeDocument/2006/relationships/image" Target="../media/image2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5.xml"/><Relationship Id="rId1" Type="http://schemas.openxmlformats.org/officeDocument/2006/relationships/vmlDrawing" Target="../drawings/vmlDrawing8.vml"/><Relationship Id="rId4" Type="http://schemas.openxmlformats.org/officeDocument/2006/relationships/image" Target="../media/image22.wmf"/></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24.wmf"/><Relationship Id="rId5" Type="http://schemas.openxmlformats.org/officeDocument/2006/relationships/oleObject" Target="../embeddings/oleObject14.bin"/><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5.xml"/><Relationship Id="rId1" Type="http://schemas.openxmlformats.org/officeDocument/2006/relationships/vmlDrawing" Target="../drawings/vmlDrawing10.vml"/><Relationship Id="rId4" Type="http://schemas.openxmlformats.org/officeDocument/2006/relationships/image" Target="../media/image29.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8.xml"/><Relationship Id="rId1" Type="http://schemas.openxmlformats.org/officeDocument/2006/relationships/vmlDrawing" Target="../drawings/vmlDrawing11.vml"/><Relationship Id="rId4" Type="http://schemas.openxmlformats.org/officeDocument/2006/relationships/image" Target="../media/image30.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32.wmf"/><Relationship Id="rId5" Type="http://schemas.openxmlformats.org/officeDocument/2006/relationships/oleObject" Target="../embeddings/oleObject18.bin"/><Relationship Id="rId4" Type="http://schemas.openxmlformats.org/officeDocument/2006/relationships/image" Target="../media/image31.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Prairie_Home_Companion" TargetMode="External"/><Relationship Id="rId7" Type="http://schemas.openxmlformats.org/officeDocument/2006/relationships/image" Target="../media/image34.png"/><Relationship Id="rId2" Type="http://schemas.openxmlformats.org/officeDocument/2006/relationships/hyperlink" Target="https://en.wikipedia.org/wiki/Garrison_Keillor" TargetMode="External"/><Relationship Id="rId1" Type="http://schemas.openxmlformats.org/officeDocument/2006/relationships/slideLayout" Target="../slideLayouts/slideLayout2.xml"/><Relationship Id="rId6" Type="http://schemas.openxmlformats.org/officeDocument/2006/relationships/hyperlink" Target="https://en.wikipedia.org/wiki/Lake_Wobegon#cite_note-2" TargetMode="External"/><Relationship Id="rId5" Type="http://schemas.openxmlformats.org/officeDocument/2006/relationships/hyperlink" Target="https://en.wikipedia.org/wiki/Lake_Wobegon#cite_note-1" TargetMode="External"/><Relationship Id="rId4" Type="http://schemas.openxmlformats.org/officeDocument/2006/relationships/hyperlink" Target="https://en.wikipedia.org/wiki/Minnesota"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7.wmf"/><Relationship Id="rId4" Type="http://schemas.openxmlformats.org/officeDocument/2006/relationships/oleObject" Target="../embeddings/oleObject19.bin"/></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9.wmf"/><Relationship Id="rId5" Type="http://schemas.openxmlformats.org/officeDocument/2006/relationships/oleObject" Target="../embeddings/oleObject20.bin"/><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8.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2.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42.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4.wmf"/><Relationship Id="rId5" Type="http://schemas.openxmlformats.org/officeDocument/2006/relationships/oleObject" Target="../embeddings/oleObject25.bin"/><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7.bin"/><Relationship Id="rId5" Type="http://schemas.openxmlformats.org/officeDocument/2006/relationships/image" Target="../media/image45.wmf"/><Relationship Id="rId4" Type="http://schemas.openxmlformats.org/officeDocument/2006/relationships/oleObject" Target="../embeddings/oleObject26.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9.bin"/><Relationship Id="rId5" Type="http://schemas.openxmlformats.org/officeDocument/2006/relationships/image" Target="../media/image47.wmf"/><Relationship Id="rId4" Type="http://schemas.openxmlformats.org/officeDocument/2006/relationships/oleObject" Target="../embeddings/oleObject28.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1.bin"/><Relationship Id="rId5" Type="http://schemas.openxmlformats.org/officeDocument/2006/relationships/image" Target="../media/image49.wmf"/><Relationship Id="rId4" Type="http://schemas.openxmlformats.org/officeDocument/2006/relationships/oleObject" Target="../embeddings/oleObject30.bin"/></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3.bin"/><Relationship Id="rId5" Type="http://schemas.openxmlformats.org/officeDocument/2006/relationships/image" Target="../media/image53.wmf"/><Relationship Id="rId4" Type="http://schemas.openxmlformats.org/officeDocument/2006/relationships/oleObject" Target="../embeddings/oleObject3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5.bin"/><Relationship Id="rId5" Type="http://schemas.openxmlformats.org/officeDocument/2006/relationships/image" Target="../media/image56.wmf"/><Relationship Id="rId4" Type="http://schemas.openxmlformats.org/officeDocument/2006/relationships/oleObject" Target="../embeddings/oleObject34.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7.bin"/><Relationship Id="rId5" Type="http://schemas.openxmlformats.org/officeDocument/2006/relationships/image" Target="../media/image58.wmf"/><Relationship Id="rId4" Type="http://schemas.openxmlformats.org/officeDocument/2006/relationships/oleObject" Target="../embeddings/oleObject36.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60.wmf"/><Relationship Id="rId4" Type="http://schemas.openxmlformats.org/officeDocument/2006/relationships/oleObject" Target="../embeddings/oleObject38.bin"/></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bmcinfectdis.biomedcentral.com/articles/10.1186/s12879-020-05281-3" TargetMode="Externa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COVID-19_pandemic_in_Ghana" TargetMode="External"/></Relationships>
</file>

<file path=ppt/slides/_rels/slide71.xml.rels><?xml version="1.0" encoding="UTF-8" standalone="yes"?>
<Relationships xmlns="http://schemas.openxmlformats.org/package/2006/relationships"><Relationship Id="rId2" Type="http://schemas.openxmlformats.org/officeDocument/2006/relationships/hyperlink" Target="https://bmcinfectdis.biomedcentral.com/articles/10.1186/s12879-020-05281-3"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40.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40.bin"/><Relationship Id="rId5" Type="http://schemas.openxmlformats.org/officeDocument/2006/relationships/image" Target="../media/image64.wmf"/><Relationship Id="rId4" Type="http://schemas.openxmlformats.org/officeDocument/2006/relationships/oleObject" Target="../embeddings/oleObject39.bin"/><Relationship Id="rId9" Type="http://schemas.openxmlformats.org/officeDocument/2006/relationships/image" Target="../media/image66.wmf"/></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thebluediamondgallery.com/handwriting/e/ethics.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51.xml"/><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3.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74.w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76.wmf"/><Relationship Id="rId5" Type="http://schemas.openxmlformats.org/officeDocument/2006/relationships/oleObject" Target="../embeddings/oleObject46.bin"/><Relationship Id="rId4" Type="http://schemas.openxmlformats.org/officeDocument/2006/relationships/image" Target="../media/image4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0"/>
          </p:nvPr>
        </p:nvSpPr>
        <p:spPr bwMode="auto">
          <a:xfrm>
            <a:off x="4964113" y="3506788"/>
            <a:ext cx="3649662" cy="198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r>
              <a:rPr lang="en-US" altLang="en-US" sz="3200" b="1">
                <a:solidFill>
                  <a:schemeClr val="bg1"/>
                </a:solidFill>
              </a:rPr>
              <a:t>Statistical Inference:</a:t>
            </a:r>
            <a:br>
              <a:rPr lang="en-US" altLang="en-US" sz="3200" b="1">
                <a:solidFill>
                  <a:schemeClr val="bg1"/>
                </a:solidFill>
              </a:rPr>
            </a:br>
            <a:r>
              <a:rPr lang="en-US" altLang="en-US" sz="3200" b="1">
                <a:solidFill>
                  <a:schemeClr val="bg1"/>
                </a:solidFill>
              </a:rPr>
              <a:t>Significance Tests About</a:t>
            </a:r>
            <a:br>
              <a:rPr lang="en-US" altLang="en-US" sz="3200" b="1">
                <a:solidFill>
                  <a:schemeClr val="bg1"/>
                </a:solidFill>
              </a:rPr>
            </a:br>
            <a:r>
              <a:rPr lang="en-US" altLang="en-US" sz="3200" b="1">
                <a:solidFill>
                  <a:schemeClr val="bg1"/>
                </a:solidFill>
              </a:rPr>
              <a:t>Hypotheses</a:t>
            </a:r>
          </a:p>
        </p:txBody>
      </p:sp>
      <p:sp>
        <p:nvSpPr>
          <p:cNvPr id="7170" name="Rectangle 2"/>
          <p:cNvSpPr>
            <a:spLocks noGrp="1" noChangeArrowheads="1"/>
          </p:cNvSpPr>
          <p:nvPr>
            <p:ph type="title"/>
          </p:nvPr>
        </p:nvSpPr>
        <p:spPr bwMode="auto">
          <a:xfrm>
            <a:off x="4805363" y="838200"/>
            <a:ext cx="3854450" cy="210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compatLnSpc="1">
            <a:prstTxWarp prst="textNoShape">
              <a:avLst/>
            </a:prstTxWarp>
          </a:bodyPr>
          <a:lstStyle/>
          <a:p>
            <a:pPr algn="ctr"/>
            <a:r>
              <a:rPr lang="en-US" altLang="en-US" sz="6000" b="1">
                <a:solidFill>
                  <a:schemeClr val="bg1"/>
                </a:solidFill>
                <a:latin typeface="Arial" panose="020B0604020202020204" pitchFamily="34" charset="0"/>
              </a:rPr>
              <a:t>Chapter 9</a:t>
            </a:r>
            <a:br>
              <a:rPr lang="en-US" altLang="en-US" sz="6000" b="1">
                <a:solidFill>
                  <a:schemeClr val="bg1"/>
                </a:solidFill>
                <a:latin typeface="Arial" panose="020B0604020202020204" pitchFamily="34" charset="0"/>
              </a:rPr>
            </a:br>
            <a:endParaRPr lang="en-US" altLang="en-US" sz="6000" b="1">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a:extLst>
              <a:ext uri="{FF2B5EF4-FFF2-40B4-BE49-F238E27FC236}">
                <a16:creationId xmlns:a16="http://schemas.microsoft.com/office/drawing/2014/main" id="{DE9ACF6B-0595-498D-89C3-46DF7D57D394}"/>
              </a:ext>
            </a:extLst>
          </p:cNvPr>
          <p:cNvSpPr>
            <a:spLocks noGrp="1" noChangeArrowheads="1"/>
          </p:cNvSpPr>
          <p:nvPr>
            <p:ph type="body" idx="1"/>
          </p:nvPr>
        </p:nvSpPr>
        <p:spPr>
          <a:xfrm>
            <a:off x="914400" y="685800"/>
            <a:ext cx="8229600" cy="4525963"/>
          </a:xfrm>
        </p:spPr>
        <p:txBody>
          <a:bodyPr/>
          <a:lstStyle/>
          <a:p>
            <a:pPr>
              <a:lnSpc>
                <a:spcPct val="90000"/>
              </a:lnSpc>
            </a:pPr>
            <a:r>
              <a:rPr lang="en-US" altLang="en-US" dirty="0"/>
              <a:t>If the original population is normal, a sample of only 1 observation is normally distributed</a:t>
            </a:r>
          </a:p>
          <a:p>
            <a:pPr>
              <a:lnSpc>
                <a:spcPct val="90000"/>
              </a:lnSpc>
            </a:pPr>
            <a:r>
              <a:rPr lang="en-US" altLang="en-US" dirty="0"/>
              <a:t>The further the original sample is from normal, the larger the sample required to approach normality</a:t>
            </a:r>
          </a:p>
          <a:p>
            <a:pPr>
              <a:lnSpc>
                <a:spcPct val="90000"/>
              </a:lnSpc>
            </a:pPr>
            <a:r>
              <a:rPr lang="en-US" altLang="en-US" dirty="0"/>
              <a:t>Even for samples that are far from normal </a:t>
            </a:r>
            <a:r>
              <a:rPr lang="en-US" altLang="en-US" u="sng" dirty="0"/>
              <a:t>a modest number of observations will be approximately normal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0"/>
          </p:nvPr>
        </p:nvSpPr>
        <p:spPr bwMode="auto">
          <a:xfrm>
            <a:off x="4907757" y="2185416"/>
            <a:ext cx="3649662" cy="198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r>
              <a:rPr lang="en-US" altLang="en-US" sz="3200" b="1" dirty="0">
                <a:solidFill>
                  <a:schemeClr val="bg1"/>
                </a:solidFill>
              </a:rPr>
              <a:t>Statistical Inference:</a:t>
            </a:r>
            <a:br>
              <a:rPr lang="en-US" altLang="en-US" sz="3200" b="1" dirty="0">
                <a:solidFill>
                  <a:schemeClr val="bg1"/>
                </a:solidFill>
              </a:rPr>
            </a:br>
            <a:r>
              <a:rPr lang="en-US" altLang="en-US" sz="3200" b="1" dirty="0">
                <a:solidFill>
                  <a:schemeClr val="bg1"/>
                </a:solidFill>
              </a:rPr>
              <a:t>Significance Tests About</a:t>
            </a:r>
            <a:br>
              <a:rPr lang="en-US" altLang="en-US" sz="3200" b="1" dirty="0">
                <a:solidFill>
                  <a:schemeClr val="bg1"/>
                </a:solidFill>
              </a:rPr>
            </a:br>
            <a:r>
              <a:rPr lang="en-US" altLang="en-US" sz="3200" b="1" dirty="0">
                <a:solidFill>
                  <a:schemeClr val="bg1"/>
                </a:solidFill>
              </a:rPr>
              <a:t>Hypotheses</a:t>
            </a:r>
          </a:p>
        </p:txBody>
      </p:sp>
      <p:sp>
        <p:nvSpPr>
          <p:cNvPr id="7170" name="Rectangle 2"/>
          <p:cNvSpPr>
            <a:spLocks noGrp="1" noChangeArrowheads="1"/>
          </p:cNvSpPr>
          <p:nvPr>
            <p:ph type="title"/>
          </p:nvPr>
        </p:nvSpPr>
        <p:spPr bwMode="auto">
          <a:xfrm>
            <a:off x="4805363" y="838200"/>
            <a:ext cx="3854450" cy="210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bIns="45720" numCol="1" compatLnSpc="1">
            <a:prstTxWarp prst="textNoShape">
              <a:avLst/>
            </a:prstTxWarp>
          </a:bodyPr>
          <a:lstStyle/>
          <a:p>
            <a:pPr algn="ctr"/>
            <a:r>
              <a:rPr lang="en-US" altLang="en-US" sz="6000" b="1">
                <a:solidFill>
                  <a:schemeClr val="bg1"/>
                </a:solidFill>
                <a:latin typeface="Arial" panose="020B0604020202020204" pitchFamily="34" charset="0"/>
              </a:rPr>
              <a:t>Chapter 9</a:t>
            </a:r>
            <a:br>
              <a:rPr lang="en-US" altLang="en-US" sz="6000" b="1">
                <a:solidFill>
                  <a:schemeClr val="bg1"/>
                </a:solidFill>
                <a:latin typeface="Arial" panose="020B0604020202020204" pitchFamily="34" charset="0"/>
              </a:rPr>
            </a:br>
            <a:endParaRPr lang="en-US" altLang="en-US" sz="6000" b="1">
              <a:solidFill>
                <a:schemeClr val="bg1"/>
              </a:solidFill>
              <a:latin typeface="Arial" panose="020B0604020202020204" pitchFamily="34" charset="0"/>
            </a:endParaRPr>
          </a:p>
        </p:txBody>
      </p:sp>
    </p:spTree>
    <p:extLst>
      <p:ext uri="{BB962C8B-B14F-4D97-AF65-F5344CB8AC3E}">
        <p14:creationId xmlns:p14="http://schemas.microsoft.com/office/powerpoint/2010/main" val="2352439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8E7D18-50B3-42F2-88D7-57DA3CE8BA63}"/>
              </a:ext>
            </a:extLst>
          </p:cNvPr>
          <p:cNvSpPr>
            <a:spLocks noGrp="1"/>
          </p:cNvSpPr>
          <p:nvPr>
            <p:ph type="body" sz="quarter" idx="10"/>
          </p:nvPr>
        </p:nvSpPr>
        <p:spPr/>
        <p:txBody>
          <a:bodyPr>
            <a:normAutofit lnSpcReduction="10000"/>
          </a:bodyPr>
          <a:lstStyle/>
          <a:p>
            <a:r>
              <a:rPr lang="en-US" dirty="0"/>
              <a:t>When the 583 female workers in the 2012 GSS were asked how many hours they worked in the previous week, the mean was 37.0 hours with a standard deviation of 15.1 hours. Does this suggest that the population mean work week for females is significantly different from 40 hours? Answer by:</a:t>
            </a:r>
          </a:p>
          <a:p>
            <a:pPr marL="457200" indent="-457200">
              <a:buAutoNum type="alphaLcPeriod"/>
            </a:pPr>
            <a:r>
              <a:rPr lang="en-US" dirty="0"/>
              <a:t>Identifying the relevant variable and parameter.</a:t>
            </a:r>
          </a:p>
          <a:p>
            <a:pPr marL="457200" indent="-457200">
              <a:buAutoNum type="alphaLcPeriod"/>
            </a:pPr>
            <a:r>
              <a:rPr lang="en-US" dirty="0"/>
              <a:t>Stating null and alternative hypotheses.</a:t>
            </a:r>
          </a:p>
          <a:p>
            <a:pPr marL="457200" indent="-457200">
              <a:buAutoNum type="alphaLcPeriod"/>
            </a:pPr>
            <a:r>
              <a:rPr lang="en-US" dirty="0"/>
              <a:t>Reporting an interpreting the P-value for the test-statistic value.</a:t>
            </a:r>
          </a:p>
          <a:p>
            <a:pPr marL="457200" indent="-457200">
              <a:buAutoNum type="alphaLcPeriod"/>
            </a:pPr>
            <a:r>
              <a:rPr lang="en-US" dirty="0"/>
              <a:t>Explaining how to make a decision for the significance level of  0.01.</a:t>
            </a:r>
          </a:p>
        </p:txBody>
      </p:sp>
      <p:sp>
        <p:nvSpPr>
          <p:cNvPr id="3" name="Title 2">
            <a:extLst>
              <a:ext uri="{FF2B5EF4-FFF2-40B4-BE49-F238E27FC236}">
                <a16:creationId xmlns:a16="http://schemas.microsoft.com/office/drawing/2014/main" id="{1789FBE9-D623-4365-86F2-D2F00C408B28}"/>
              </a:ext>
            </a:extLst>
          </p:cNvPr>
          <p:cNvSpPr>
            <a:spLocks noGrp="1"/>
          </p:cNvSpPr>
          <p:nvPr>
            <p:ph type="title"/>
          </p:nvPr>
        </p:nvSpPr>
        <p:spPr>
          <a:xfrm>
            <a:off x="762000" y="274638"/>
            <a:ext cx="7924800" cy="822642"/>
          </a:xfrm>
        </p:spPr>
        <p:txBody>
          <a:bodyPr/>
          <a:lstStyle/>
          <a:p>
            <a:r>
              <a:rPr lang="en-US" dirty="0"/>
              <a:t>Problem 9.32 Female Work Week, page 417</a:t>
            </a:r>
          </a:p>
        </p:txBody>
      </p:sp>
    </p:spTree>
    <p:extLst>
      <p:ext uri="{BB962C8B-B14F-4D97-AF65-F5344CB8AC3E}">
        <p14:creationId xmlns:p14="http://schemas.microsoft.com/office/powerpoint/2010/main" val="36759811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8E7D18-50B3-42F2-88D7-57DA3CE8BA63}"/>
              </a:ext>
            </a:extLst>
          </p:cNvPr>
          <p:cNvSpPr>
            <a:spLocks noGrp="1"/>
          </p:cNvSpPr>
          <p:nvPr>
            <p:ph type="body" sz="quarter" idx="10"/>
          </p:nvPr>
        </p:nvSpPr>
        <p:spPr/>
        <p:txBody>
          <a:bodyPr>
            <a:normAutofit fontScale="92500" lnSpcReduction="20000"/>
          </a:bodyPr>
          <a:lstStyle/>
          <a:p>
            <a:r>
              <a:rPr lang="en-US" dirty="0"/>
              <a:t>a) The relevant variable is the number of hours worked by females in the previous week; the parameter of interest is the mean number of hours, </a:t>
            </a:r>
            <a:r>
              <a:rPr lang="en-US" dirty="0">
                <a:latin typeface="Symbol" panose="05050102010706020507" pitchFamily="18" charset="2"/>
              </a:rPr>
              <a:t>m</a:t>
            </a:r>
            <a:r>
              <a:rPr lang="en-US" dirty="0"/>
              <a:t> , worked by females in the United States in the previous week.</a:t>
            </a:r>
          </a:p>
          <a:p>
            <a:r>
              <a:rPr lang="pt-BR" dirty="0"/>
              <a:t>b) H</a:t>
            </a:r>
            <a:r>
              <a:rPr lang="pt-BR" baseline="-25000" dirty="0"/>
              <a:t>0</a:t>
            </a:r>
            <a:r>
              <a:rPr lang="pt-BR" dirty="0"/>
              <a:t>: </a:t>
            </a:r>
            <a:r>
              <a:rPr lang="en-US" dirty="0">
                <a:latin typeface="Symbol" panose="05050102010706020507" pitchFamily="18" charset="2"/>
              </a:rPr>
              <a:t>m =</a:t>
            </a:r>
            <a:r>
              <a:rPr lang="pt-BR" dirty="0"/>
              <a:t> 40; H</a:t>
            </a:r>
            <a:r>
              <a:rPr lang="pt-BR" i="1" dirty="0"/>
              <a:t>a </a:t>
            </a:r>
            <a:r>
              <a:rPr lang="pt-BR" dirty="0"/>
              <a:t>: </a:t>
            </a:r>
            <a:r>
              <a:rPr lang="en-US" dirty="0">
                <a:latin typeface="Symbol" panose="05050102010706020507" pitchFamily="18" charset="2"/>
              </a:rPr>
              <a:t>m  =</a:t>
            </a:r>
            <a:r>
              <a:rPr lang="pt-BR" dirty="0"/>
              <a:t> 40</a:t>
            </a:r>
          </a:p>
          <a:p>
            <a:r>
              <a:rPr lang="en-US" dirty="0"/>
              <a:t>c) t = (37.0 – 40)/ (15.1/√583)  = -4.8; P-value ~ 0. The P-value is the probability of observing a test statistic this extreme or even more extreme (equivalently, a sample mean this far away from the null value of 40 or even further away, in both directions) when the P-value is very small (less than 0.1%), the null hypothesis is rejected.</a:t>
            </a:r>
          </a:p>
          <a:p>
            <a:r>
              <a:rPr lang="en-US" dirty="0"/>
              <a:t>d) Because the P-value is less than the significance level of 0.01, we have sufficient evidence to reject the null hypothesis and conclude that the mean working week for females in the United States is different from 40 hours.</a:t>
            </a:r>
          </a:p>
        </p:txBody>
      </p:sp>
      <p:sp>
        <p:nvSpPr>
          <p:cNvPr id="3" name="Title 2">
            <a:extLst>
              <a:ext uri="{FF2B5EF4-FFF2-40B4-BE49-F238E27FC236}">
                <a16:creationId xmlns:a16="http://schemas.microsoft.com/office/drawing/2014/main" id="{1789FBE9-D623-4365-86F2-D2F00C408B28}"/>
              </a:ext>
            </a:extLst>
          </p:cNvPr>
          <p:cNvSpPr>
            <a:spLocks noGrp="1"/>
          </p:cNvSpPr>
          <p:nvPr>
            <p:ph type="title"/>
          </p:nvPr>
        </p:nvSpPr>
        <p:spPr>
          <a:xfrm>
            <a:off x="762000" y="274638"/>
            <a:ext cx="7924800" cy="822642"/>
          </a:xfrm>
        </p:spPr>
        <p:txBody>
          <a:bodyPr/>
          <a:lstStyle/>
          <a:p>
            <a:r>
              <a:rPr lang="en-US" dirty="0"/>
              <a:t>Problem 9.32 Female Work Week, page 417</a:t>
            </a:r>
          </a:p>
        </p:txBody>
      </p:sp>
      <p:cxnSp>
        <p:nvCxnSpPr>
          <p:cNvPr id="12" name="Straight Connector 11">
            <a:extLst>
              <a:ext uri="{FF2B5EF4-FFF2-40B4-BE49-F238E27FC236}">
                <a16:creationId xmlns:a16="http://schemas.microsoft.com/office/drawing/2014/main" id="{76ACD803-928F-4944-B27D-180D4DF0F3B6}"/>
              </a:ext>
            </a:extLst>
          </p:cNvPr>
          <p:cNvCxnSpPr>
            <a:cxnSpLocks/>
          </p:cNvCxnSpPr>
          <p:nvPr/>
        </p:nvCxnSpPr>
        <p:spPr bwMode="auto">
          <a:xfrm flipH="1">
            <a:off x="3328416" y="2807208"/>
            <a:ext cx="233172" cy="233172"/>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379952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1977C1-77B4-4B83-9F8E-F7B03C58C9A1}"/>
              </a:ext>
            </a:extLst>
          </p:cNvPr>
          <p:cNvSpPr>
            <a:spLocks noGrp="1"/>
          </p:cNvSpPr>
          <p:nvPr>
            <p:ph type="title"/>
          </p:nvPr>
        </p:nvSpPr>
        <p:spPr>
          <a:xfrm>
            <a:off x="762000" y="274638"/>
            <a:ext cx="7924800" cy="900366"/>
          </a:xfrm>
        </p:spPr>
        <p:txBody>
          <a:bodyPr/>
          <a:lstStyle/>
          <a:p>
            <a:r>
              <a:rPr lang="en-US" dirty="0"/>
              <a:t>Life Balance</a:t>
            </a:r>
          </a:p>
        </p:txBody>
      </p:sp>
      <p:pic>
        <p:nvPicPr>
          <p:cNvPr id="4" name="Picture 3">
            <a:extLst>
              <a:ext uri="{FF2B5EF4-FFF2-40B4-BE49-F238E27FC236}">
                <a16:creationId xmlns:a16="http://schemas.microsoft.com/office/drawing/2014/main" id="{C357781A-C1A5-4403-9F4F-A3F2D3E9C757}"/>
              </a:ext>
            </a:extLst>
          </p:cNvPr>
          <p:cNvPicPr>
            <a:picLocks noChangeAspect="1"/>
          </p:cNvPicPr>
          <p:nvPr/>
        </p:nvPicPr>
        <p:blipFill>
          <a:blip r:embed="rId2"/>
          <a:stretch>
            <a:fillRect/>
          </a:stretch>
        </p:blipFill>
        <p:spPr>
          <a:xfrm>
            <a:off x="2676108" y="1563624"/>
            <a:ext cx="3791784" cy="4754364"/>
          </a:xfrm>
          <a:prstGeom prst="rect">
            <a:avLst/>
          </a:prstGeom>
        </p:spPr>
      </p:pic>
    </p:spTree>
    <p:extLst>
      <p:ext uri="{BB962C8B-B14F-4D97-AF65-F5344CB8AC3E}">
        <p14:creationId xmlns:p14="http://schemas.microsoft.com/office/powerpoint/2010/main" val="18484071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a:t>A study compared different psychological therapies for teenage girls suffering from anorexia.</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a:t>The variable of interest was each girl’s weight change:  weight at the end of the study minus weight at the beginning of the study.</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a:t>The weight change was positive if the girl gained weight and negative if she lost weight.</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a:p>
        </p:txBody>
      </p:sp>
      <p:sp>
        <p:nvSpPr>
          <p:cNvPr id="162819"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Mean Weight Change in Anorexic Girls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866" name="TextBox 1"/>
              <p:cNvSpPr txBox="1">
                <a:spLocks noChangeArrowheads="1"/>
              </p:cNvSpPr>
              <p:nvPr/>
            </p:nvSpPr>
            <p:spPr bwMode="auto">
              <a:xfrm>
                <a:off x="838200" y="1828800"/>
                <a:ext cx="7848600" cy="27102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r>
                  <a:rPr lang="en-US" altLang="en-US" dirty="0">
                    <a:solidFill>
                      <a:schemeClr val="tx1"/>
                    </a:solidFill>
                    <a:latin typeface="Arial" panose="020B0604020202020204" pitchFamily="34" charset="0"/>
                  </a:rPr>
                  <a:t>In this study, 29 girls received the cognitive therapeutic treatment.</a:t>
                </a:r>
              </a:p>
              <a:p>
                <a:endParaRPr lang="en-US" altLang="en-US" dirty="0">
                  <a:solidFill>
                    <a:schemeClr val="tx1"/>
                  </a:solidFill>
                  <a:latin typeface="Arial" panose="020B0604020202020204" pitchFamily="34" charset="0"/>
                </a:endParaRPr>
              </a:p>
              <a:p>
                <a:r>
                  <a:rPr lang="en-US" altLang="en-US" dirty="0">
                    <a:solidFill>
                      <a:schemeClr val="tx1"/>
                    </a:solidFill>
                    <a:latin typeface="Arial" panose="020B0604020202020204" pitchFamily="34" charset="0"/>
                  </a:rPr>
                  <a:t>The weight changes for the 29 girls had a sample </a:t>
                </a:r>
              </a:p>
              <a:p>
                <a:r>
                  <a:rPr lang="en-US" altLang="en-US" dirty="0">
                    <a:solidFill>
                      <a:schemeClr val="tx1"/>
                    </a:solidFill>
                    <a:latin typeface="Arial" panose="020B0604020202020204" pitchFamily="34" charset="0"/>
                  </a:rPr>
                  <a:t>mean </a:t>
                </a:r>
                <a14:m>
                  <m:oMath xmlns:m="http://schemas.openxmlformats.org/officeDocument/2006/math">
                    <m:acc>
                      <m:accPr>
                        <m:chr m:val="̅"/>
                        <m:ctrlPr>
                          <a:rPr lang="en-US" altLang="en-US" i="1" smtClean="0">
                            <a:solidFill>
                              <a:schemeClr val="tx1"/>
                            </a:solidFill>
                            <a:latin typeface="Cambria Math" panose="02040503050406030204" pitchFamily="18" charset="0"/>
                          </a:rPr>
                        </m:ctrlPr>
                      </m:accPr>
                      <m:e>
                        <m:r>
                          <a:rPr lang="en-US" altLang="en-US" b="0" i="1" smtClean="0">
                            <a:solidFill>
                              <a:schemeClr val="tx1"/>
                            </a:solidFill>
                            <a:latin typeface="Cambria Math" panose="02040503050406030204" pitchFamily="18" charset="0"/>
                          </a:rPr>
                          <m:t>𝑥</m:t>
                        </m:r>
                      </m:e>
                    </m:acc>
                    <m:r>
                      <a:rPr lang="en-US" altLang="en-US" b="0" i="0" smtClean="0">
                        <a:solidFill>
                          <a:schemeClr val="tx1"/>
                        </a:solidFill>
                        <a:latin typeface="Cambria Math" panose="02040503050406030204" pitchFamily="18" charset="0"/>
                      </a:rPr>
                      <m:t>= </m:t>
                    </m:r>
                  </m:oMath>
                </a14:m>
                <a:r>
                  <a:rPr lang="en-US" altLang="en-US" dirty="0">
                    <a:solidFill>
                      <a:schemeClr val="tx1"/>
                    </a:solidFill>
                    <a:latin typeface="Arial" panose="020B0604020202020204" pitchFamily="34" charset="0"/>
                  </a:rPr>
                  <a:t>3.00 pounds and standard deviation </a:t>
                </a:r>
                <a:r>
                  <a:rPr lang="en-US" altLang="en-US" i="1" dirty="0">
                    <a:solidFill>
                      <a:schemeClr val="tx1"/>
                    </a:solidFill>
                    <a:latin typeface="Arial" panose="020B0604020202020204" pitchFamily="34" charset="0"/>
                  </a:rPr>
                  <a:t>s</a:t>
                </a:r>
                <a:r>
                  <a:rPr lang="en-US" altLang="en-US" dirty="0">
                    <a:solidFill>
                      <a:schemeClr val="tx1"/>
                    </a:solidFill>
                    <a:latin typeface="Arial" panose="020B0604020202020204" pitchFamily="34" charset="0"/>
                  </a:rPr>
                  <a:t> = 7.32 pounds.</a:t>
                </a:r>
              </a:p>
              <a:p>
                <a:endParaRPr lang="en-US" altLang="en-US" dirty="0">
                  <a:solidFill>
                    <a:schemeClr val="tx1"/>
                  </a:solidFill>
                </a:endParaRPr>
              </a:p>
            </p:txBody>
          </p:sp>
        </mc:Choice>
        <mc:Fallback xmlns="">
          <p:sp>
            <p:nvSpPr>
              <p:cNvPr id="164866" name="TextBox 1"/>
              <p:cNvSpPr txBox="1">
                <a:spLocks noRot="1" noChangeAspect="1" noMove="1" noResize="1" noEditPoints="1" noAdjustHandles="1" noChangeArrowheads="1" noChangeShapeType="1" noTextEdit="1"/>
              </p:cNvSpPr>
              <p:nvPr/>
            </p:nvSpPr>
            <p:spPr bwMode="auto">
              <a:xfrm>
                <a:off x="838200" y="1828800"/>
                <a:ext cx="7848600" cy="2710294"/>
              </a:xfrm>
              <a:prstGeom prst="rect">
                <a:avLst/>
              </a:prstGeom>
              <a:blipFill>
                <a:blip r:embed="rId3"/>
                <a:stretch>
                  <a:fillRect l="-1243" t="-15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64868"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Mean Weight Change in Anorexic Girls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Box 1"/>
          <p:cNvSpPr txBox="1">
            <a:spLocks noChangeArrowheads="1"/>
          </p:cNvSpPr>
          <p:nvPr/>
        </p:nvSpPr>
        <p:spPr bwMode="auto">
          <a:xfrm>
            <a:off x="990600" y="5791200"/>
            <a:ext cx="7467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00" b="1">
                <a:solidFill>
                  <a:schemeClr val="tx1"/>
                </a:solidFill>
                <a:latin typeface="Arial" panose="020B0604020202020204" pitchFamily="34" charset="0"/>
              </a:rPr>
              <a:t>Table 9.4 Weights of Anorexic Girls (in Pounds) Before and After Treatment</a:t>
            </a:r>
          </a:p>
          <a:p>
            <a:r>
              <a:rPr lang="en-US" altLang="en-US" sz="1600">
                <a:solidFill>
                  <a:schemeClr val="tx1"/>
                </a:solidFill>
                <a:latin typeface="Arial" panose="020B0604020202020204" pitchFamily="34" charset="0"/>
              </a:rPr>
              <a:t>This example uses the weight change as the variable of interest.</a:t>
            </a:r>
          </a:p>
        </p:txBody>
      </p:sp>
      <p:sp>
        <p:nvSpPr>
          <p:cNvPr id="166915"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Mean Weight Change in Anorexic Girls</a:t>
            </a:r>
          </a:p>
        </p:txBody>
      </p:sp>
      <p:pic>
        <p:nvPicPr>
          <p:cNvPr id="166916" name="Picture 6" descr="M09_AGRE5940_03_SE_C09-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752600"/>
            <a:ext cx="58674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56D423D3-040E-4FD6-85FA-494D0B38F004}"/>
              </a:ext>
            </a:extLst>
          </p:cNvPr>
          <p:cNvSpPr/>
          <p:nvPr/>
        </p:nvSpPr>
        <p:spPr bwMode="auto">
          <a:xfrm>
            <a:off x="2862072" y="2107692"/>
            <a:ext cx="699516" cy="348507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a:ln>
                <a:noFill/>
              </a:ln>
              <a:solidFill>
                <a:schemeClr val="bg1"/>
              </a:solidFill>
              <a:effectLst/>
              <a:latin typeface="Times New Roman" pitchFamily="16" charset="0"/>
              <a:ea typeface="Microsoft YaHei" charset="-122"/>
            </a:endParaRPr>
          </a:p>
        </p:txBody>
      </p:sp>
      <p:sp>
        <p:nvSpPr>
          <p:cNvPr id="7" name="Rectangle 6">
            <a:extLst>
              <a:ext uri="{FF2B5EF4-FFF2-40B4-BE49-F238E27FC236}">
                <a16:creationId xmlns:a16="http://schemas.microsoft.com/office/drawing/2014/main" id="{DB2C920C-F52D-40C4-B310-591C08EF68F0}"/>
              </a:ext>
            </a:extLst>
          </p:cNvPr>
          <p:cNvSpPr/>
          <p:nvPr/>
        </p:nvSpPr>
        <p:spPr bwMode="auto">
          <a:xfrm>
            <a:off x="4865560" y="2107692"/>
            <a:ext cx="699516" cy="348507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a:ln>
                <a:noFill/>
              </a:ln>
              <a:solidFill>
                <a:schemeClr val="bg1"/>
              </a:solidFill>
              <a:effectLst/>
              <a:latin typeface="Times New Roman" pitchFamily="16" charset="0"/>
              <a:ea typeface="Microsoft YaHei" charset="-122"/>
            </a:endParaRPr>
          </a:p>
        </p:txBody>
      </p:sp>
      <p:sp>
        <p:nvSpPr>
          <p:cNvPr id="8" name="Rectangle 7">
            <a:extLst>
              <a:ext uri="{FF2B5EF4-FFF2-40B4-BE49-F238E27FC236}">
                <a16:creationId xmlns:a16="http://schemas.microsoft.com/office/drawing/2014/main" id="{56833EA4-DB9C-470E-A086-871C603A051E}"/>
              </a:ext>
            </a:extLst>
          </p:cNvPr>
          <p:cNvSpPr/>
          <p:nvPr/>
        </p:nvSpPr>
        <p:spPr bwMode="auto">
          <a:xfrm>
            <a:off x="6869048" y="2107692"/>
            <a:ext cx="699516" cy="348507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a:ln>
                <a:noFill/>
              </a:ln>
              <a:solidFill>
                <a:schemeClr val="bg1"/>
              </a:solidFill>
              <a:effectLst/>
              <a:latin typeface="Times New Roman" pitchFamily="16" charset="0"/>
              <a:ea typeface="Microsoft YaHei"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How can we frame this investigation in the context of a </a:t>
            </a:r>
            <a:r>
              <a:rPr lang="en-US" altLang="en-US" i="1" dirty="0"/>
              <a:t>significance test </a:t>
            </a:r>
            <a:r>
              <a:rPr lang="en-US" altLang="en-US" dirty="0"/>
              <a:t>that can detect whether the therapy was effective?</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Null hypothesis: “no effect”</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Alternative hypothesis: therapy is “effective” </a:t>
            </a:r>
          </a:p>
        </p:txBody>
      </p:sp>
      <p:sp>
        <p:nvSpPr>
          <p:cNvPr id="168963"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Mean Weight Change in Anorexic Girls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1: Assumptions</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The variable (weight change) is quantitative.</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The subjects were a </a:t>
            </a:r>
            <a:r>
              <a:rPr lang="en-US" altLang="en-US" i="1" dirty="0"/>
              <a:t>convenience sample</a:t>
            </a:r>
            <a:r>
              <a:rPr lang="en-US" altLang="en-US" dirty="0"/>
              <a:t>, rather than a random sample. The question is whether these girls are a good representation of all girls with anorexia.</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The population distribution is approximately normal.</a:t>
            </a:r>
          </a:p>
        </p:txBody>
      </p:sp>
      <p:sp>
        <p:nvSpPr>
          <p:cNvPr id="171011"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Mean Weight Change in Anorexic Girls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058" name="Rectangle 1"/>
              <p:cNvSpPr>
                <a:spLocks noGrp="1" noChangeArrowheads="1"/>
              </p:cNvSpPr>
              <p:nvPr>
                <p:ph type="body" idx="4294967295"/>
              </p:nvPr>
            </p:nvSpPr>
            <p:spPr bwMode="auto">
              <a:xfrm>
                <a:off x="914400" y="1600200"/>
                <a:ext cx="7772400" cy="4103688"/>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2: Hypotheses</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Hypotheses refer to the population mean weight change    </a:t>
                </a:r>
                <a14:m>
                  <m:oMath xmlns:m="http://schemas.openxmlformats.org/officeDocument/2006/math">
                    <m:r>
                      <m:rPr>
                        <m:sty m:val="p"/>
                      </m:rPr>
                      <a:rPr lang="en-US" altLang="en-US" i="0" smtClean="0">
                        <a:solidFill>
                          <a:schemeClr val="tx1"/>
                        </a:solidFill>
                        <a:latin typeface="Cambria Math" panose="02040503050406030204" pitchFamily="18" charset="0"/>
                        <a:ea typeface="Cambria Math" panose="02040503050406030204" pitchFamily="18" charset="0"/>
                      </a:rPr>
                      <m:t>μ</m:t>
                    </m:r>
                  </m:oMath>
                </a14:m>
                <a:r>
                  <a:rPr lang="en-US" altLang="en-US" dirty="0">
                    <a:solidFill>
                      <a:schemeClr val="tx1"/>
                    </a:solidFill>
                  </a:rPr>
                  <a:t>, namely whether it is 0 (the no effect value) or is positive.</a:t>
                </a:r>
              </a:p>
              <a:p>
                <a:pPr marL="457200" lvl="1" indent="0" eaLnBrk="1" hangingPunct="1">
                  <a:spcBef>
                    <a:spcPts val="700"/>
                  </a:spcBef>
                  <a:buClr>
                    <a:srgbClr val="CCCC99"/>
                  </a:buClr>
                  <a:buSzPct val="75000"/>
                  <a:buFont typeface="Wingdings" panose="05000000000000000000" pitchFamily="2" charset="2"/>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				</a:t>
                </a:r>
              </a:p>
              <a:p>
                <a:pPr marL="457200" lvl="1" indent="0" eaLnBrk="1" hangingPunct="1">
                  <a:spcBef>
                    <a:spcPts val="700"/>
                  </a:spcBef>
                  <a:buClr>
                    <a:srgbClr val="CCCC99"/>
                  </a:buClr>
                  <a:buSzPct val="75000"/>
                  <a:buFont typeface="Wingdings" panose="05000000000000000000" pitchFamily="2" charset="2"/>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				 </a:t>
                </a:r>
              </a:p>
              <a:p>
                <a:pPr marL="457200" lvl="1" indent="0" eaLnBrk="1" hangingPunct="1">
                  <a:buSzPct val="75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457200" lvl="1" indent="0" eaLnBrk="1" hangingPunct="1">
                  <a:buSzPct val="75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p:txBody>
          </p:sp>
        </mc:Choice>
        <mc:Fallback xmlns="">
          <p:sp>
            <p:nvSpPr>
              <p:cNvPr id="173058" name="Rectangle 1"/>
              <p:cNvSpPr>
                <a:spLocks noGrp="1" noRot="1" noChangeAspect="1" noMove="1" noResize="1" noEditPoints="1" noAdjustHandles="1" noChangeArrowheads="1" noChangeShapeType="1" noTextEdit="1"/>
              </p:cNvSpPr>
              <p:nvPr>
                <p:ph type="body" idx="4294967295"/>
              </p:nvPr>
            </p:nvSpPr>
            <p:spPr bwMode="auto">
              <a:xfrm>
                <a:off x="914400" y="1600200"/>
                <a:ext cx="7772400" cy="4103688"/>
              </a:xfrm>
              <a:prstGeom prst="rect">
                <a:avLst/>
              </a:prstGeom>
              <a:blipFill>
                <a:blip r:embed="rId4"/>
                <a:stretch>
                  <a:fillRect l="-1255" t="-1040" r="-5176"/>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73059"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Mean Weight Change in Anorexic Girls</a:t>
            </a:r>
          </a:p>
        </p:txBody>
      </p:sp>
      <p:graphicFrame>
        <p:nvGraphicFramePr>
          <p:cNvPr id="2" name="Object 1"/>
          <p:cNvGraphicFramePr>
            <a:graphicFrameLocks noChangeAspect="1"/>
          </p:cNvGraphicFramePr>
          <p:nvPr>
            <p:extLst>
              <p:ext uri="{D42A27DB-BD31-4B8C-83A1-F6EECF244321}">
                <p14:modId xmlns:p14="http://schemas.microsoft.com/office/powerpoint/2010/main" val="3833900229"/>
              </p:ext>
            </p:extLst>
          </p:nvPr>
        </p:nvGraphicFramePr>
        <p:xfrm>
          <a:off x="2736850" y="3890963"/>
          <a:ext cx="1460500" cy="444500"/>
        </p:xfrm>
        <a:graphic>
          <a:graphicData uri="http://schemas.openxmlformats.org/presentationml/2006/ole">
            <mc:AlternateContent xmlns:mc="http://schemas.openxmlformats.org/markup-compatibility/2006">
              <mc:Choice xmlns:v="urn:schemas-microsoft-com:vml" Requires="v">
                <p:oleObj spid="_x0000_s173786" name="Equation" r:id="rId5" imgW="1460160" imgH="444240" progId="Equation.DSMT4">
                  <p:embed/>
                </p:oleObj>
              </mc:Choice>
              <mc:Fallback>
                <p:oleObj name="Equation" r:id="rId5" imgW="1460160" imgH="444240" progId="Equation.DSMT4">
                  <p:embed/>
                  <p:pic>
                    <p:nvPicPr>
                      <p:cNvPr id="0" name=""/>
                      <p:cNvPicPr/>
                      <p:nvPr/>
                    </p:nvPicPr>
                    <p:blipFill>
                      <a:blip r:embed="rId6"/>
                      <a:stretch>
                        <a:fillRect/>
                      </a:stretch>
                    </p:blipFill>
                    <p:spPr>
                      <a:xfrm>
                        <a:off x="2736850" y="3890963"/>
                        <a:ext cx="1460500" cy="4445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02057665"/>
              </p:ext>
            </p:extLst>
          </p:nvPr>
        </p:nvGraphicFramePr>
        <p:xfrm>
          <a:off x="2736850" y="4538663"/>
          <a:ext cx="1511300" cy="444500"/>
        </p:xfrm>
        <a:graphic>
          <a:graphicData uri="http://schemas.openxmlformats.org/presentationml/2006/ole">
            <mc:AlternateContent xmlns:mc="http://schemas.openxmlformats.org/markup-compatibility/2006">
              <mc:Choice xmlns:v="urn:schemas-microsoft-com:vml" Requires="v">
                <p:oleObj spid="_x0000_s173787" name="Equation" r:id="rId7" imgW="1511280" imgH="444240" progId="Equation.DSMT4">
                  <p:embed/>
                </p:oleObj>
              </mc:Choice>
              <mc:Fallback>
                <p:oleObj name="Equation" r:id="rId7" imgW="1511280" imgH="444240" progId="Equation.DSMT4">
                  <p:embed/>
                  <p:pic>
                    <p:nvPicPr>
                      <p:cNvPr id="2" name="Object 1"/>
                      <p:cNvPicPr/>
                      <p:nvPr/>
                    </p:nvPicPr>
                    <p:blipFill>
                      <a:blip r:embed="rId8"/>
                      <a:stretch>
                        <a:fillRect/>
                      </a:stretch>
                    </p:blipFill>
                    <p:spPr>
                      <a:xfrm>
                        <a:off x="2736850" y="4538663"/>
                        <a:ext cx="1511300" cy="4445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2" name="Object 2">
            <a:hlinkClick r:id="" action="ppaction://ole?verb=0"/>
            <a:extLst>
              <a:ext uri="{FF2B5EF4-FFF2-40B4-BE49-F238E27FC236}">
                <a16:creationId xmlns:a16="http://schemas.microsoft.com/office/drawing/2014/main" id="{702422D7-985E-4A02-BB83-411160B48ADC}"/>
              </a:ext>
            </a:extLst>
          </p:cNvPr>
          <p:cNvGraphicFramePr>
            <a:graphicFrameLocks/>
          </p:cNvGraphicFramePr>
          <p:nvPr/>
        </p:nvGraphicFramePr>
        <p:xfrm>
          <a:off x="5257800" y="1981200"/>
          <a:ext cx="3282950" cy="2241550"/>
        </p:xfrm>
        <a:graphic>
          <a:graphicData uri="http://schemas.openxmlformats.org/presentationml/2006/ole">
            <mc:AlternateContent xmlns:mc="http://schemas.openxmlformats.org/markup-compatibility/2006">
              <mc:Choice xmlns:v="urn:schemas-microsoft-com:vml" Requires="v">
                <p:oleObj spid="_x0000_s178598" r:id="rId4" imgW="3281040" imgH="2239920" progId="">
                  <p:embed/>
                </p:oleObj>
              </mc:Choice>
              <mc:Fallback>
                <p:oleObj r:id="rId4" imgW="3281040" imgH="2239920" progId="">
                  <p:embed/>
                  <p:pic>
                    <p:nvPicPr>
                      <p:cNvPr id="143362" name="Object 2">
                        <a:hlinkClick r:id="" action="ppaction://ole?verb=0"/>
                        <a:extLst>
                          <a:ext uri="{FF2B5EF4-FFF2-40B4-BE49-F238E27FC236}">
                            <a16:creationId xmlns:a16="http://schemas.microsoft.com/office/drawing/2014/main" id="{702422D7-985E-4A02-BB83-411160B48AD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981200"/>
                        <a:ext cx="3282950" cy="224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3" name="Object 3">
            <a:hlinkClick r:id="" action="ppaction://ole?verb=0"/>
            <a:extLst>
              <a:ext uri="{FF2B5EF4-FFF2-40B4-BE49-F238E27FC236}">
                <a16:creationId xmlns:a16="http://schemas.microsoft.com/office/drawing/2014/main" id="{ABFE601B-C4CB-4C7F-9310-0FDDDFD74581}"/>
              </a:ext>
            </a:extLst>
          </p:cNvPr>
          <p:cNvGraphicFramePr>
            <a:graphicFrameLocks/>
          </p:cNvGraphicFramePr>
          <p:nvPr/>
        </p:nvGraphicFramePr>
        <p:xfrm>
          <a:off x="5184775" y="4595813"/>
          <a:ext cx="3282950" cy="2241550"/>
        </p:xfrm>
        <a:graphic>
          <a:graphicData uri="http://schemas.openxmlformats.org/presentationml/2006/ole">
            <mc:AlternateContent xmlns:mc="http://schemas.openxmlformats.org/markup-compatibility/2006">
              <mc:Choice xmlns:v="urn:schemas-microsoft-com:vml" Requires="v">
                <p:oleObj spid="_x0000_s178599" r:id="rId6" imgW="3281040" imgH="2239920" progId="">
                  <p:embed/>
                </p:oleObj>
              </mc:Choice>
              <mc:Fallback>
                <p:oleObj r:id="rId6" imgW="3281040" imgH="2239920" progId="">
                  <p:embed/>
                  <p:pic>
                    <p:nvPicPr>
                      <p:cNvPr id="143363" name="Object 3">
                        <a:hlinkClick r:id="" action="ppaction://ole?verb=0"/>
                        <a:extLst>
                          <a:ext uri="{FF2B5EF4-FFF2-40B4-BE49-F238E27FC236}">
                            <a16:creationId xmlns:a16="http://schemas.microsoft.com/office/drawing/2014/main" id="{ABFE601B-C4CB-4C7F-9310-0FDDDFD7458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4775" y="4595813"/>
                        <a:ext cx="3282950" cy="224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4" name="Rectangle 4">
            <a:extLst>
              <a:ext uri="{FF2B5EF4-FFF2-40B4-BE49-F238E27FC236}">
                <a16:creationId xmlns:a16="http://schemas.microsoft.com/office/drawing/2014/main" id="{F53B9A9C-8631-4551-A580-E8349194E69F}"/>
              </a:ext>
            </a:extLst>
          </p:cNvPr>
          <p:cNvSpPr>
            <a:spLocks noChangeArrowheads="1"/>
          </p:cNvSpPr>
          <p:nvPr/>
        </p:nvSpPr>
        <p:spPr bwMode="auto">
          <a:xfrm>
            <a:off x="7304088" y="4751388"/>
            <a:ext cx="1470025"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mn-ea"/>
                <a:cs typeface="+mn-cs"/>
              </a:rPr>
              <a:t>n =16</a:t>
            </a:r>
            <a:br>
              <a:rPr kumimoji="0" lang="en-US"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Symbol" panose="05050102010706020507" pitchFamily="18" charset="2"/>
                <a:ea typeface="+mn-ea"/>
                <a:cs typeface="+mn-cs"/>
              </a:rPr>
            </a:br>
            <a:r>
              <a:rPr kumimoji="0" lang="en-US"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Symbol" panose="05050102010706020507" pitchFamily="18" charset="2"/>
                <a:ea typeface="+mn-ea"/>
                <a:cs typeface="+mn-cs"/>
              </a:rPr>
              <a:t></a:t>
            </a:r>
            <a:r>
              <a:rPr kumimoji="0" lang="en-US" altLang="en-US" sz="3200" b="1" i="0" u="none" strike="noStrike" kern="1200" cap="none" spc="0" normalizeH="0" baseline="-25000" noProof="0">
                <a:ln>
                  <a:noFill/>
                </a:ln>
                <a:solidFill>
                  <a:srgbClr val="000000"/>
                </a:solidFill>
                <a:effectLst>
                  <a:outerShdw blurRad="38100" dist="38100" dir="2700000" algn="tl">
                    <a:srgbClr val="C0C0C0"/>
                  </a:outerShdw>
                </a:effectLst>
                <a:uLnTx/>
                <a:uFillTx/>
                <a:latin typeface="Symbol" panose="05050102010706020507" pitchFamily="18" charset="2"/>
                <a:ea typeface="+mn-ea"/>
                <a:cs typeface="+mn-cs"/>
              </a:rPr>
              <a:t></a:t>
            </a:r>
            <a:r>
              <a:rPr kumimoji="0" lang="en-US" altLang="en-US" sz="2400" b="1" i="0" u="none" strike="noStrike" kern="1200" cap="none" spc="0" normalizeH="0" baseline="-25000" noProof="0">
                <a:ln>
                  <a:noFill/>
                </a:ln>
                <a:solidFill>
                  <a:srgbClr val="000000"/>
                </a:solidFill>
                <a:effectLst>
                  <a:outerShdw blurRad="38100" dist="38100" dir="2700000" algn="tl">
                    <a:srgbClr val="C0C0C0"/>
                  </a:outerShdw>
                </a:effectLst>
                <a:uLnTx/>
                <a:uFillTx/>
                <a:latin typeface="Arial" panose="020B0604020202020204" pitchFamily="34" charset="0"/>
                <a:ea typeface="+mn-ea"/>
                <a:cs typeface="+mn-cs"/>
              </a:rPr>
              <a:t>X</a:t>
            </a:r>
            <a:r>
              <a:rPr kumimoji="0" lang="en-US"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mn-ea"/>
                <a:cs typeface="+mn-cs"/>
              </a:rPr>
              <a:t> = 2.5</a:t>
            </a:r>
          </a:p>
        </p:txBody>
      </p:sp>
      <p:sp>
        <p:nvSpPr>
          <p:cNvPr id="143365" name="Rectangle 5">
            <a:extLst>
              <a:ext uri="{FF2B5EF4-FFF2-40B4-BE49-F238E27FC236}">
                <a16:creationId xmlns:a16="http://schemas.microsoft.com/office/drawing/2014/main" id="{353B43D4-0524-4194-A9DB-0859AED31B01}"/>
              </a:ext>
            </a:extLst>
          </p:cNvPr>
          <p:cNvSpPr>
            <a:spLocks noChangeArrowheads="1"/>
          </p:cNvSpPr>
          <p:nvPr/>
        </p:nvSpPr>
        <p:spPr bwMode="auto">
          <a:xfrm>
            <a:off x="3951288" y="4751388"/>
            <a:ext cx="1317625"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66CC"/>
                </a:solidFill>
                <a:effectLst>
                  <a:outerShdw blurRad="38100" dist="38100" dir="2700000" algn="tl">
                    <a:srgbClr val="C0C0C0"/>
                  </a:outerShdw>
                </a:effectLst>
                <a:uLnTx/>
                <a:uFillTx/>
                <a:latin typeface="Arial" panose="020B0604020202020204" pitchFamily="34" charset="0"/>
                <a:ea typeface="+mn-ea"/>
                <a:cs typeface="+mn-cs"/>
              </a:rPr>
              <a:t>n = 4</a:t>
            </a:r>
            <a:br>
              <a:rPr kumimoji="0" lang="en-US" altLang="en-US" sz="2400" b="1" i="0" u="none" strike="noStrike" kern="1200" cap="none" spc="0" normalizeH="0" baseline="0" noProof="0">
                <a:ln>
                  <a:noFill/>
                </a:ln>
                <a:solidFill>
                  <a:srgbClr val="FF66CC"/>
                </a:solidFill>
                <a:effectLst>
                  <a:outerShdw blurRad="38100" dist="38100" dir="2700000" algn="tl">
                    <a:srgbClr val="C0C0C0"/>
                  </a:outerShdw>
                </a:effectLst>
                <a:uLnTx/>
                <a:uFillTx/>
                <a:latin typeface="Symbol" panose="05050102010706020507" pitchFamily="18" charset="2"/>
                <a:ea typeface="+mn-ea"/>
                <a:cs typeface="+mn-cs"/>
              </a:rPr>
            </a:br>
            <a:r>
              <a:rPr kumimoji="0" lang="en-US" altLang="en-US" sz="2400" b="1" i="0" u="none" strike="noStrike" kern="1200" cap="none" spc="0" normalizeH="0" baseline="0" noProof="0">
                <a:ln>
                  <a:noFill/>
                </a:ln>
                <a:solidFill>
                  <a:srgbClr val="FF66CC"/>
                </a:solidFill>
                <a:effectLst>
                  <a:outerShdw blurRad="38100" dist="38100" dir="2700000" algn="tl">
                    <a:srgbClr val="C0C0C0"/>
                  </a:outerShdw>
                </a:effectLst>
                <a:uLnTx/>
                <a:uFillTx/>
                <a:latin typeface="Symbol" panose="05050102010706020507" pitchFamily="18" charset="2"/>
                <a:ea typeface="+mn-ea"/>
                <a:cs typeface="+mn-cs"/>
              </a:rPr>
              <a:t></a:t>
            </a:r>
            <a:r>
              <a:rPr kumimoji="0" lang="en-US" altLang="en-US" sz="3200" b="1" i="0" u="none" strike="noStrike" kern="1200" cap="none" spc="0" normalizeH="0" baseline="-25000" noProof="0">
                <a:ln>
                  <a:noFill/>
                </a:ln>
                <a:solidFill>
                  <a:srgbClr val="FF66CC"/>
                </a:solidFill>
                <a:effectLst>
                  <a:outerShdw blurRad="38100" dist="38100" dir="2700000" algn="tl">
                    <a:srgbClr val="C0C0C0"/>
                  </a:outerShdw>
                </a:effectLst>
                <a:uLnTx/>
                <a:uFillTx/>
                <a:latin typeface="Symbol" panose="05050102010706020507" pitchFamily="18" charset="2"/>
                <a:ea typeface="+mn-ea"/>
                <a:cs typeface="+mn-cs"/>
              </a:rPr>
              <a:t></a:t>
            </a:r>
            <a:r>
              <a:rPr kumimoji="0" lang="en-US" altLang="en-US" sz="2400" b="1" i="0" u="none" strike="noStrike" kern="1200" cap="none" spc="0" normalizeH="0" baseline="-25000" noProof="0">
                <a:ln>
                  <a:noFill/>
                </a:ln>
                <a:solidFill>
                  <a:srgbClr val="FF66CC"/>
                </a:solidFill>
                <a:effectLst>
                  <a:outerShdw blurRad="38100" dist="38100" dir="2700000" algn="tl">
                    <a:srgbClr val="C0C0C0"/>
                  </a:outerShdw>
                </a:effectLst>
                <a:uLnTx/>
                <a:uFillTx/>
                <a:latin typeface="Arial" panose="020B0604020202020204" pitchFamily="34" charset="0"/>
                <a:ea typeface="+mn-ea"/>
                <a:cs typeface="+mn-cs"/>
              </a:rPr>
              <a:t>X</a:t>
            </a:r>
            <a:r>
              <a:rPr kumimoji="0" lang="en-US" altLang="en-US" sz="2400" b="1" i="0" u="none" strike="noStrike" kern="1200" cap="none" spc="0" normalizeH="0" baseline="0" noProof="0">
                <a:ln>
                  <a:noFill/>
                </a:ln>
                <a:solidFill>
                  <a:srgbClr val="FF66CC"/>
                </a:solidFill>
                <a:effectLst>
                  <a:outerShdw blurRad="38100" dist="38100" dir="2700000" algn="tl">
                    <a:srgbClr val="C0C0C0"/>
                  </a:outerShdw>
                </a:effectLst>
                <a:uLnTx/>
                <a:uFillTx/>
                <a:latin typeface="Arial" panose="020B0604020202020204" pitchFamily="34" charset="0"/>
                <a:ea typeface="+mn-ea"/>
                <a:cs typeface="+mn-cs"/>
              </a:rPr>
              <a:t> = 5</a:t>
            </a:r>
          </a:p>
        </p:txBody>
      </p:sp>
      <p:sp>
        <p:nvSpPr>
          <p:cNvPr id="143366" name="Line 6">
            <a:extLst>
              <a:ext uri="{FF2B5EF4-FFF2-40B4-BE49-F238E27FC236}">
                <a16:creationId xmlns:a16="http://schemas.microsoft.com/office/drawing/2014/main" id="{FB241E7A-5D4F-43DE-A532-4F69EE5DEC06}"/>
              </a:ext>
            </a:extLst>
          </p:cNvPr>
          <p:cNvSpPr>
            <a:spLocks noChangeShapeType="1"/>
          </p:cNvSpPr>
          <p:nvPr/>
        </p:nvSpPr>
        <p:spPr bwMode="auto">
          <a:xfrm>
            <a:off x="5494338" y="5265738"/>
            <a:ext cx="334962" cy="258762"/>
          </a:xfrm>
          <a:prstGeom prst="line">
            <a:avLst/>
          </a:prstGeom>
          <a:noFill/>
          <a:ln w="12699">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3367" name="Line 7">
            <a:extLst>
              <a:ext uri="{FF2B5EF4-FFF2-40B4-BE49-F238E27FC236}">
                <a16:creationId xmlns:a16="http://schemas.microsoft.com/office/drawing/2014/main" id="{040641E9-1E66-4686-B572-BD32055E86ED}"/>
              </a:ext>
            </a:extLst>
          </p:cNvPr>
          <p:cNvSpPr>
            <a:spLocks noChangeShapeType="1"/>
          </p:cNvSpPr>
          <p:nvPr/>
        </p:nvSpPr>
        <p:spPr bwMode="auto">
          <a:xfrm flipH="1">
            <a:off x="6561138" y="4953000"/>
            <a:ext cx="677862" cy="0"/>
          </a:xfrm>
          <a:prstGeom prst="line">
            <a:avLst/>
          </a:prstGeom>
          <a:noFill/>
          <a:ln w="12699">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3368" name="Rectangle 8">
            <a:extLst>
              <a:ext uri="{FF2B5EF4-FFF2-40B4-BE49-F238E27FC236}">
                <a16:creationId xmlns:a16="http://schemas.microsoft.com/office/drawing/2014/main" id="{93E9F2B9-99C6-4B8B-A976-234503CBAA86}"/>
              </a:ext>
            </a:extLst>
          </p:cNvPr>
          <p:cNvSpPr>
            <a:spLocks noChangeArrowheads="1"/>
          </p:cNvSpPr>
          <p:nvPr/>
        </p:nvSpPr>
        <p:spPr bwMode="auto">
          <a:xfrm>
            <a:off x="457200" y="609600"/>
            <a:ext cx="8099425"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When the Population is Normal</a:t>
            </a:r>
          </a:p>
        </p:txBody>
      </p:sp>
      <p:sp>
        <p:nvSpPr>
          <p:cNvPr id="143369" name="Rectangle 9">
            <a:extLst>
              <a:ext uri="{FF2B5EF4-FFF2-40B4-BE49-F238E27FC236}">
                <a16:creationId xmlns:a16="http://schemas.microsoft.com/office/drawing/2014/main" id="{4B1AD5A2-0E85-4BBD-98B2-E19DFC7295CB}"/>
              </a:ext>
            </a:extLst>
          </p:cNvPr>
          <p:cNvSpPr>
            <a:spLocks noChangeArrowheads="1"/>
          </p:cNvSpPr>
          <p:nvPr/>
        </p:nvSpPr>
        <p:spPr bwMode="auto">
          <a:xfrm>
            <a:off x="750888" y="2122488"/>
            <a:ext cx="32226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000099"/>
                </a:solidFill>
                <a:effectLst/>
                <a:uLnTx/>
                <a:uFillTx/>
                <a:latin typeface="Times New Roman" panose="02020603050405020304" pitchFamily="18" charset="0"/>
                <a:ea typeface="+mn-ea"/>
                <a:cs typeface="+mn-cs"/>
              </a:rPr>
              <a:t>Central Tendency</a:t>
            </a:r>
          </a:p>
        </p:txBody>
      </p:sp>
      <p:sp>
        <p:nvSpPr>
          <p:cNvPr id="143370" name="Rectangle 10">
            <a:extLst>
              <a:ext uri="{FF2B5EF4-FFF2-40B4-BE49-F238E27FC236}">
                <a16:creationId xmlns:a16="http://schemas.microsoft.com/office/drawing/2014/main" id="{8B17B71B-98C7-4F88-9754-3339B1D705F0}"/>
              </a:ext>
            </a:extLst>
          </p:cNvPr>
          <p:cNvSpPr>
            <a:spLocks noChangeArrowheads="1"/>
          </p:cNvSpPr>
          <p:nvPr/>
        </p:nvSpPr>
        <p:spPr bwMode="auto">
          <a:xfrm>
            <a:off x="750888" y="3646488"/>
            <a:ext cx="2994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333399"/>
                </a:solidFill>
                <a:effectLst/>
                <a:uLnTx/>
                <a:uFillTx/>
                <a:latin typeface="Times New Roman" panose="02020603050405020304" pitchFamily="18" charset="0"/>
                <a:ea typeface="+mn-ea"/>
                <a:cs typeface="+mn-cs"/>
              </a:rPr>
              <a:t>Variation</a:t>
            </a:r>
          </a:p>
        </p:txBody>
      </p:sp>
      <p:sp>
        <p:nvSpPr>
          <p:cNvPr id="143372" name="Rectangle 12">
            <a:extLst>
              <a:ext uri="{FF2B5EF4-FFF2-40B4-BE49-F238E27FC236}">
                <a16:creationId xmlns:a16="http://schemas.microsoft.com/office/drawing/2014/main" id="{1A0116A4-2D02-4351-9E2D-CA9A219159EE}"/>
              </a:ext>
            </a:extLst>
          </p:cNvPr>
          <p:cNvSpPr>
            <a:spLocks noChangeArrowheads="1"/>
          </p:cNvSpPr>
          <p:nvPr/>
        </p:nvSpPr>
        <p:spPr bwMode="auto">
          <a:xfrm>
            <a:off x="4560888" y="1665288"/>
            <a:ext cx="4137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FF7C80"/>
                </a:solidFill>
                <a:effectLst/>
                <a:uLnTx/>
                <a:uFillTx/>
                <a:latin typeface="Times New Roman" panose="02020603050405020304" pitchFamily="18" charset="0"/>
                <a:ea typeface="+mn-ea"/>
                <a:cs typeface="+mn-cs"/>
              </a:rPr>
              <a:t>Population Distribution</a:t>
            </a:r>
          </a:p>
        </p:txBody>
      </p:sp>
      <p:sp>
        <p:nvSpPr>
          <p:cNvPr id="143373" name="Rectangle 13">
            <a:extLst>
              <a:ext uri="{FF2B5EF4-FFF2-40B4-BE49-F238E27FC236}">
                <a16:creationId xmlns:a16="http://schemas.microsoft.com/office/drawing/2014/main" id="{839066E5-5594-49E7-8024-F77CCAFB7C97}"/>
              </a:ext>
            </a:extLst>
          </p:cNvPr>
          <p:cNvSpPr>
            <a:spLocks noChangeArrowheads="1"/>
          </p:cNvSpPr>
          <p:nvPr/>
        </p:nvSpPr>
        <p:spPr bwMode="auto">
          <a:xfrm>
            <a:off x="4876800" y="4191000"/>
            <a:ext cx="37560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Sampling </a:t>
            </a:r>
            <a:r>
              <a:rPr kumimoji="0" lang="en-US" altLang="en-US" sz="2800" b="1" i="0" u="none" strike="noStrike" kern="1200" cap="none" spc="0" normalizeH="0" baseline="0" noProof="0">
                <a:ln>
                  <a:noFill/>
                </a:ln>
                <a:solidFill>
                  <a:srgbClr val="FF66CC"/>
                </a:solidFill>
                <a:effectLst/>
                <a:uLnTx/>
                <a:uFillTx/>
                <a:latin typeface="Times New Roman" panose="02020603050405020304" pitchFamily="18" charset="0"/>
                <a:ea typeface="+mn-ea"/>
                <a:cs typeface="+mn-cs"/>
              </a:rPr>
              <a:t>Distributions</a:t>
            </a:r>
          </a:p>
        </p:txBody>
      </p:sp>
      <p:sp>
        <p:nvSpPr>
          <p:cNvPr id="143374" name="Rectangle 14">
            <a:extLst>
              <a:ext uri="{FF2B5EF4-FFF2-40B4-BE49-F238E27FC236}">
                <a16:creationId xmlns:a16="http://schemas.microsoft.com/office/drawing/2014/main" id="{B14BC023-A4BE-4658-A813-9B0486661D33}"/>
              </a:ext>
            </a:extLst>
          </p:cNvPr>
          <p:cNvSpPr>
            <a:spLocks noChangeArrowheads="1"/>
          </p:cNvSpPr>
          <p:nvPr/>
        </p:nvSpPr>
        <p:spPr bwMode="auto">
          <a:xfrm>
            <a:off x="1220788" y="2744788"/>
            <a:ext cx="13684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Symbol" panose="05050102010706020507" pitchFamily="18" charset="2"/>
                <a:ea typeface="+mn-ea"/>
                <a:cs typeface="+mn-cs"/>
              </a:rPr>
              <a:t></a:t>
            </a:r>
          </a:p>
        </p:txBody>
      </p:sp>
      <p:sp>
        <p:nvSpPr>
          <p:cNvPr id="143375" name="Rectangle 15">
            <a:extLst>
              <a:ext uri="{FF2B5EF4-FFF2-40B4-BE49-F238E27FC236}">
                <a16:creationId xmlns:a16="http://schemas.microsoft.com/office/drawing/2014/main" id="{AB4C5CF6-8FAA-412A-9A63-7AAB78A1F5B8}"/>
              </a:ext>
            </a:extLst>
          </p:cNvPr>
          <p:cNvSpPr>
            <a:spLocks noChangeArrowheads="1"/>
          </p:cNvSpPr>
          <p:nvPr/>
        </p:nvSpPr>
        <p:spPr bwMode="auto">
          <a:xfrm>
            <a:off x="1601788" y="3049588"/>
            <a:ext cx="835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p>
        </p:txBody>
      </p:sp>
      <p:sp>
        <p:nvSpPr>
          <p:cNvPr id="143376" name="Rectangle 16">
            <a:extLst>
              <a:ext uri="{FF2B5EF4-FFF2-40B4-BE49-F238E27FC236}">
                <a16:creationId xmlns:a16="http://schemas.microsoft.com/office/drawing/2014/main" id="{B9D202A5-3424-4325-BB7F-8839B931FE00}"/>
              </a:ext>
            </a:extLst>
          </p:cNvPr>
          <p:cNvSpPr>
            <a:spLocks noChangeArrowheads="1"/>
          </p:cNvSpPr>
          <p:nvPr/>
        </p:nvSpPr>
        <p:spPr bwMode="auto">
          <a:xfrm>
            <a:off x="2439988" y="2744788"/>
            <a:ext cx="13684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Symbol" panose="05050102010706020507" pitchFamily="18" charset="2"/>
                <a:ea typeface="+mn-ea"/>
                <a:cs typeface="+mn-cs"/>
              </a:rPr>
              <a:t></a:t>
            </a:r>
          </a:p>
        </p:txBody>
      </p:sp>
      <p:sp>
        <p:nvSpPr>
          <p:cNvPr id="143377" name="Rectangle 17">
            <a:extLst>
              <a:ext uri="{FF2B5EF4-FFF2-40B4-BE49-F238E27FC236}">
                <a16:creationId xmlns:a16="http://schemas.microsoft.com/office/drawing/2014/main" id="{646AF04D-E1B8-426F-B5B8-0DA4B7792A62}"/>
              </a:ext>
            </a:extLst>
          </p:cNvPr>
          <p:cNvSpPr>
            <a:spLocks noChangeArrowheads="1"/>
          </p:cNvSpPr>
          <p:nvPr/>
        </p:nvSpPr>
        <p:spPr bwMode="auto">
          <a:xfrm>
            <a:off x="2135188" y="2820988"/>
            <a:ext cx="6826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p>
        </p:txBody>
      </p:sp>
      <p:sp>
        <p:nvSpPr>
          <p:cNvPr id="143378" name="Rectangle 18">
            <a:extLst>
              <a:ext uri="{FF2B5EF4-FFF2-40B4-BE49-F238E27FC236}">
                <a16:creationId xmlns:a16="http://schemas.microsoft.com/office/drawing/2014/main" id="{3AF241F1-86D4-42AF-89AC-184538D2ABF4}"/>
              </a:ext>
            </a:extLst>
          </p:cNvPr>
          <p:cNvSpPr>
            <a:spLocks noChangeArrowheads="1"/>
          </p:cNvSpPr>
          <p:nvPr/>
        </p:nvSpPr>
        <p:spPr bwMode="auto">
          <a:xfrm>
            <a:off x="1068388" y="4192588"/>
            <a:ext cx="7588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1" i="0" u="none" strike="noStrike" kern="1200" cap="none" spc="0" normalizeH="0" baseline="0" noProof="0">
                <a:ln>
                  <a:noFill/>
                </a:ln>
                <a:solidFill>
                  <a:srgbClr val="333399"/>
                </a:solidFill>
                <a:effectLst/>
                <a:uLnTx/>
                <a:uFillTx/>
                <a:latin typeface="Symbol" panose="05050102010706020507" pitchFamily="18" charset="2"/>
                <a:ea typeface="+mn-ea"/>
                <a:cs typeface="+mn-cs"/>
              </a:rPr>
              <a:t></a:t>
            </a:r>
          </a:p>
        </p:txBody>
      </p:sp>
      <p:sp>
        <p:nvSpPr>
          <p:cNvPr id="143379" name="Rectangle 19">
            <a:extLst>
              <a:ext uri="{FF2B5EF4-FFF2-40B4-BE49-F238E27FC236}">
                <a16:creationId xmlns:a16="http://schemas.microsoft.com/office/drawing/2014/main" id="{5156B1EF-4903-4DDD-8061-B650067D6C00}"/>
              </a:ext>
            </a:extLst>
          </p:cNvPr>
          <p:cNvSpPr>
            <a:spLocks noChangeArrowheads="1"/>
          </p:cNvSpPr>
          <p:nvPr/>
        </p:nvSpPr>
        <p:spPr bwMode="auto">
          <a:xfrm>
            <a:off x="2438400" y="4038600"/>
            <a:ext cx="7588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333399"/>
                </a:solidFill>
                <a:effectLst/>
                <a:uLnTx/>
                <a:uFillTx/>
                <a:latin typeface="Symbol" panose="05050102010706020507" pitchFamily="18" charset="2"/>
                <a:ea typeface="+mn-ea"/>
                <a:cs typeface="+mn-cs"/>
              </a:rPr>
              <a:t></a:t>
            </a:r>
          </a:p>
        </p:txBody>
      </p:sp>
      <p:sp>
        <p:nvSpPr>
          <p:cNvPr id="143380" name="Rectangle 20">
            <a:extLst>
              <a:ext uri="{FF2B5EF4-FFF2-40B4-BE49-F238E27FC236}">
                <a16:creationId xmlns:a16="http://schemas.microsoft.com/office/drawing/2014/main" id="{63EE8CA3-60C4-4254-90EF-C644BF9226D4}"/>
              </a:ext>
            </a:extLst>
          </p:cNvPr>
          <p:cNvSpPr>
            <a:spLocks noChangeArrowheads="1"/>
          </p:cNvSpPr>
          <p:nvPr/>
        </p:nvSpPr>
        <p:spPr bwMode="auto">
          <a:xfrm>
            <a:off x="1449388" y="4421188"/>
            <a:ext cx="8350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333399"/>
                </a:solidFill>
                <a:effectLst/>
                <a:uLnTx/>
                <a:uFillTx/>
                <a:latin typeface="Times New Roman" panose="02020603050405020304" pitchFamily="18" charset="0"/>
                <a:ea typeface="+mn-ea"/>
                <a:cs typeface="+mn-cs"/>
              </a:rPr>
              <a:t>x</a:t>
            </a:r>
          </a:p>
        </p:txBody>
      </p:sp>
      <p:sp>
        <p:nvSpPr>
          <p:cNvPr id="143381" name="Rectangle 21">
            <a:extLst>
              <a:ext uri="{FF2B5EF4-FFF2-40B4-BE49-F238E27FC236}">
                <a16:creationId xmlns:a16="http://schemas.microsoft.com/office/drawing/2014/main" id="{89D24B44-E4DE-480B-8BAE-2EE351BC32F3}"/>
              </a:ext>
            </a:extLst>
          </p:cNvPr>
          <p:cNvSpPr>
            <a:spLocks noChangeArrowheads="1"/>
          </p:cNvSpPr>
          <p:nvPr/>
        </p:nvSpPr>
        <p:spPr bwMode="auto">
          <a:xfrm>
            <a:off x="1754188" y="4268788"/>
            <a:ext cx="6826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333399"/>
                </a:solidFill>
                <a:effectLst/>
                <a:uLnTx/>
                <a:uFillTx/>
                <a:latin typeface="Times New Roman" panose="02020603050405020304" pitchFamily="18" charset="0"/>
                <a:ea typeface="+mn-ea"/>
                <a:cs typeface="+mn-cs"/>
              </a:rPr>
              <a:t>=</a:t>
            </a:r>
          </a:p>
        </p:txBody>
      </p:sp>
      <p:sp>
        <p:nvSpPr>
          <p:cNvPr id="143382" name="Line 22">
            <a:extLst>
              <a:ext uri="{FF2B5EF4-FFF2-40B4-BE49-F238E27FC236}">
                <a16:creationId xmlns:a16="http://schemas.microsoft.com/office/drawing/2014/main" id="{179A5A49-2F9B-4A23-8F8B-A0EAC4CC684F}"/>
              </a:ext>
            </a:extLst>
          </p:cNvPr>
          <p:cNvSpPr>
            <a:spLocks noChangeShapeType="1"/>
          </p:cNvSpPr>
          <p:nvPr/>
        </p:nvSpPr>
        <p:spPr bwMode="auto">
          <a:xfrm>
            <a:off x="2438400" y="4811713"/>
            <a:ext cx="0" cy="1587"/>
          </a:xfrm>
          <a:prstGeom prst="line">
            <a:avLst/>
          </a:prstGeom>
          <a:noFill/>
          <a:ln w="1269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3383" name="Line 23">
            <a:extLst>
              <a:ext uri="{FF2B5EF4-FFF2-40B4-BE49-F238E27FC236}">
                <a16:creationId xmlns:a16="http://schemas.microsoft.com/office/drawing/2014/main" id="{6C1F1D88-1D06-4363-BD61-015379A38D93}"/>
              </a:ext>
            </a:extLst>
          </p:cNvPr>
          <p:cNvSpPr>
            <a:spLocks noChangeShapeType="1"/>
          </p:cNvSpPr>
          <p:nvPr/>
        </p:nvSpPr>
        <p:spPr bwMode="auto">
          <a:xfrm>
            <a:off x="2538413" y="4495800"/>
            <a:ext cx="344487" cy="0"/>
          </a:xfrm>
          <a:prstGeom prst="line">
            <a:avLst/>
          </a:prstGeom>
          <a:noFill/>
          <a:ln w="25399">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43384" name="Object 24">
            <a:hlinkClick r:id="" action="ppaction://ole?verb=0"/>
            <a:extLst>
              <a:ext uri="{FF2B5EF4-FFF2-40B4-BE49-F238E27FC236}">
                <a16:creationId xmlns:a16="http://schemas.microsoft.com/office/drawing/2014/main" id="{4E56A365-190A-4339-AF44-58741D469776}"/>
              </a:ext>
            </a:extLst>
          </p:cNvPr>
          <p:cNvGraphicFramePr>
            <a:graphicFrameLocks/>
          </p:cNvGraphicFramePr>
          <p:nvPr/>
        </p:nvGraphicFramePr>
        <p:xfrm>
          <a:off x="2209800" y="4451350"/>
          <a:ext cx="787400" cy="577850"/>
        </p:xfrm>
        <a:graphic>
          <a:graphicData uri="http://schemas.openxmlformats.org/presentationml/2006/ole">
            <mc:AlternateContent xmlns:mc="http://schemas.openxmlformats.org/markup-compatibility/2006">
              <mc:Choice xmlns:v="urn:schemas-microsoft-com:vml" Requires="v">
                <p:oleObj spid="_x0000_s178600" name="Equation" r:id="rId8" imgW="215640" imgH="203040" progId="Equation.3">
                  <p:embed/>
                </p:oleObj>
              </mc:Choice>
              <mc:Fallback>
                <p:oleObj name="Equation" r:id="rId8" imgW="215640" imgH="203040" progId="Equation.3">
                  <p:embed/>
                  <p:pic>
                    <p:nvPicPr>
                      <p:cNvPr id="143384" name="Object 24">
                        <a:hlinkClick r:id="" action="ppaction://ole?verb=0"/>
                        <a:extLst>
                          <a:ext uri="{FF2B5EF4-FFF2-40B4-BE49-F238E27FC236}">
                            <a16:creationId xmlns:a16="http://schemas.microsoft.com/office/drawing/2014/main" id="{4E56A365-190A-4339-AF44-58741D469776}"/>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4451350"/>
                        <a:ext cx="7874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85" name="Rectangle 25">
            <a:extLst>
              <a:ext uri="{FF2B5EF4-FFF2-40B4-BE49-F238E27FC236}">
                <a16:creationId xmlns:a16="http://schemas.microsoft.com/office/drawing/2014/main" id="{BBB6DFDD-0FA9-45AB-B396-5506174B02B2}"/>
              </a:ext>
            </a:extLst>
          </p:cNvPr>
          <p:cNvSpPr>
            <a:spLocks noChangeArrowheads="1"/>
          </p:cNvSpPr>
          <p:nvPr/>
        </p:nvSpPr>
        <p:spPr bwMode="auto">
          <a:xfrm>
            <a:off x="1449388" y="4192588"/>
            <a:ext cx="3778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333399"/>
                </a:solidFill>
                <a:effectLst/>
                <a:uLnTx/>
                <a:uFillTx/>
                <a:latin typeface="Arial" panose="020B0604020202020204" pitchFamily="34" charset="0"/>
                <a:ea typeface="+mn-ea"/>
                <a:cs typeface="+mn-cs"/>
              </a:rPr>
              <a:t>_</a:t>
            </a:r>
          </a:p>
        </p:txBody>
      </p:sp>
      <p:sp>
        <p:nvSpPr>
          <p:cNvPr id="143386" name="Rectangle 26">
            <a:extLst>
              <a:ext uri="{FF2B5EF4-FFF2-40B4-BE49-F238E27FC236}">
                <a16:creationId xmlns:a16="http://schemas.microsoft.com/office/drawing/2014/main" id="{8DD7B95B-FA6A-4701-857B-545D085791DA}"/>
              </a:ext>
            </a:extLst>
          </p:cNvPr>
          <p:cNvSpPr>
            <a:spLocks noChangeArrowheads="1"/>
          </p:cNvSpPr>
          <p:nvPr/>
        </p:nvSpPr>
        <p:spPr bwMode="auto">
          <a:xfrm>
            <a:off x="1601788" y="2820988"/>
            <a:ext cx="3778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_</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a:solidFill>
                  <a:schemeClr val="tx1"/>
                </a:solidFill>
              </a:rPr>
              <a:t>Step 3: Test Statistic</a:t>
            </a:r>
          </a:p>
          <a:p>
            <a:pPr marL="0" indent="0" eaLnBrk="1" hangingPunct="1">
              <a:spcBef>
                <a:spcPts val="600"/>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u="sng">
              <a:solidFill>
                <a:schemeClr val="tx1"/>
              </a:solidFill>
            </a:endParaRPr>
          </a:p>
          <a:p>
            <a:pPr marL="0" indent="0" eaLnBrk="1" hangingPunct="1">
              <a:spcBef>
                <a:spcPts val="600"/>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u="sng">
              <a:solidFill>
                <a:srgbClr val="330033"/>
              </a:solidFill>
            </a:endParaRPr>
          </a:p>
          <a:p>
            <a:pPr marL="741363" lvl="1" indent="-260350" eaLnBrk="1" hangingPunct="1">
              <a:spcBef>
                <a:spcPts val="550"/>
              </a:spcBef>
              <a:buSzPct val="75000"/>
              <a:buFontTx/>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u="sng">
              <a:solidFill>
                <a:srgbClr val="330033"/>
              </a:solidFill>
            </a:endParaRPr>
          </a:p>
        </p:txBody>
      </p:sp>
      <p:sp>
        <p:nvSpPr>
          <p:cNvPr id="175108"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Mean Weight Change in Anorexic Girls</a:t>
            </a:r>
          </a:p>
        </p:txBody>
      </p:sp>
      <p:graphicFrame>
        <p:nvGraphicFramePr>
          <p:cNvPr id="2" name="Object 1"/>
          <p:cNvGraphicFramePr>
            <a:graphicFrameLocks noChangeAspect="1"/>
          </p:cNvGraphicFramePr>
          <p:nvPr>
            <p:extLst>
              <p:ext uri="{D42A27DB-BD31-4B8C-83A1-F6EECF244321}">
                <p14:modId xmlns:p14="http://schemas.microsoft.com/office/powerpoint/2010/main" val="508445705"/>
              </p:ext>
            </p:extLst>
          </p:nvPr>
        </p:nvGraphicFramePr>
        <p:xfrm>
          <a:off x="1929384" y="2729484"/>
          <a:ext cx="4089400" cy="1295400"/>
        </p:xfrm>
        <a:graphic>
          <a:graphicData uri="http://schemas.openxmlformats.org/presentationml/2006/ole">
            <mc:AlternateContent xmlns:mc="http://schemas.openxmlformats.org/markup-compatibility/2006">
              <mc:Choice xmlns:v="urn:schemas-microsoft-com:vml" Requires="v">
                <p:oleObj spid="_x0000_s175447" name="Equation" r:id="rId4" imgW="4089240" imgH="1295280" progId="Equation.DSMT4">
                  <p:embed/>
                </p:oleObj>
              </mc:Choice>
              <mc:Fallback>
                <p:oleObj name="Equation" r:id="rId4" imgW="4089240" imgH="1295280" progId="Equation.DSMT4">
                  <p:embed/>
                  <p:pic>
                    <p:nvPicPr>
                      <p:cNvPr id="0" name=""/>
                      <p:cNvPicPr/>
                      <p:nvPr/>
                    </p:nvPicPr>
                    <p:blipFill>
                      <a:blip r:embed="rId5"/>
                      <a:stretch>
                        <a:fillRect/>
                      </a:stretch>
                    </p:blipFill>
                    <p:spPr>
                      <a:xfrm>
                        <a:off x="1929384" y="2729484"/>
                        <a:ext cx="4089400" cy="12954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1"/>
          <p:cNvSpPr>
            <a:spLocks noGrp="1" noChangeArrowheads="1"/>
          </p:cNvSpPr>
          <p:nvPr>
            <p:ph type="body" idx="4294967295"/>
          </p:nvPr>
        </p:nvSpPr>
        <p:spPr bwMode="auto">
          <a:xfrm>
            <a:off x="685800" y="1600200"/>
            <a:ext cx="80010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4: </a:t>
            </a:r>
            <a:r>
              <a:rPr lang="en-US" altLang="en-US" b="1" i="1" dirty="0">
                <a:solidFill>
                  <a:schemeClr val="tx1"/>
                </a:solidFill>
              </a:rPr>
              <a:t>P</a:t>
            </a:r>
            <a:r>
              <a:rPr lang="en-US" altLang="en-US" b="1" dirty="0">
                <a:solidFill>
                  <a:schemeClr val="tx1"/>
                </a:solidFill>
              </a:rPr>
              <a:t>-value</a:t>
            </a:r>
          </a:p>
          <a:p>
            <a:pPr marL="482600" lvl="1" indent="0" eaLnBrk="1" hangingPunct="1">
              <a:lnSpc>
                <a:spcPct val="90000"/>
              </a:lnSpc>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825500" lvl="1" indent="-342900" eaLnBrk="1" hangingPunct="1">
              <a:lnSpc>
                <a:spcPct val="90000"/>
              </a:lnSpc>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b="1" dirty="0">
                <a:solidFill>
                  <a:schemeClr val="tx1"/>
                </a:solidFill>
              </a:rPr>
              <a:t>P-value</a:t>
            </a:r>
            <a:r>
              <a:rPr lang="en-US" altLang="en-US" dirty="0">
                <a:solidFill>
                  <a:schemeClr val="tx1"/>
                </a:solidFill>
              </a:rPr>
              <a:t> is the area to the right of </a:t>
            </a:r>
            <a:r>
              <a:rPr lang="en-US" altLang="en-US" i="1" dirty="0">
                <a:solidFill>
                  <a:schemeClr val="tx1"/>
                </a:solidFill>
              </a:rPr>
              <a:t>t </a:t>
            </a:r>
            <a:r>
              <a:rPr lang="en-US" altLang="en-US" dirty="0">
                <a:solidFill>
                  <a:schemeClr val="tx1"/>
                </a:solidFill>
              </a:rPr>
              <a:t>= 2.21 for the </a:t>
            </a:r>
            <a:r>
              <a:rPr lang="en-US" altLang="en-US" i="1" dirty="0">
                <a:solidFill>
                  <a:schemeClr val="tx1"/>
                </a:solidFill>
              </a:rPr>
              <a:t>t</a:t>
            </a:r>
            <a:r>
              <a:rPr lang="en-US" altLang="en-US" dirty="0">
                <a:solidFill>
                  <a:schemeClr val="tx1"/>
                </a:solidFill>
              </a:rPr>
              <a:t> distribution with 28 </a:t>
            </a:r>
            <a:r>
              <a:rPr lang="en-US" altLang="en-US" i="1" dirty="0">
                <a:solidFill>
                  <a:schemeClr val="tx1"/>
                </a:solidFill>
                <a:latin typeface="+mj-lt"/>
              </a:rPr>
              <a:t>df.</a:t>
            </a:r>
            <a:r>
              <a:rPr lang="en-US" altLang="en-US" dirty="0">
                <a:solidFill>
                  <a:schemeClr val="tx1"/>
                </a:solidFill>
              </a:rPr>
              <a:t> This value is 0.018.</a:t>
            </a:r>
          </a:p>
          <a:p>
            <a:pPr marL="482600" lvl="1" indent="0" eaLnBrk="1" hangingPunct="1">
              <a:lnSpc>
                <a:spcPct val="90000"/>
              </a:lnSpc>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825500" lvl="1" indent="-342900" eaLnBrk="1" hangingPunct="1">
              <a:lnSpc>
                <a:spcPct val="90000"/>
              </a:lnSpc>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If the treatment had no effect, the probability of obtaining a sample this extreme would be 0.018.</a:t>
            </a:r>
          </a:p>
          <a:p>
            <a:pPr marL="482600" lvl="1" indent="0" eaLnBrk="1" hangingPunct="1">
              <a:lnSpc>
                <a:spcPct val="90000"/>
              </a:lnSpc>
              <a:buSzPct val="75000"/>
              <a:buFontTx/>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p:txBody>
      </p:sp>
      <p:sp>
        <p:nvSpPr>
          <p:cNvPr id="177155"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Mean Weight Change in Anorexic Girls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1"/>
          <p:cNvSpPr>
            <a:spLocks noGrp="1" noChangeArrowheads="1"/>
          </p:cNvSpPr>
          <p:nvPr>
            <p:ph type="body" idx="4294967295"/>
          </p:nvPr>
        </p:nvSpPr>
        <p:spPr bwMode="auto">
          <a:xfrm>
            <a:off x="762000" y="1600200"/>
            <a:ext cx="80772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5: Conclusion</a:t>
            </a:r>
          </a:p>
          <a:p>
            <a:pPr marL="0" indent="0" eaLnBrk="1" hangingPunct="1">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u="sng" dirty="0">
              <a:solidFill>
                <a:schemeClr val="tx1"/>
              </a:solidFill>
            </a:endParaRPr>
          </a:p>
          <a:p>
            <a:pPr marL="457200" lvl="1" indent="0" eaLnBrk="1" hangingPunct="1">
              <a:buClr>
                <a:srgbClr val="CCCC99"/>
              </a:buClr>
              <a:buSzPct val="75000"/>
              <a:buFont typeface="Wingdings" panose="05000000000000000000" pitchFamily="2" charset="2"/>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b="1" dirty="0">
                <a:solidFill>
                  <a:schemeClr val="tx1"/>
                </a:solidFill>
              </a:rPr>
              <a:t>small</a:t>
            </a:r>
            <a:r>
              <a:rPr lang="en-US" altLang="en-US" dirty="0">
                <a:solidFill>
                  <a:schemeClr val="tx1"/>
                </a:solidFill>
              </a:rPr>
              <a:t> P-value of 0.018 provides considerable evidence against the null hypothesis (the hypothesis that the therapy had no effect).</a:t>
            </a:r>
          </a:p>
        </p:txBody>
      </p:sp>
      <p:sp>
        <p:nvSpPr>
          <p:cNvPr id="179203"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Mean Weight Change in Anorexic Girls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1250" name="Rectangle 1"/>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marL="0" indent="0" eaLnBrk="1" hangingPunct="1">
                  <a:spcBef>
                    <a:spcPts val="6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spcBef>
                    <a:spcPts val="6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In the anorexia study, a 95% confidence interval for the population mean weight change </a:t>
                </a:r>
                <a14:m>
                  <m:oMath xmlns:m="http://schemas.openxmlformats.org/officeDocument/2006/math">
                    <m:r>
                      <m:rPr>
                        <m:sty m:val="p"/>
                      </m:rPr>
                      <a:rPr lang="en-US" altLang="en-US">
                        <a:solidFill>
                          <a:schemeClr val="tx1"/>
                        </a:solidFill>
                        <a:latin typeface="Cambria Math" panose="02040503050406030204" pitchFamily="18" charset="0"/>
                        <a:ea typeface="Cambria Math" panose="02040503050406030204" pitchFamily="18" charset="0"/>
                      </a:rPr>
                      <m:t>μ</m:t>
                    </m:r>
                  </m:oMath>
                </a14:m>
                <a:r>
                  <a:rPr lang="en-US" altLang="en-US" dirty="0">
                    <a:solidFill>
                      <a:schemeClr val="tx1"/>
                    </a:solidFill>
                  </a:rPr>
                  <a:t> is (0.2, 5.8) pounds.</a:t>
                </a:r>
              </a:p>
              <a:p>
                <a:pPr marL="0" indent="0" eaLnBrk="1" hangingPunct="1">
                  <a:spcBef>
                    <a:spcPts val="6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spcBef>
                    <a:spcPts val="6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We infer that the population mean weight change </a:t>
                </a:r>
                <a14:m>
                  <m:oMath xmlns:m="http://schemas.openxmlformats.org/officeDocument/2006/math">
                    <m:r>
                      <m:rPr>
                        <m:sty m:val="p"/>
                      </m:rPr>
                      <a:rPr lang="en-US" altLang="en-US">
                        <a:solidFill>
                          <a:schemeClr val="tx1"/>
                        </a:solidFill>
                        <a:latin typeface="Cambria Math" panose="02040503050406030204" pitchFamily="18" charset="0"/>
                        <a:ea typeface="Cambria Math" panose="02040503050406030204" pitchFamily="18" charset="0"/>
                      </a:rPr>
                      <m:t>μ</m:t>
                    </m:r>
                    <m:r>
                      <a:rPr lang="en-US" altLang="en-US" i="1">
                        <a:solidFill>
                          <a:schemeClr val="tx1"/>
                        </a:solidFill>
                        <a:latin typeface="Cambria Math" panose="02040503050406030204" pitchFamily="18" charset="0"/>
                        <a:ea typeface="Cambria Math" panose="02040503050406030204" pitchFamily="18" charset="0"/>
                      </a:rPr>
                      <m:t> </m:t>
                    </m:r>
                  </m:oMath>
                </a14:m>
                <a:r>
                  <a:rPr lang="en-US" altLang="en-US" dirty="0">
                    <a:solidFill>
                      <a:schemeClr val="tx1"/>
                    </a:solidFill>
                  </a:rPr>
                  <a:t>is positive (the therapy is effective) because all the numbers in the interval are greater than 0, but the effect of the therapy may be very small, such as only a 0.2 pound weight gain. </a:t>
                </a:r>
              </a:p>
            </p:txBody>
          </p:sp>
        </mc:Choice>
        <mc:Fallback xmlns="">
          <p:sp>
            <p:nvSpPr>
              <p:cNvPr id="181250" name="Rectangle 1"/>
              <p:cNvSpPr>
                <a:spLocks noGrp="1" noRot="1" noChangeAspect="1" noMove="1" noResize="1" noEditPoints="1" noAdjustHandles="1" noChangeArrowheads="1" noChangeShapeType="1" noTextEdit="1"/>
              </p:cNvSpPr>
              <p:nvPr>
                <p:ph type="body" idx="4294967295"/>
              </p:nvPr>
            </p:nvSpPr>
            <p:spPr bwMode="auto">
              <a:xfrm>
                <a:off x="914400" y="1600200"/>
                <a:ext cx="7772400" cy="4530725"/>
              </a:xfrm>
              <a:prstGeom prst="rect">
                <a:avLst/>
              </a:prstGeom>
              <a:blipFill>
                <a:blip r:embed="rId3"/>
                <a:stretch>
                  <a:fillRect l="-1255" r="-1412"/>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81251" name="Text Box 2"/>
          <p:cNvSpPr txBox="1">
            <a:spLocks noChangeArrowheads="1"/>
          </p:cNvSpPr>
          <p:nvPr/>
        </p:nvSpPr>
        <p:spPr bwMode="auto">
          <a:xfrm>
            <a:off x="769938" y="184150"/>
            <a:ext cx="81454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marL="0" indent="0" eaLnBrk="1" hangingPunct="1">
              <a:spcBef>
                <a:spcPts val="275"/>
              </a:spcBef>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sz="3200" b="1" dirty="0">
                <a:solidFill>
                  <a:schemeClr val="tx1"/>
                </a:solidFill>
              </a:rPr>
              <a:t>Results of two-sided tests and confidence intervals agree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BAE48-EBD8-4D8D-8634-3A9749D02696}"/>
              </a:ext>
            </a:extLst>
          </p:cNvPr>
          <p:cNvSpPr>
            <a:spLocks noGrp="1"/>
          </p:cNvSpPr>
          <p:nvPr>
            <p:ph type="body" sz="quarter" idx="10"/>
          </p:nvPr>
        </p:nvSpPr>
        <p:spPr/>
        <p:txBody>
          <a:bodyPr>
            <a:normAutofit/>
          </a:bodyPr>
          <a:lstStyle/>
          <a:p>
            <a:r>
              <a:rPr lang="en-US" dirty="0"/>
              <a:t>A study has a random sample of 20 subjects. The test statistic for testing H0: μ=100 is t = 2.40. Find the approximate P-value for the alternative,</a:t>
            </a:r>
          </a:p>
          <a:p>
            <a:pPr marL="457200" indent="-457200">
              <a:buAutoNum type="alphaLcParenBoth"/>
            </a:pPr>
            <a:r>
              <a:rPr lang="en-US" dirty="0"/>
              <a:t>Ha: μ ≠ 100, </a:t>
            </a:r>
          </a:p>
          <a:p>
            <a:pPr marL="457200" indent="-457200">
              <a:buAutoNum type="alphaLcParenBoth"/>
            </a:pPr>
            <a:r>
              <a:rPr lang="en-US" dirty="0"/>
              <a:t>(b) Ha: μ &gt; 100 , and</a:t>
            </a:r>
          </a:p>
          <a:p>
            <a:r>
              <a:rPr lang="en-US" dirty="0"/>
              <a:t>(c) Ha: μ &lt; 100.</a:t>
            </a:r>
            <a:endParaRPr lang="en-US" dirty="0">
              <a:sym typeface="Wingdings" panose="05000000000000000000" pitchFamily="2" charset="2"/>
            </a:endParaRPr>
          </a:p>
          <a:p>
            <a:r>
              <a:rPr lang="en-US" dirty="0">
                <a:sym typeface="Wingdings" panose="05000000000000000000" pitchFamily="2" charset="2"/>
              </a:rPr>
              <a:t> </a:t>
            </a:r>
            <a:endParaRPr lang="en-US" dirty="0"/>
          </a:p>
        </p:txBody>
      </p:sp>
      <p:sp>
        <p:nvSpPr>
          <p:cNvPr id="3" name="Title 2">
            <a:extLst>
              <a:ext uri="{FF2B5EF4-FFF2-40B4-BE49-F238E27FC236}">
                <a16:creationId xmlns:a16="http://schemas.microsoft.com/office/drawing/2014/main" id="{2545AD27-4456-47BA-A9AD-84175000C042}"/>
              </a:ext>
            </a:extLst>
          </p:cNvPr>
          <p:cNvSpPr>
            <a:spLocks noGrp="1"/>
          </p:cNvSpPr>
          <p:nvPr>
            <p:ph type="title"/>
          </p:nvPr>
        </p:nvSpPr>
        <p:spPr>
          <a:xfrm>
            <a:off x="762000" y="274638"/>
            <a:ext cx="7924800" cy="822642"/>
          </a:xfrm>
        </p:spPr>
        <p:txBody>
          <a:bodyPr/>
          <a:lstStyle/>
          <a:p>
            <a:r>
              <a:rPr lang="en-US" dirty="0"/>
              <a:t>9.29 Practice mechanics of a </a:t>
            </a:r>
            <a:r>
              <a:rPr lang="en-US" i="1" dirty="0"/>
              <a:t>t</a:t>
            </a:r>
            <a:r>
              <a:rPr lang="en-US" dirty="0"/>
              <a:t> test, page 416</a:t>
            </a:r>
          </a:p>
        </p:txBody>
      </p:sp>
    </p:spTree>
    <p:extLst>
      <p:ext uri="{BB962C8B-B14F-4D97-AF65-F5344CB8AC3E}">
        <p14:creationId xmlns:p14="http://schemas.microsoft.com/office/powerpoint/2010/main" val="18964191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BAE48-EBD8-4D8D-8634-3A9749D02696}"/>
              </a:ext>
            </a:extLst>
          </p:cNvPr>
          <p:cNvSpPr>
            <a:spLocks noGrp="1"/>
          </p:cNvSpPr>
          <p:nvPr>
            <p:ph type="body" sz="quarter" idx="10"/>
          </p:nvPr>
        </p:nvSpPr>
        <p:spPr/>
        <p:txBody>
          <a:bodyPr>
            <a:normAutofit fontScale="85000" lnSpcReduction="20000"/>
          </a:bodyPr>
          <a:lstStyle/>
          <a:p>
            <a:r>
              <a:rPr lang="en-US" dirty="0"/>
              <a:t>A study has a random sample of 20 subjects. The test statistic for testing H</a:t>
            </a:r>
            <a:r>
              <a:rPr lang="en-US" baseline="-25000" dirty="0"/>
              <a:t>0</a:t>
            </a:r>
            <a:r>
              <a:rPr lang="en-US" dirty="0"/>
              <a:t>: </a:t>
            </a:r>
            <a:r>
              <a:rPr lang="en-US" dirty="0">
                <a:latin typeface="Symbol" panose="05050102010706020507" pitchFamily="18" charset="2"/>
              </a:rPr>
              <a:t>m</a:t>
            </a:r>
            <a:r>
              <a:rPr lang="en-US" dirty="0"/>
              <a:t> = 100 is </a:t>
            </a:r>
            <a:r>
              <a:rPr lang="en-US" i="1" dirty="0"/>
              <a:t>t</a:t>
            </a:r>
            <a:r>
              <a:rPr lang="en-US" dirty="0"/>
              <a:t> = 2.40.</a:t>
            </a:r>
          </a:p>
          <a:p>
            <a:pPr marL="825500" lvl="1" indent="-342900" eaLnBrk="1" hangingPunct="1">
              <a:lnSpc>
                <a:spcPct val="90000"/>
              </a:lnSpc>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b="1" dirty="0">
                <a:solidFill>
                  <a:schemeClr val="tx1"/>
                </a:solidFill>
              </a:rPr>
              <a:t>P-value</a:t>
            </a:r>
            <a:r>
              <a:rPr lang="en-US" altLang="en-US" dirty="0">
                <a:solidFill>
                  <a:schemeClr val="tx1"/>
                </a:solidFill>
              </a:rPr>
              <a:t> is the area to the right, left or on both sides of </a:t>
            </a:r>
            <a:r>
              <a:rPr lang="en-US" altLang="en-US" i="1" dirty="0">
                <a:solidFill>
                  <a:schemeClr val="tx1"/>
                </a:solidFill>
              </a:rPr>
              <a:t>t </a:t>
            </a:r>
            <a:r>
              <a:rPr lang="en-US" altLang="en-US" dirty="0">
                <a:solidFill>
                  <a:schemeClr val="tx1"/>
                </a:solidFill>
              </a:rPr>
              <a:t>= 2.40 for the </a:t>
            </a:r>
            <a:r>
              <a:rPr lang="en-US" altLang="en-US" i="1" dirty="0">
                <a:solidFill>
                  <a:schemeClr val="tx1"/>
                </a:solidFill>
              </a:rPr>
              <a:t>t</a:t>
            </a:r>
            <a:r>
              <a:rPr lang="en-US" altLang="en-US" dirty="0">
                <a:solidFill>
                  <a:schemeClr val="tx1"/>
                </a:solidFill>
              </a:rPr>
              <a:t> distribution with 20-1=19 </a:t>
            </a:r>
            <a:r>
              <a:rPr lang="en-US" altLang="en-US" i="1" dirty="0">
                <a:solidFill>
                  <a:schemeClr val="tx1"/>
                </a:solidFill>
              </a:rPr>
              <a:t>df.</a:t>
            </a:r>
            <a:r>
              <a:rPr lang="en-US" altLang="en-US" dirty="0">
                <a:solidFill>
                  <a:schemeClr val="tx1"/>
                </a:solidFill>
              </a:rPr>
              <a:t> </a:t>
            </a:r>
            <a:r>
              <a:rPr lang="en-US" dirty="0"/>
              <a:t>Find the approximate P-value for the alternative </a:t>
            </a:r>
          </a:p>
          <a:p>
            <a:pPr marL="0" indent="0"/>
            <a:r>
              <a:rPr lang="en-US" dirty="0"/>
              <a:t>a) H</a:t>
            </a:r>
            <a:r>
              <a:rPr lang="en-US" baseline="-25000" dirty="0"/>
              <a:t>a</a:t>
            </a:r>
            <a:r>
              <a:rPr lang="en-US" dirty="0"/>
              <a:t>: </a:t>
            </a:r>
            <a:r>
              <a:rPr lang="en-US" dirty="0">
                <a:latin typeface="Symbol" panose="05050102010706020507" pitchFamily="18" charset="2"/>
              </a:rPr>
              <a:t>m</a:t>
            </a:r>
            <a:r>
              <a:rPr lang="en-US" dirty="0"/>
              <a:t> = 100 </a:t>
            </a:r>
            <a:r>
              <a:rPr lang="en-US" altLang="en-US" b="1" dirty="0">
                <a:solidFill>
                  <a:schemeClr val="tx1"/>
                </a:solidFill>
              </a:rPr>
              <a:t>P-value</a:t>
            </a:r>
            <a:r>
              <a:rPr lang="en-US" altLang="en-US" dirty="0">
                <a:solidFill>
                  <a:schemeClr val="tx1"/>
                </a:solidFill>
              </a:rPr>
              <a:t> is </a:t>
            </a:r>
            <a:r>
              <a:rPr lang="en-US" dirty="0"/>
              <a:t>0.026 or 0.03</a:t>
            </a:r>
          </a:p>
          <a:p>
            <a:r>
              <a:rPr lang="en-US" dirty="0"/>
              <a:t>b) H</a:t>
            </a:r>
            <a:r>
              <a:rPr lang="en-US" baseline="-25000" dirty="0"/>
              <a:t>a</a:t>
            </a:r>
            <a:r>
              <a:rPr lang="en-US" dirty="0"/>
              <a:t>: </a:t>
            </a:r>
            <a:r>
              <a:rPr lang="en-US" dirty="0">
                <a:latin typeface="Symbol" panose="05050102010706020507" pitchFamily="18" charset="2"/>
              </a:rPr>
              <a:t>m</a:t>
            </a:r>
            <a:r>
              <a:rPr lang="en-US" dirty="0"/>
              <a:t> &gt; 100 </a:t>
            </a:r>
            <a:r>
              <a:rPr lang="en-US" altLang="en-US" b="1" dirty="0">
                <a:solidFill>
                  <a:schemeClr val="tx1"/>
                </a:solidFill>
              </a:rPr>
              <a:t>P-value</a:t>
            </a:r>
            <a:r>
              <a:rPr lang="en-US" altLang="en-US" dirty="0">
                <a:solidFill>
                  <a:schemeClr val="tx1"/>
                </a:solidFill>
              </a:rPr>
              <a:t> is </a:t>
            </a:r>
            <a:r>
              <a:rPr lang="en-US" dirty="0"/>
              <a:t>0.013</a:t>
            </a:r>
          </a:p>
          <a:p>
            <a:r>
              <a:rPr lang="en-US" dirty="0"/>
              <a:t>c) H</a:t>
            </a:r>
            <a:r>
              <a:rPr lang="en-US" baseline="-25000" dirty="0"/>
              <a:t>a</a:t>
            </a:r>
            <a:r>
              <a:rPr lang="en-US" dirty="0"/>
              <a:t>: </a:t>
            </a:r>
            <a:r>
              <a:rPr lang="en-US" dirty="0">
                <a:latin typeface="Symbol" panose="05050102010706020507" pitchFamily="18" charset="2"/>
              </a:rPr>
              <a:t>m</a:t>
            </a:r>
            <a:r>
              <a:rPr lang="en-US" dirty="0"/>
              <a:t> &lt; 100 </a:t>
            </a:r>
            <a:r>
              <a:rPr lang="en-US" altLang="en-US" b="1" dirty="0">
                <a:solidFill>
                  <a:schemeClr val="tx1"/>
                </a:solidFill>
              </a:rPr>
              <a:t>P-value</a:t>
            </a:r>
            <a:r>
              <a:rPr lang="en-US" altLang="en-US" dirty="0">
                <a:solidFill>
                  <a:schemeClr val="tx1"/>
                </a:solidFill>
              </a:rPr>
              <a:t> is </a:t>
            </a:r>
            <a:r>
              <a:rPr lang="en-US" dirty="0"/>
              <a:t>0.987</a:t>
            </a:r>
          </a:p>
          <a:p>
            <a:endParaRPr lang="en-US" dirty="0"/>
          </a:p>
          <a:p>
            <a:r>
              <a:rPr lang="en-US" dirty="0" err="1"/>
              <a:t>MyLabStat</a:t>
            </a:r>
            <a:r>
              <a:rPr lang="en-US" dirty="0"/>
              <a:t>/Pearson </a:t>
            </a:r>
            <a:r>
              <a:rPr lang="en-US" dirty="0">
                <a:sym typeface="Wingdings" panose="05000000000000000000" pitchFamily="2" charset="2"/>
              </a:rPr>
              <a:t> Tools for Success  Web Apps </a:t>
            </a:r>
          </a:p>
          <a:p>
            <a:r>
              <a:rPr lang="en-US" dirty="0">
                <a:sym typeface="Wingdings" panose="05000000000000000000" pitchFamily="2" charset="2"/>
              </a:rPr>
              <a:t>                                  t Distribution  Find Probability </a:t>
            </a:r>
          </a:p>
          <a:p>
            <a:endParaRPr lang="en-US" dirty="0">
              <a:sym typeface="Wingdings" panose="05000000000000000000" pitchFamily="2" charset="2"/>
            </a:endParaRPr>
          </a:p>
          <a:p>
            <a:r>
              <a:rPr lang="en-US" dirty="0">
                <a:sym typeface="Wingdings" panose="05000000000000000000" pitchFamily="2" charset="2"/>
                <a:hlinkClick r:id="rId2"/>
              </a:rPr>
              <a:t>https://istats.shinyapps.io/tdist/</a:t>
            </a:r>
            <a:endParaRPr lang="en-US" dirty="0">
              <a:sym typeface="Wingdings" panose="05000000000000000000" pitchFamily="2" charset="2"/>
            </a:endParaRPr>
          </a:p>
          <a:p>
            <a:r>
              <a:rPr lang="en-US" dirty="0">
                <a:sym typeface="Wingdings" panose="05000000000000000000" pitchFamily="2" charset="2"/>
              </a:rPr>
              <a:t> </a:t>
            </a:r>
            <a:endParaRPr lang="en-US" dirty="0"/>
          </a:p>
        </p:txBody>
      </p:sp>
      <p:sp>
        <p:nvSpPr>
          <p:cNvPr id="3" name="Title 2">
            <a:extLst>
              <a:ext uri="{FF2B5EF4-FFF2-40B4-BE49-F238E27FC236}">
                <a16:creationId xmlns:a16="http://schemas.microsoft.com/office/drawing/2014/main" id="{2545AD27-4456-47BA-A9AD-84175000C042}"/>
              </a:ext>
            </a:extLst>
          </p:cNvPr>
          <p:cNvSpPr>
            <a:spLocks noGrp="1"/>
          </p:cNvSpPr>
          <p:nvPr>
            <p:ph type="title"/>
          </p:nvPr>
        </p:nvSpPr>
        <p:spPr>
          <a:xfrm>
            <a:off x="762000" y="274638"/>
            <a:ext cx="7924800" cy="822642"/>
          </a:xfrm>
        </p:spPr>
        <p:txBody>
          <a:bodyPr/>
          <a:lstStyle/>
          <a:p>
            <a:r>
              <a:rPr lang="en-US" dirty="0"/>
              <a:t>9.29 Practice mechanics of a </a:t>
            </a:r>
            <a:r>
              <a:rPr lang="en-US" i="1" dirty="0"/>
              <a:t>t</a:t>
            </a:r>
            <a:r>
              <a:rPr lang="en-US" dirty="0"/>
              <a:t> test, page 416</a:t>
            </a:r>
          </a:p>
        </p:txBody>
      </p:sp>
      <p:cxnSp>
        <p:nvCxnSpPr>
          <p:cNvPr id="5" name="Straight Connector 4">
            <a:extLst>
              <a:ext uri="{FF2B5EF4-FFF2-40B4-BE49-F238E27FC236}">
                <a16:creationId xmlns:a16="http://schemas.microsoft.com/office/drawing/2014/main" id="{15A1872E-1AB1-4D3F-8566-08A57862C405}"/>
              </a:ext>
            </a:extLst>
          </p:cNvPr>
          <p:cNvCxnSpPr/>
          <p:nvPr/>
        </p:nvCxnSpPr>
        <p:spPr bwMode="auto">
          <a:xfrm flipH="1">
            <a:off x="1696212" y="2884932"/>
            <a:ext cx="233172" cy="233172"/>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44639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0DE4F-58E2-4B18-A1E8-5D1BC08BA3C8}"/>
              </a:ext>
            </a:extLst>
          </p:cNvPr>
          <p:cNvSpPr>
            <a:spLocks noGrp="1"/>
          </p:cNvSpPr>
          <p:nvPr>
            <p:ph type="title"/>
          </p:nvPr>
        </p:nvSpPr>
        <p:spPr>
          <a:xfrm>
            <a:off x="762000" y="274638"/>
            <a:ext cx="7924800" cy="667194"/>
          </a:xfrm>
        </p:spPr>
        <p:txBody>
          <a:bodyPr/>
          <a:lstStyle/>
          <a:p>
            <a:r>
              <a:rPr lang="en-US" dirty="0"/>
              <a:t>t Distribution with df = 19, P(X&gt;2.4)</a:t>
            </a:r>
          </a:p>
        </p:txBody>
      </p:sp>
      <p:pic>
        <p:nvPicPr>
          <p:cNvPr id="4" name="Picture 3">
            <a:extLst>
              <a:ext uri="{FF2B5EF4-FFF2-40B4-BE49-F238E27FC236}">
                <a16:creationId xmlns:a16="http://schemas.microsoft.com/office/drawing/2014/main" id="{266459EB-1845-486A-B88B-323D6EC19540}"/>
              </a:ext>
            </a:extLst>
          </p:cNvPr>
          <p:cNvPicPr>
            <a:picLocks noChangeAspect="1"/>
          </p:cNvPicPr>
          <p:nvPr/>
        </p:nvPicPr>
        <p:blipFill>
          <a:blip r:embed="rId2"/>
          <a:stretch>
            <a:fillRect/>
          </a:stretch>
        </p:blipFill>
        <p:spPr>
          <a:xfrm>
            <a:off x="471487" y="1524000"/>
            <a:ext cx="8201025" cy="3810000"/>
          </a:xfrm>
          <a:prstGeom prst="rect">
            <a:avLst/>
          </a:prstGeom>
        </p:spPr>
      </p:pic>
    </p:spTree>
    <p:extLst>
      <p:ext uri="{BB962C8B-B14F-4D97-AF65-F5344CB8AC3E}">
        <p14:creationId xmlns:p14="http://schemas.microsoft.com/office/powerpoint/2010/main" val="2747741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
          <p:cNvSpPr>
            <a:spLocks noGrp="1" noChangeArrowheads="1"/>
          </p:cNvSpPr>
          <p:nvPr>
            <p:ph type="title" idx="4294967295"/>
          </p:nvPr>
        </p:nvSpPr>
        <p:spPr bwMode="auto">
          <a:xfrm>
            <a:off x="914400" y="125413"/>
            <a:ext cx="7924800" cy="1049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Results of Two-Sided Tests and Results of Confidence Intervals Agree</a:t>
            </a:r>
            <a:endParaRPr lang="en-US" altLang="en-US" b="1">
              <a:solidFill>
                <a:srgbClr val="FF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183299"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marL="0" indent="0" eaLnBrk="1" hangingPunct="1">
                  <a:lnSpc>
                    <a:spcPct val="90000"/>
                  </a:lnSpc>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Conclusions about means using two-sided significance tests are consistent with conclusions using confidence intervals.</a:t>
                </a:r>
              </a:p>
              <a:p>
                <a:pPr marL="0" indent="0" eaLnBrk="1" hangingPunct="1">
                  <a:lnSpc>
                    <a:spcPct val="90000"/>
                  </a:lnSpc>
                  <a:spcBef>
                    <a:spcPts val="225"/>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lvl="1" eaLnBrk="1" hangingPunct="1">
                  <a:lnSpc>
                    <a:spcPct val="90000"/>
                  </a:lnSpc>
                  <a:spcBef>
                    <a:spcPts val="600"/>
                  </a:spcBef>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If P-value </a:t>
                </a:r>
                <a14:m>
                  <m:oMath xmlns:m="http://schemas.openxmlformats.org/officeDocument/2006/math">
                    <m:r>
                      <a:rPr lang="en-US" altLang="en-US" i="1" smtClean="0">
                        <a:latin typeface="Cambria Math" panose="02040503050406030204" pitchFamily="18" charset="0"/>
                        <a:ea typeface="Cambria Math" panose="02040503050406030204" pitchFamily="18" charset="0"/>
                      </a:rPr>
                      <m:t>≤</m:t>
                    </m:r>
                  </m:oMath>
                </a14:m>
                <a:r>
                  <a:rPr lang="en-US" altLang="en-US" dirty="0"/>
                  <a:t> 0.05 in a two-sided test, a 95% confidence interval does not contain the H</a:t>
                </a:r>
                <a:r>
                  <a:rPr lang="en-US" altLang="en-US" baseline="-25000" dirty="0"/>
                  <a:t>0</a:t>
                </a:r>
                <a:r>
                  <a:rPr lang="en-US" altLang="en-US" dirty="0"/>
                  <a:t> value specified by the null hypothesis.</a:t>
                </a:r>
              </a:p>
              <a:p>
                <a:pPr marL="457200" lvl="1" indent="0" eaLnBrk="1" hangingPunct="1">
                  <a:lnSpc>
                    <a:spcPct val="90000"/>
                  </a:lnSpc>
                  <a:spcBef>
                    <a:spcPts val="250"/>
                  </a:spcBef>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lvl="1" eaLnBrk="1" hangingPunct="1">
                  <a:lnSpc>
                    <a:spcPct val="90000"/>
                  </a:lnSpc>
                  <a:spcBef>
                    <a:spcPts val="600"/>
                  </a:spcBef>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If P-value &gt; 0.05 in a two-sided test, a 95% confidence interval does contain the H</a:t>
                </a:r>
                <a:r>
                  <a:rPr lang="en-US" altLang="en-US" baseline="-25000" dirty="0"/>
                  <a:t>0</a:t>
                </a:r>
                <a:r>
                  <a:rPr lang="en-US" altLang="en-US" dirty="0"/>
                  <a:t> value specified by the null hypothesis.</a:t>
                </a:r>
                <a:endParaRPr lang="en-US" altLang="en-US" b="1" dirty="0"/>
              </a:p>
            </p:txBody>
          </p:sp>
        </mc:Choice>
        <mc:Fallback xmlns="">
          <p:sp>
            <p:nvSpPr>
              <p:cNvPr id="183299" name="Rectangle 2"/>
              <p:cNvSpPr>
                <a:spLocks noGrp="1" noRot="1" noChangeAspect="1" noMove="1" noResize="1" noEditPoints="1" noAdjustHandles="1" noChangeArrowheads="1" noChangeShapeType="1" noTextEdit="1"/>
              </p:cNvSpPr>
              <p:nvPr>
                <p:ph type="body" idx="4294967295"/>
              </p:nvPr>
            </p:nvSpPr>
            <p:spPr bwMode="auto">
              <a:xfrm>
                <a:off x="914400" y="1600200"/>
                <a:ext cx="7772400" cy="4530725"/>
              </a:xfrm>
              <a:prstGeom prst="rect">
                <a:avLst/>
              </a:prstGeom>
              <a:blipFill>
                <a:blip r:embed="rId3"/>
                <a:stretch>
                  <a:fillRect l="-1255" t="-1750" r="-1412"/>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2FFD6-172D-4C86-8CA3-5592912F0839}"/>
              </a:ext>
            </a:extLst>
          </p:cNvPr>
          <p:cNvSpPr>
            <a:spLocks noGrp="1"/>
          </p:cNvSpPr>
          <p:nvPr>
            <p:ph type="body" sz="quarter" idx="10"/>
          </p:nvPr>
        </p:nvSpPr>
        <p:spPr/>
        <p:txBody>
          <a:bodyPr>
            <a:normAutofit lnSpcReduction="10000"/>
          </a:bodyPr>
          <a:lstStyle/>
          <a:p>
            <a:r>
              <a:rPr lang="en-US" dirty="0"/>
              <a:t>In a recent study,</a:t>
            </a:r>
            <a:r>
              <a:rPr lang="en-US" baseline="30000" dirty="0"/>
              <a:t>8</a:t>
            </a:r>
            <a:r>
              <a:rPr lang="en-US" dirty="0"/>
              <a:t> 272 moderately obese subjects were randomly assigned to one of three diets: low-fat, restricted-calorie; Mediterranean, restricted calorie; or low-carbohydrate, non-restricted- calorie. The prediction was that subjects on a low- carbohydrate diet would lose weight, on the average. After two years, the mean weight loss was 5.5 kg for the 109 subjects in the low carbohydrate group with a standard deviation of 7.0kg. The MINITAB/STATCRUNCH output shows results of a significance test for testing H</a:t>
            </a:r>
            <a:r>
              <a:rPr lang="en-US" baseline="-25000" dirty="0"/>
              <a:t>0</a:t>
            </a:r>
            <a:r>
              <a:rPr lang="en-US" dirty="0"/>
              <a:t>: μ = 0 against H</a:t>
            </a:r>
            <a:r>
              <a:rPr lang="en-US" baseline="-25000" dirty="0"/>
              <a:t>a</a:t>
            </a:r>
            <a:r>
              <a:rPr lang="en-US" dirty="0"/>
              <a:t>: μ ≠ 0, where μ is the population mean weight change. Note that weight change is determined by calculating after weight - before weight.</a:t>
            </a:r>
          </a:p>
          <a:p>
            <a:endParaRPr lang="en-US" dirty="0"/>
          </a:p>
          <a:p>
            <a:endParaRPr lang="en-US" dirty="0"/>
          </a:p>
        </p:txBody>
      </p:sp>
      <p:sp>
        <p:nvSpPr>
          <p:cNvPr id="3" name="Title 2">
            <a:extLst>
              <a:ext uri="{FF2B5EF4-FFF2-40B4-BE49-F238E27FC236}">
                <a16:creationId xmlns:a16="http://schemas.microsoft.com/office/drawing/2014/main" id="{EADF2926-8720-4364-8B6E-3CB6D5C106BD}"/>
              </a:ext>
            </a:extLst>
          </p:cNvPr>
          <p:cNvSpPr>
            <a:spLocks noGrp="1"/>
          </p:cNvSpPr>
          <p:nvPr>
            <p:ph type="title"/>
          </p:nvPr>
        </p:nvSpPr>
        <p:spPr>
          <a:xfrm>
            <a:off x="762000" y="274638"/>
            <a:ext cx="7924800" cy="822642"/>
          </a:xfrm>
        </p:spPr>
        <p:txBody>
          <a:bodyPr/>
          <a:lstStyle/>
          <a:p>
            <a:r>
              <a:rPr lang="en-US" dirty="0"/>
              <a:t>Problem 9.31 Low Carbohydrate Diet</a:t>
            </a:r>
          </a:p>
        </p:txBody>
      </p:sp>
    </p:spTree>
    <p:extLst>
      <p:ext uri="{BB962C8B-B14F-4D97-AF65-F5344CB8AC3E}">
        <p14:creationId xmlns:p14="http://schemas.microsoft.com/office/powerpoint/2010/main" val="1237537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2FFD6-172D-4C86-8CA3-5592912F0839}"/>
              </a:ext>
            </a:extLst>
          </p:cNvPr>
          <p:cNvSpPr>
            <a:spLocks noGrp="1"/>
          </p:cNvSpPr>
          <p:nvPr>
            <p:ph type="body" sz="quarter" idx="10"/>
          </p:nvPr>
        </p:nvSpPr>
        <p:spPr/>
        <p:txBody>
          <a:bodyPr>
            <a:normAutofit/>
          </a:bodyPr>
          <a:lstStyle/>
          <a:p>
            <a:r>
              <a:rPr lang="en-US" dirty="0"/>
              <a:t>a. Identify the P-value for this test.</a:t>
            </a:r>
          </a:p>
          <a:p>
            <a:r>
              <a:rPr lang="en-US" dirty="0"/>
              <a:t>b. How is the P-value interpreted?</a:t>
            </a:r>
          </a:p>
          <a:p>
            <a:r>
              <a:rPr lang="en-US" dirty="0"/>
              <a:t>c. Would the P-value and 95% confidence interval lead to</a:t>
            </a:r>
          </a:p>
          <a:p>
            <a:r>
              <a:rPr lang="en-US" dirty="0"/>
              <a:t>the same conclusion about H</a:t>
            </a:r>
            <a:r>
              <a:rPr lang="en-US" baseline="-25000" dirty="0"/>
              <a:t>0</a:t>
            </a:r>
            <a:r>
              <a:rPr lang="en-US" dirty="0"/>
              <a:t>? Explain.</a:t>
            </a:r>
          </a:p>
          <a:p>
            <a:endParaRPr lang="en-US" dirty="0"/>
          </a:p>
        </p:txBody>
      </p:sp>
      <p:sp>
        <p:nvSpPr>
          <p:cNvPr id="3" name="Title 2">
            <a:extLst>
              <a:ext uri="{FF2B5EF4-FFF2-40B4-BE49-F238E27FC236}">
                <a16:creationId xmlns:a16="http://schemas.microsoft.com/office/drawing/2014/main" id="{EADF2926-8720-4364-8B6E-3CB6D5C106BD}"/>
              </a:ext>
            </a:extLst>
          </p:cNvPr>
          <p:cNvSpPr>
            <a:spLocks noGrp="1"/>
          </p:cNvSpPr>
          <p:nvPr>
            <p:ph type="title"/>
          </p:nvPr>
        </p:nvSpPr>
        <p:spPr>
          <a:xfrm>
            <a:off x="762000" y="274638"/>
            <a:ext cx="7924800" cy="822642"/>
          </a:xfrm>
        </p:spPr>
        <p:txBody>
          <a:bodyPr/>
          <a:lstStyle/>
          <a:p>
            <a:r>
              <a:rPr lang="en-US" dirty="0"/>
              <a:t>Problem 9.31 Low Carbohydrate Diet</a:t>
            </a:r>
          </a:p>
        </p:txBody>
      </p:sp>
    </p:spTree>
    <p:extLst>
      <p:ext uri="{BB962C8B-B14F-4D97-AF65-F5344CB8AC3E}">
        <p14:creationId xmlns:p14="http://schemas.microsoft.com/office/powerpoint/2010/main" val="426271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2">
            <a:hlinkClick r:id="" action="ppaction://ole?verb=0"/>
            <a:extLst>
              <a:ext uri="{FF2B5EF4-FFF2-40B4-BE49-F238E27FC236}">
                <a16:creationId xmlns:a16="http://schemas.microsoft.com/office/drawing/2014/main" id="{C4059C83-DAB5-496F-B279-8F0886091928}"/>
              </a:ext>
            </a:extLst>
          </p:cNvPr>
          <p:cNvGraphicFramePr>
            <a:graphicFrameLocks/>
          </p:cNvGraphicFramePr>
          <p:nvPr/>
        </p:nvGraphicFramePr>
        <p:xfrm>
          <a:off x="1066800" y="3810000"/>
          <a:ext cx="2058988" cy="1187450"/>
        </p:xfrm>
        <a:graphic>
          <a:graphicData uri="http://schemas.openxmlformats.org/presentationml/2006/ole">
            <mc:AlternateContent xmlns:mc="http://schemas.openxmlformats.org/markup-compatibility/2006">
              <mc:Choice xmlns:v="urn:schemas-microsoft-com:vml" Requires="v">
                <p:oleObj spid="_x0000_s179762" name="Equation" r:id="rId4" imgW="520560" imgH="380880" progId="Equation.3">
                  <p:embed/>
                </p:oleObj>
              </mc:Choice>
              <mc:Fallback>
                <p:oleObj name="Equation" r:id="rId4" imgW="520560" imgH="380880" progId="Equation.3">
                  <p:embed/>
                  <p:pic>
                    <p:nvPicPr>
                      <p:cNvPr id="145410" name="Object 2">
                        <a:hlinkClick r:id="" action="ppaction://ole?verb=0"/>
                        <a:extLst>
                          <a:ext uri="{FF2B5EF4-FFF2-40B4-BE49-F238E27FC236}">
                            <a16:creationId xmlns:a16="http://schemas.microsoft.com/office/drawing/2014/main" id="{C4059C83-DAB5-496F-B279-8F088609192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810000"/>
                        <a:ext cx="20589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11" name="Object 3">
            <a:hlinkClick r:id="" action="ppaction://ole?verb=0"/>
            <a:extLst>
              <a:ext uri="{FF2B5EF4-FFF2-40B4-BE49-F238E27FC236}">
                <a16:creationId xmlns:a16="http://schemas.microsoft.com/office/drawing/2014/main" id="{270EEE6C-1390-4A41-BD02-306FB1FEA2EF}"/>
              </a:ext>
            </a:extLst>
          </p:cNvPr>
          <p:cNvGraphicFramePr>
            <a:graphicFrameLocks/>
          </p:cNvGraphicFramePr>
          <p:nvPr/>
        </p:nvGraphicFramePr>
        <p:xfrm>
          <a:off x="1447800" y="2438400"/>
          <a:ext cx="1498600" cy="635000"/>
        </p:xfrm>
        <a:graphic>
          <a:graphicData uri="http://schemas.openxmlformats.org/presentationml/2006/ole">
            <mc:AlternateContent xmlns:mc="http://schemas.openxmlformats.org/markup-compatibility/2006">
              <mc:Choice xmlns:v="urn:schemas-microsoft-com:vml" Requires="v">
                <p:oleObj spid="_x0000_s179763" name="Equation" r:id="rId6" imgW="393480" imgH="190440" progId="Equation.3">
                  <p:embed/>
                </p:oleObj>
              </mc:Choice>
              <mc:Fallback>
                <p:oleObj name="Equation" r:id="rId6" imgW="393480" imgH="190440" progId="Equation.3">
                  <p:embed/>
                  <p:pic>
                    <p:nvPicPr>
                      <p:cNvPr id="145411" name="Object 3">
                        <a:hlinkClick r:id="" action="ppaction://ole?verb=0"/>
                        <a:extLst>
                          <a:ext uri="{FF2B5EF4-FFF2-40B4-BE49-F238E27FC236}">
                            <a16:creationId xmlns:a16="http://schemas.microsoft.com/office/drawing/2014/main" id="{270EEE6C-1390-4A41-BD02-306FB1FEA2E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2438400"/>
                        <a:ext cx="14986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412" name="Rectangle 4">
            <a:extLst>
              <a:ext uri="{FF2B5EF4-FFF2-40B4-BE49-F238E27FC236}">
                <a16:creationId xmlns:a16="http://schemas.microsoft.com/office/drawing/2014/main" id="{FA464CF1-E0B6-4064-8B01-8E6D7220D211}"/>
              </a:ext>
            </a:extLst>
          </p:cNvPr>
          <p:cNvSpPr>
            <a:spLocks noChangeArrowheads="1"/>
          </p:cNvSpPr>
          <p:nvPr/>
        </p:nvSpPr>
        <p:spPr bwMode="auto">
          <a:xfrm>
            <a:off x="7162800" y="4572000"/>
            <a:ext cx="1470025"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mn-ea"/>
                <a:cs typeface="+mn-cs"/>
              </a:rPr>
              <a:t>n =30</a:t>
            </a:r>
            <a:br>
              <a:rPr kumimoji="0" lang="en-US"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Symbol" panose="05050102010706020507" pitchFamily="18" charset="2"/>
                <a:ea typeface="+mn-ea"/>
                <a:cs typeface="+mn-cs"/>
              </a:rPr>
            </a:br>
            <a:r>
              <a:rPr kumimoji="0" lang="en-US"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Symbol" panose="05050102010706020507" pitchFamily="18" charset="2"/>
                <a:ea typeface="+mn-ea"/>
                <a:cs typeface="+mn-cs"/>
              </a:rPr>
              <a:t></a:t>
            </a:r>
            <a:r>
              <a:rPr kumimoji="0" lang="en-US" altLang="en-US" sz="3200" b="1" i="0" u="none" strike="noStrike" kern="1200" cap="none" spc="0" normalizeH="0" baseline="-25000" noProof="0">
                <a:ln>
                  <a:noFill/>
                </a:ln>
                <a:solidFill>
                  <a:srgbClr val="000000"/>
                </a:solidFill>
                <a:effectLst>
                  <a:outerShdw blurRad="38100" dist="38100" dir="2700000" algn="tl">
                    <a:srgbClr val="C0C0C0"/>
                  </a:outerShdw>
                </a:effectLst>
                <a:uLnTx/>
                <a:uFillTx/>
                <a:latin typeface="Symbol" panose="05050102010706020507" pitchFamily="18" charset="2"/>
                <a:ea typeface="+mn-ea"/>
                <a:cs typeface="+mn-cs"/>
              </a:rPr>
              <a:t></a:t>
            </a:r>
            <a:r>
              <a:rPr kumimoji="0" lang="en-US" altLang="en-US" sz="2400" b="1" i="0" u="none" strike="noStrike" kern="1200" cap="none" spc="0" normalizeH="0" baseline="-25000" noProof="0">
                <a:ln>
                  <a:noFill/>
                </a:ln>
                <a:solidFill>
                  <a:srgbClr val="000000"/>
                </a:solidFill>
                <a:effectLst>
                  <a:outerShdw blurRad="38100" dist="38100" dir="2700000" algn="tl">
                    <a:srgbClr val="C0C0C0"/>
                  </a:outerShdw>
                </a:effectLst>
                <a:uLnTx/>
                <a:uFillTx/>
                <a:latin typeface="Arial" panose="020B0604020202020204" pitchFamily="34" charset="0"/>
                <a:ea typeface="+mn-ea"/>
                <a:cs typeface="+mn-cs"/>
              </a:rPr>
              <a:t>X</a:t>
            </a:r>
            <a:r>
              <a:rPr kumimoji="0" lang="en-US" altLang="en-US" sz="2400" b="1" i="0" u="none" strike="noStrike" kern="1200" cap="none" spc="0" normalizeH="0" baseline="0" noProof="0">
                <a:ln>
                  <a:noFill/>
                </a:ln>
                <a:solidFill>
                  <a:srgbClr val="000000"/>
                </a:solidFill>
                <a:effectLst>
                  <a:outerShdw blurRad="38100" dist="38100" dir="2700000" algn="tl">
                    <a:srgbClr val="C0C0C0"/>
                  </a:outerShdw>
                </a:effectLst>
                <a:uLnTx/>
                <a:uFillTx/>
                <a:latin typeface="Arial" panose="020B0604020202020204" pitchFamily="34" charset="0"/>
                <a:ea typeface="+mn-ea"/>
                <a:cs typeface="+mn-cs"/>
              </a:rPr>
              <a:t> = 1.8</a:t>
            </a:r>
          </a:p>
        </p:txBody>
      </p:sp>
      <p:sp>
        <p:nvSpPr>
          <p:cNvPr id="145413" name="Rectangle 5">
            <a:extLst>
              <a:ext uri="{FF2B5EF4-FFF2-40B4-BE49-F238E27FC236}">
                <a16:creationId xmlns:a16="http://schemas.microsoft.com/office/drawing/2014/main" id="{9A15F8D0-E29C-4633-A333-65B77B241211}"/>
              </a:ext>
            </a:extLst>
          </p:cNvPr>
          <p:cNvSpPr>
            <a:spLocks noChangeArrowheads="1"/>
          </p:cNvSpPr>
          <p:nvPr/>
        </p:nvSpPr>
        <p:spPr bwMode="auto">
          <a:xfrm>
            <a:off x="4953000" y="4953000"/>
            <a:ext cx="1317625"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66CC"/>
                </a:solidFill>
                <a:effectLst>
                  <a:outerShdw blurRad="38100" dist="38100" dir="2700000" algn="tl">
                    <a:srgbClr val="C0C0C0"/>
                  </a:outerShdw>
                </a:effectLst>
                <a:uLnTx/>
                <a:uFillTx/>
                <a:latin typeface="Arial" panose="020B0604020202020204" pitchFamily="34" charset="0"/>
                <a:ea typeface="+mn-ea"/>
                <a:cs typeface="+mn-cs"/>
              </a:rPr>
              <a:t>n = 4</a:t>
            </a:r>
            <a:br>
              <a:rPr kumimoji="0" lang="en-US" altLang="en-US" sz="2400" b="1" i="0" u="none" strike="noStrike" kern="1200" cap="none" spc="0" normalizeH="0" baseline="0" noProof="0">
                <a:ln>
                  <a:noFill/>
                </a:ln>
                <a:solidFill>
                  <a:srgbClr val="FF66CC"/>
                </a:solidFill>
                <a:effectLst>
                  <a:outerShdw blurRad="38100" dist="38100" dir="2700000" algn="tl">
                    <a:srgbClr val="C0C0C0"/>
                  </a:outerShdw>
                </a:effectLst>
                <a:uLnTx/>
                <a:uFillTx/>
                <a:latin typeface="Symbol" panose="05050102010706020507" pitchFamily="18" charset="2"/>
                <a:ea typeface="+mn-ea"/>
                <a:cs typeface="+mn-cs"/>
              </a:rPr>
            </a:br>
            <a:r>
              <a:rPr kumimoji="0" lang="en-US" altLang="en-US" sz="2400" b="1" i="0" u="none" strike="noStrike" kern="1200" cap="none" spc="0" normalizeH="0" baseline="0" noProof="0">
                <a:ln>
                  <a:noFill/>
                </a:ln>
                <a:solidFill>
                  <a:srgbClr val="FF66CC"/>
                </a:solidFill>
                <a:effectLst>
                  <a:outerShdw blurRad="38100" dist="38100" dir="2700000" algn="tl">
                    <a:srgbClr val="C0C0C0"/>
                  </a:outerShdw>
                </a:effectLst>
                <a:uLnTx/>
                <a:uFillTx/>
                <a:latin typeface="Symbol" panose="05050102010706020507" pitchFamily="18" charset="2"/>
                <a:ea typeface="+mn-ea"/>
                <a:cs typeface="+mn-cs"/>
              </a:rPr>
              <a:t></a:t>
            </a:r>
            <a:r>
              <a:rPr kumimoji="0" lang="en-US" altLang="en-US" sz="3200" b="1" i="0" u="none" strike="noStrike" kern="1200" cap="none" spc="0" normalizeH="0" baseline="-25000" noProof="0">
                <a:ln>
                  <a:noFill/>
                </a:ln>
                <a:solidFill>
                  <a:srgbClr val="FF66CC"/>
                </a:solidFill>
                <a:effectLst>
                  <a:outerShdw blurRad="38100" dist="38100" dir="2700000" algn="tl">
                    <a:srgbClr val="C0C0C0"/>
                  </a:outerShdw>
                </a:effectLst>
                <a:uLnTx/>
                <a:uFillTx/>
                <a:latin typeface="Symbol" panose="05050102010706020507" pitchFamily="18" charset="2"/>
                <a:ea typeface="+mn-ea"/>
                <a:cs typeface="+mn-cs"/>
              </a:rPr>
              <a:t></a:t>
            </a:r>
            <a:r>
              <a:rPr kumimoji="0" lang="en-US" altLang="en-US" sz="2400" b="1" i="0" u="none" strike="noStrike" kern="1200" cap="none" spc="0" normalizeH="0" baseline="-25000" noProof="0">
                <a:ln>
                  <a:noFill/>
                </a:ln>
                <a:solidFill>
                  <a:srgbClr val="FF66CC"/>
                </a:solidFill>
                <a:effectLst>
                  <a:outerShdw blurRad="38100" dist="38100" dir="2700000" algn="tl">
                    <a:srgbClr val="C0C0C0"/>
                  </a:outerShdw>
                </a:effectLst>
                <a:uLnTx/>
                <a:uFillTx/>
                <a:latin typeface="Arial" panose="020B0604020202020204" pitchFamily="34" charset="0"/>
                <a:ea typeface="+mn-ea"/>
                <a:cs typeface="+mn-cs"/>
              </a:rPr>
              <a:t>X</a:t>
            </a:r>
            <a:r>
              <a:rPr kumimoji="0" lang="en-US" altLang="en-US" sz="2400" b="1" i="0" u="none" strike="noStrike" kern="1200" cap="none" spc="0" normalizeH="0" baseline="0" noProof="0">
                <a:ln>
                  <a:noFill/>
                </a:ln>
                <a:solidFill>
                  <a:srgbClr val="FF66CC"/>
                </a:solidFill>
                <a:effectLst>
                  <a:outerShdw blurRad="38100" dist="38100" dir="2700000" algn="tl">
                    <a:srgbClr val="C0C0C0"/>
                  </a:outerShdw>
                </a:effectLst>
                <a:uLnTx/>
                <a:uFillTx/>
                <a:latin typeface="Arial" panose="020B0604020202020204" pitchFamily="34" charset="0"/>
                <a:ea typeface="+mn-ea"/>
                <a:cs typeface="+mn-cs"/>
              </a:rPr>
              <a:t> = 5</a:t>
            </a:r>
          </a:p>
        </p:txBody>
      </p:sp>
      <p:sp>
        <p:nvSpPr>
          <p:cNvPr id="145414" name="Rectangle 6">
            <a:extLst>
              <a:ext uri="{FF2B5EF4-FFF2-40B4-BE49-F238E27FC236}">
                <a16:creationId xmlns:a16="http://schemas.microsoft.com/office/drawing/2014/main" id="{EAEC49E7-3A23-4A7D-8664-25907DAA8379}"/>
              </a:ext>
            </a:extLst>
          </p:cNvPr>
          <p:cNvSpPr>
            <a:spLocks noChangeArrowheads="1"/>
          </p:cNvSpPr>
          <p:nvPr/>
        </p:nvSpPr>
        <p:spPr bwMode="auto">
          <a:xfrm>
            <a:off x="1752600" y="381000"/>
            <a:ext cx="59658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When The Population is Not Normal</a:t>
            </a:r>
          </a:p>
        </p:txBody>
      </p:sp>
      <p:sp>
        <p:nvSpPr>
          <p:cNvPr id="145415" name="Rectangle 7">
            <a:extLst>
              <a:ext uri="{FF2B5EF4-FFF2-40B4-BE49-F238E27FC236}">
                <a16:creationId xmlns:a16="http://schemas.microsoft.com/office/drawing/2014/main" id="{2E8665B8-7307-4F54-B6C5-1ACB29DC9259}"/>
              </a:ext>
            </a:extLst>
          </p:cNvPr>
          <p:cNvSpPr>
            <a:spLocks noChangeArrowheads="1"/>
          </p:cNvSpPr>
          <p:nvPr/>
        </p:nvSpPr>
        <p:spPr bwMode="auto">
          <a:xfrm>
            <a:off x="522288" y="1817688"/>
            <a:ext cx="36036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1" i="0" u="none" strike="noStrike" kern="1200" cap="none" spc="0" normalizeH="0" baseline="0" noProof="0">
                <a:ln>
                  <a:noFill/>
                </a:ln>
                <a:solidFill>
                  <a:srgbClr val="800000"/>
                </a:solidFill>
                <a:effectLst/>
                <a:uLnTx/>
                <a:uFillTx/>
                <a:latin typeface="Times New Roman" panose="02020603050405020304" pitchFamily="18" charset="0"/>
                <a:ea typeface="+mn-ea"/>
                <a:cs typeface="+mn-cs"/>
              </a:rPr>
              <a:t>Central Tendency</a:t>
            </a:r>
          </a:p>
        </p:txBody>
      </p:sp>
      <p:sp>
        <p:nvSpPr>
          <p:cNvPr id="145416" name="Rectangle 8">
            <a:extLst>
              <a:ext uri="{FF2B5EF4-FFF2-40B4-BE49-F238E27FC236}">
                <a16:creationId xmlns:a16="http://schemas.microsoft.com/office/drawing/2014/main" id="{C347A6DB-7F18-4798-9D81-ADAFF9B9C242}"/>
              </a:ext>
            </a:extLst>
          </p:cNvPr>
          <p:cNvSpPr>
            <a:spLocks noChangeArrowheads="1"/>
          </p:cNvSpPr>
          <p:nvPr/>
        </p:nvSpPr>
        <p:spPr bwMode="auto">
          <a:xfrm>
            <a:off x="598488" y="3189288"/>
            <a:ext cx="35274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1" i="0" u="none" strike="noStrike" kern="1200" cap="none" spc="0" normalizeH="0" baseline="0" noProof="0">
                <a:ln>
                  <a:noFill/>
                </a:ln>
                <a:solidFill>
                  <a:srgbClr val="800000"/>
                </a:solidFill>
                <a:effectLst/>
                <a:uLnTx/>
                <a:uFillTx/>
                <a:latin typeface="Times New Roman" panose="02020603050405020304" pitchFamily="18" charset="0"/>
                <a:ea typeface="+mn-ea"/>
                <a:cs typeface="+mn-cs"/>
              </a:rPr>
              <a:t>Variation</a:t>
            </a:r>
          </a:p>
        </p:txBody>
      </p:sp>
      <p:sp>
        <p:nvSpPr>
          <p:cNvPr id="145418" name="Rectangle 10">
            <a:extLst>
              <a:ext uri="{FF2B5EF4-FFF2-40B4-BE49-F238E27FC236}">
                <a16:creationId xmlns:a16="http://schemas.microsoft.com/office/drawing/2014/main" id="{8DBEA1DE-47F7-4D09-B22C-0957CBFFCF42}"/>
              </a:ext>
            </a:extLst>
          </p:cNvPr>
          <p:cNvSpPr>
            <a:spLocks noChangeArrowheads="1"/>
          </p:cNvSpPr>
          <p:nvPr/>
        </p:nvSpPr>
        <p:spPr bwMode="auto">
          <a:xfrm>
            <a:off x="5018088" y="1665288"/>
            <a:ext cx="3908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333399"/>
                </a:solidFill>
                <a:effectLst/>
                <a:uLnTx/>
                <a:uFillTx/>
                <a:latin typeface="Times New Roman" panose="02020603050405020304" pitchFamily="18" charset="0"/>
                <a:ea typeface="+mn-ea"/>
                <a:cs typeface="+mn-cs"/>
              </a:rPr>
              <a:t>Population Distribution</a:t>
            </a:r>
          </a:p>
        </p:txBody>
      </p:sp>
      <p:sp>
        <p:nvSpPr>
          <p:cNvPr id="145419" name="Rectangle 11">
            <a:extLst>
              <a:ext uri="{FF2B5EF4-FFF2-40B4-BE49-F238E27FC236}">
                <a16:creationId xmlns:a16="http://schemas.microsoft.com/office/drawing/2014/main" id="{5A858C91-807C-409F-832B-829D7461EF81}"/>
              </a:ext>
            </a:extLst>
          </p:cNvPr>
          <p:cNvSpPr>
            <a:spLocks noChangeArrowheads="1"/>
          </p:cNvSpPr>
          <p:nvPr/>
        </p:nvSpPr>
        <p:spPr bwMode="auto">
          <a:xfrm>
            <a:off x="5246688" y="4179888"/>
            <a:ext cx="3908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800000"/>
                </a:solidFill>
                <a:effectLst/>
                <a:uLnTx/>
                <a:uFillTx/>
                <a:latin typeface="Times New Roman" panose="02020603050405020304" pitchFamily="18" charset="0"/>
                <a:ea typeface="+mn-ea"/>
                <a:cs typeface="+mn-cs"/>
              </a:rPr>
              <a:t>Sampling Distributions</a:t>
            </a:r>
          </a:p>
        </p:txBody>
      </p:sp>
      <p:sp>
        <p:nvSpPr>
          <p:cNvPr id="145420" name="Freeform 12">
            <a:extLst>
              <a:ext uri="{FF2B5EF4-FFF2-40B4-BE49-F238E27FC236}">
                <a16:creationId xmlns:a16="http://schemas.microsoft.com/office/drawing/2014/main" id="{B4F30A26-505D-48BC-847E-B792740E5216}"/>
              </a:ext>
            </a:extLst>
          </p:cNvPr>
          <p:cNvSpPr>
            <a:spLocks/>
          </p:cNvSpPr>
          <p:nvPr/>
        </p:nvSpPr>
        <p:spPr bwMode="auto">
          <a:xfrm>
            <a:off x="6477000" y="2438400"/>
            <a:ext cx="2057400" cy="1371600"/>
          </a:xfrm>
          <a:custGeom>
            <a:avLst/>
            <a:gdLst>
              <a:gd name="T0" fmla="*/ 1295 w 1296"/>
              <a:gd name="T1" fmla="*/ 863 h 864"/>
              <a:gd name="T2" fmla="*/ 1159 w 1296"/>
              <a:gd name="T3" fmla="*/ 854 h 864"/>
              <a:gd name="T4" fmla="*/ 1090 w 1296"/>
              <a:gd name="T5" fmla="*/ 843 h 864"/>
              <a:gd name="T6" fmla="*/ 1023 w 1296"/>
              <a:gd name="T7" fmla="*/ 830 h 864"/>
              <a:gd name="T8" fmla="*/ 954 w 1296"/>
              <a:gd name="T9" fmla="*/ 810 h 864"/>
              <a:gd name="T10" fmla="*/ 885 w 1296"/>
              <a:gd name="T11" fmla="*/ 782 h 864"/>
              <a:gd name="T12" fmla="*/ 819 w 1296"/>
              <a:gd name="T13" fmla="*/ 747 h 864"/>
              <a:gd name="T14" fmla="*/ 681 w 1296"/>
              <a:gd name="T15" fmla="*/ 648 h 864"/>
              <a:gd name="T16" fmla="*/ 545 w 1296"/>
              <a:gd name="T17" fmla="*/ 507 h 864"/>
              <a:gd name="T18" fmla="*/ 409 w 1296"/>
              <a:gd name="T19" fmla="*/ 337 h 864"/>
              <a:gd name="T20" fmla="*/ 340 w 1296"/>
              <a:gd name="T21" fmla="*/ 250 h 864"/>
              <a:gd name="T22" fmla="*/ 271 w 1296"/>
              <a:gd name="T23" fmla="*/ 171 h 864"/>
              <a:gd name="T24" fmla="*/ 205 w 1296"/>
              <a:gd name="T25" fmla="*/ 101 h 864"/>
              <a:gd name="T26" fmla="*/ 136 w 1296"/>
              <a:gd name="T27" fmla="*/ 46 h 864"/>
              <a:gd name="T28" fmla="*/ 67 w 1296"/>
              <a:gd name="T29" fmla="*/ 11 h 864"/>
              <a:gd name="T30" fmla="*/ 0 w 1296"/>
              <a:gd name="T31"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6" h="864">
                <a:moveTo>
                  <a:pt x="1295" y="863"/>
                </a:moveTo>
                <a:lnTo>
                  <a:pt x="1159" y="854"/>
                </a:lnTo>
                <a:lnTo>
                  <a:pt x="1090" y="843"/>
                </a:lnTo>
                <a:lnTo>
                  <a:pt x="1023" y="830"/>
                </a:lnTo>
                <a:lnTo>
                  <a:pt x="954" y="810"/>
                </a:lnTo>
                <a:lnTo>
                  <a:pt x="885" y="782"/>
                </a:lnTo>
                <a:lnTo>
                  <a:pt x="819" y="747"/>
                </a:lnTo>
                <a:lnTo>
                  <a:pt x="681" y="648"/>
                </a:lnTo>
                <a:lnTo>
                  <a:pt x="545" y="507"/>
                </a:lnTo>
                <a:lnTo>
                  <a:pt x="409" y="337"/>
                </a:lnTo>
                <a:lnTo>
                  <a:pt x="340" y="250"/>
                </a:lnTo>
                <a:lnTo>
                  <a:pt x="271" y="171"/>
                </a:lnTo>
                <a:lnTo>
                  <a:pt x="205" y="101"/>
                </a:lnTo>
                <a:lnTo>
                  <a:pt x="136" y="46"/>
                </a:lnTo>
                <a:lnTo>
                  <a:pt x="67" y="11"/>
                </a:lnTo>
                <a:lnTo>
                  <a:pt x="0" y="0"/>
                </a:lnTo>
              </a:path>
            </a:pathLst>
          </a:custGeom>
          <a:noFill/>
          <a:ln w="50799"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21" name="Freeform 13">
            <a:extLst>
              <a:ext uri="{FF2B5EF4-FFF2-40B4-BE49-F238E27FC236}">
                <a16:creationId xmlns:a16="http://schemas.microsoft.com/office/drawing/2014/main" id="{05500244-8F47-44AA-824F-A389AE68CD15}"/>
              </a:ext>
            </a:extLst>
          </p:cNvPr>
          <p:cNvSpPr>
            <a:spLocks/>
          </p:cNvSpPr>
          <p:nvPr/>
        </p:nvSpPr>
        <p:spPr bwMode="auto">
          <a:xfrm>
            <a:off x="5638800" y="2438400"/>
            <a:ext cx="838200" cy="1371600"/>
          </a:xfrm>
          <a:custGeom>
            <a:avLst/>
            <a:gdLst>
              <a:gd name="T0" fmla="*/ 0 w 528"/>
              <a:gd name="T1" fmla="*/ 863 h 864"/>
              <a:gd name="T2" fmla="*/ 55 w 528"/>
              <a:gd name="T3" fmla="*/ 854 h 864"/>
              <a:gd name="T4" fmla="*/ 83 w 528"/>
              <a:gd name="T5" fmla="*/ 843 h 864"/>
              <a:gd name="T6" fmla="*/ 112 w 528"/>
              <a:gd name="T7" fmla="*/ 830 h 864"/>
              <a:gd name="T8" fmla="*/ 139 w 528"/>
              <a:gd name="T9" fmla="*/ 810 h 864"/>
              <a:gd name="T10" fmla="*/ 167 w 528"/>
              <a:gd name="T11" fmla="*/ 782 h 864"/>
              <a:gd name="T12" fmla="*/ 195 w 528"/>
              <a:gd name="T13" fmla="*/ 747 h 864"/>
              <a:gd name="T14" fmla="*/ 250 w 528"/>
              <a:gd name="T15" fmla="*/ 648 h 864"/>
              <a:gd name="T16" fmla="*/ 305 w 528"/>
              <a:gd name="T17" fmla="*/ 507 h 864"/>
              <a:gd name="T18" fmla="*/ 361 w 528"/>
              <a:gd name="T19" fmla="*/ 337 h 864"/>
              <a:gd name="T20" fmla="*/ 388 w 528"/>
              <a:gd name="T21" fmla="*/ 250 h 864"/>
              <a:gd name="T22" fmla="*/ 416 w 528"/>
              <a:gd name="T23" fmla="*/ 171 h 864"/>
              <a:gd name="T24" fmla="*/ 444 w 528"/>
              <a:gd name="T25" fmla="*/ 101 h 864"/>
              <a:gd name="T26" fmla="*/ 471 w 528"/>
              <a:gd name="T27" fmla="*/ 46 h 864"/>
              <a:gd name="T28" fmla="*/ 499 w 528"/>
              <a:gd name="T29" fmla="*/ 11 h 864"/>
              <a:gd name="T30" fmla="*/ 527 w 528"/>
              <a:gd name="T31"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8" h="864">
                <a:moveTo>
                  <a:pt x="0" y="863"/>
                </a:moveTo>
                <a:lnTo>
                  <a:pt x="55" y="854"/>
                </a:lnTo>
                <a:lnTo>
                  <a:pt x="83" y="843"/>
                </a:lnTo>
                <a:lnTo>
                  <a:pt x="112" y="830"/>
                </a:lnTo>
                <a:lnTo>
                  <a:pt x="139" y="810"/>
                </a:lnTo>
                <a:lnTo>
                  <a:pt x="167" y="782"/>
                </a:lnTo>
                <a:lnTo>
                  <a:pt x="195" y="747"/>
                </a:lnTo>
                <a:lnTo>
                  <a:pt x="250" y="648"/>
                </a:lnTo>
                <a:lnTo>
                  <a:pt x="305" y="507"/>
                </a:lnTo>
                <a:lnTo>
                  <a:pt x="361" y="337"/>
                </a:lnTo>
                <a:lnTo>
                  <a:pt x="388" y="250"/>
                </a:lnTo>
                <a:lnTo>
                  <a:pt x="416" y="171"/>
                </a:lnTo>
                <a:lnTo>
                  <a:pt x="444" y="101"/>
                </a:lnTo>
                <a:lnTo>
                  <a:pt x="471" y="46"/>
                </a:lnTo>
                <a:lnTo>
                  <a:pt x="499" y="11"/>
                </a:lnTo>
                <a:lnTo>
                  <a:pt x="527" y="0"/>
                </a:lnTo>
              </a:path>
            </a:pathLst>
          </a:custGeom>
          <a:noFill/>
          <a:ln w="50799"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22" name="Line 14">
            <a:extLst>
              <a:ext uri="{FF2B5EF4-FFF2-40B4-BE49-F238E27FC236}">
                <a16:creationId xmlns:a16="http://schemas.microsoft.com/office/drawing/2014/main" id="{E6480A53-9BFE-4EDC-B0B2-45A5D7A8C43D}"/>
              </a:ext>
            </a:extLst>
          </p:cNvPr>
          <p:cNvSpPr>
            <a:spLocks noChangeShapeType="1"/>
          </p:cNvSpPr>
          <p:nvPr/>
        </p:nvSpPr>
        <p:spPr bwMode="auto">
          <a:xfrm>
            <a:off x="5410200" y="2333625"/>
            <a:ext cx="0" cy="1438275"/>
          </a:xfrm>
          <a:prstGeom prst="line">
            <a:avLst/>
          </a:prstGeom>
          <a:noFill/>
          <a:ln w="1269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23" name="Line 15">
            <a:extLst>
              <a:ext uri="{FF2B5EF4-FFF2-40B4-BE49-F238E27FC236}">
                <a16:creationId xmlns:a16="http://schemas.microsoft.com/office/drawing/2014/main" id="{4DA7DD0F-CF12-4EDD-8B06-ECCF187D7D9B}"/>
              </a:ext>
            </a:extLst>
          </p:cNvPr>
          <p:cNvSpPr>
            <a:spLocks noChangeShapeType="1"/>
          </p:cNvSpPr>
          <p:nvPr/>
        </p:nvSpPr>
        <p:spPr bwMode="auto">
          <a:xfrm>
            <a:off x="5457825" y="3810000"/>
            <a:ext cx="2657475" cy="0"/>
          </a:xfrm>
          <a:prstGeom prst="line">
            <a:avLst/>
          </a:prstGeom>
          <a:noFill/>
          <a:ln w="1269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24" name="Line 16">
            <a:extLst>
              <a:ext uri="{FF2B5EF4-FFF2-40B4-BE49-F238E27FC236}">
                <a16:creationId xmlns:a16="http://schemas.microsoft.com/office/drawing/2014/main" id="{FE86BF69-2AE2-4367-B4FC-E5021FF2BC7B}"/>
              </a:ext>
            </a:extLst>
          </p:cNvPr>
          <p:cNvSpPr>
            <a:spLocks noChangeShapeType="1"/>
          </p:cNvSpPr>
          <p:nvPr/>
        </p:nvSpPr>
        <p:spPr bwMode="auto">
          <a:xfrm>
            <a:off x="7162800" y="3133725"/>
            <a:ext cx="0" cy="600075"/>
          </a:xfrm>
          <a:prstGeom prst="line">
            <a:avLst/>
          </a:prstGeom>
          <a:noFill/>
          <a:ln w="2539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25" name="Rectangle 17">
            <a:extLst>
              <a:ext uri="{FF2B5EF4-FFF2-40B4-BE49-F238E27FC236}">
                <a16:creationId xmlns:a16="http://schemas.microsoft.com/office/drawing/2014/main" id="{503FF012-CF42-4B46-BEB2-6121ABF85BCE}"/>
              </a:ext>
            </a:extLst>
          </p:cNvPr>
          <p:cNvSpPr>
            <a:spLocks noChangeArrowheads="1"/>
          </p:cNvSpPr>
          <p:nvPr/>
        </p:nvSpPr>
        <p:spPr bwMode="auto">
          <a:xfrm>
            <a:off x="6783388" y="3735388"/>
            <a:ext cx="1749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Symbol" panose="05050102010706020507" pitchFamily="18" charset="2"/>
                <a:ea typeface="+mn-ea"/>
                <a:cs typeface="+mn-cs"/>
              </a:rPr>
              <a:t></a:t>
            </a:r>
            <a:r>
              <a:rPr kumimoji="0" lang="en-US"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 50</a:t>
            </a:r>
          </a:p>
        </p:txBody>
      </p:sp>
      <p:sp>
        <p:nvSpPr>
          <p:cNvPr id="145426" name="Rectangle 18">
            <a:extLst>
              <a:ext uri="{FF2B5EF4-FFF2-40B4-BE49-F238E27FC236}">
                <a16:creationId xmlns:a16="http://schemas.microsoft.com/office/drawing/2014/main" id="{ABC63BD7-CCC2-43E7-8271-2A607052A90D}"/>
              </a:ext>
            </a:extLst>
          </p:cNvPr>
          <p:cNvSpPr>
            <a:spLocks noChangeArrowheads="1"/>
          </p:cNvSpPr>
          <p:nvPr/>
        </p:nvSpPr>
        <p:spPr bwMode="auto">
          <a:xfrm>
            <a:off x="7697788" y="2363788"/>
            <a:ext cx="14446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Symbol" panose="05050102010706020507" pitchFamily="18" charset="2"/>
                <a:ea typeface="+mn-ea"/>
                <a:cs typeface="+mn-cs"/>
              </a:rPr>
              <a:t></a:t>
            </a:r>
            <a:r>
              <a:rPr kumimoji="0" lang="en-US" alt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r>
              <a:rPr kumimoji="0" lang="en-US"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10</a:t>
            </a:r>
          </a:p>
        </p:txBody>
      </p:sp>
      <p:sp>
        <p:nvSpPr>
          <p:cNvPr id="145427" name="Rectangle 19">
            <a:extLst>
              <a:ext uri="{FF2B5EF4-FFF2-40B4-BE49-F238E27FC236}">
                <a16:creationId xmlns:a16="http://schemas.microsoft.com/office/drawing/2014/main" id="{B141CD03-4C3A-4AB2-B99C-5C8914210D7F}"/>
              </a:ext>
            </a:extLst>
          </p:cNvPr>
          <p:cNvSpPr>
            <a:spLocks noChangeArrowheads="1"/>
          </p:cNvSpPr>
          <p:nvPr/>
        </p:nvSpPr>
        <p:spPr bwMode="auto">
          <a:xfrm>
            <a:off x="8383588" y="3811588"/>
            <a:ext cx="3778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X</a:t>
            </a:r>
          </a:p>
        </p:txBody>
      </p:sp>
      <p:sp>
        <p:nvSpPr>
          <p:cNvPr id="145428" name="Freeform 20">
            <a:extLst>
              <a:ext uri="{FF2B5EF4-FFF2-40B4-BE49-F238E27FC236}">
                <a16:creationId xmlns:a16="http://schemas.microsoft.com/office/drawing/2014/main" id="{CBEE2A15-F21D-4482-9A9B-C982B8D27222}"/>
              </a:ext>
            </a:extLst>
          </p:cNvPr>
          <p:cNvSpPr>
            <a:spLocks/>
          </p:cNvSpPr>
          <p:nvPr/>
        </p:nvSpPr>
        <p:spPr bwMode="auto">
          <a:xfrm>
            <a:off x="5562600" y="5029200"/>
            <a:ext cx="990600" cy="1143000"/>
          </a:xfrm>
          <a:custGeom>
            <a:avLst/>
            <a:gdLst>
              <a:gd name="T0" fmla="*/ 0 w 624"/>
              <a:gd name="T1" fmla="*/ 719 h 720"/>
              <a:gd name="T2" fmla="*/ 65 w 624"/>
              <a:gd name="T3" fmla="*/ 712 h 720"/>
              <a:gd name="T4" fmla="*/ 99 w 624"/>
              <a:gd name="T5" fmla="*/ 703 h 720"/>
              <a:gd name="T6" fmla="*/ 132 w 624"/>
              <a:gd name="T7" fmla="*/ 692 h 720"/>
              <a:gd name="T8" fmla="*/ 164 w 624"/>
              <a:gd name="T9" fmla="*/ 675 h 720"/>
              <a:gd name="T10" fmla="*/ 197 w 624"/>
              <a:gd name="T11" fmla="*/ 652 h 720"/>
              <a:gd name="T12" fmla="*/ 230 w 624"/>
              <a:gd name="T13" fmla="*/ 623 h 720"/>
              <a:gd name="T14" fmla="*/ 295 w 624"/>
              <a:gd name="T15" fmla="*/ 540 h 720"/>
              <a:gd name="T16" fmla="*/ 360 w 624"/>
              <a:gd name="T17" fmla="*/ 422 h 720"/>
              <a:gd name="T18" fmla="*/ 427 w 624"/>
              <a:gd name="T19" fmla="*/ 280 h 720"/>
              <a:gd name="T20" fmla="*/ 459 w 624"/>
              <a:gd name="T21" fmla="*/ 209 h 720"/>
              <a:gd name="T22" fmla="*/ 492 w 624"/>
              <a:gd name="T23" fmla="*/ 142 h 720"/>
              <a:gd name="T24" fmla="*/ 525 w 624"/>
              <a:gd name="T25" fmla="*/ 84 h 720"/>
              <a:gd name="T26" fmla="*/ 557 w 624"/>
              <a:gd name="T27" fmla="*/ 39 h 720"/>
              <a:gd name="T28" fmla="*/ 590 w 624"/>
              <a:gd name="T29" fmla="*/ 9 h 720"/>
              <a:gd name="T30" fmla="*/ 623 w 624"/>
              <a:gd name="T31" fmla="*/ 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4" h="720">
                <a:moveTo>
                  <a:pt x="0" y="719"/>
                </a:moveTo>
                <a:lnTo>
                  <a:pt x="65" y="712"/>
                </a:lnTo>
                <a:lnTo>
                  <a:pt x="99" y="703"/>
                </a:lnTo>
                <a:lnTo>
                  <a:pt x="132" y="692"/>
                </a:lnTo>
                <a:lnTo>
                  <a:pt x="164" y="675"/>
                </a:lnTo>
                <a:lnTo>
                  <a:pt x="197" y="652"/>
                </a:lnTo>
                <a:lnTo>
                  <a:pt x="230" y="623"/>
                </a:lnTo>
                <a:lnTo>
                  <a:pt x="295" y="540"/>
                </a:lnTo>
                <a:lnTo>
                  <a:pt x="360" y="422"/>
                </a:lnTo>
                <a:lnTo>
                  <a:pt x="427" y="280"/>
                </a:lnTo>
                <a:lnTo>
                  <a:pt x="459" y="209"/>
                </a:lnTo>
                <a:lnTo>
                  <a:pt x="492" y="142"/>
                </a:lnTo>
                <a:lnTo>
                  <a:pt x="525" y="84"/>
                </a:lnTo>
                <a:lnTo>
                  <a:pt x="557" y="39"/>
                </a:lnTo>
                <a:lnTo>
                  <a:pt x="590" y="9"/>
                </a:lnTo>
                <a:lnTo>
                  <a:pt x="623" y="0"/>
                </a:lnTo>
              </a:path>
            </a:pathLst>
          </a:custGeom>
          <a:noFill/>
          <a:ln w="50799" cap="rnd" cmpd="sng">
            <a:solidFill>
              <a:srgbClr val="FF99C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29" name="Freeform 21">
            <a:extLst>
              <a:ext uri="{FF2B5EF4-FFF2-40B4-BE49-F238E27FC236}">
                <a16:creationId xmlns:a16="http://schemas.microsoft.com/office/drawing/2014/main" id="{D0F7BF6A-DDCA-482A-A094-89B69D96CADC}"/>
              </a:ext>
            </a:extLst>
          </p:cNvPr>
          <p:cNvSpPr>
            <a:spLocks/>
          </p:cNvSpPr>
          <p:nvPr/>
        </p:nvSpPr>
        <p:spPr bwMode="auto">
          <a:xfrm>
            <a:off x="6553200" y="5029200"/>
            <a:ext cx="1981200" cy="1143000"/>
          </a:xfrm>
          <a:custGeom>
            <a:avLst/>
            <a:gdLst>
              <a:gd name="T0" fmla="*/ 1247 w 1248"/>
              <a:gd name="T1" fmla="*/ 719 h 720"/>
              <a:gd name="T2" fmla="*/ 1116 w 1248"/>
              <a:gd name="T3" fmla="*/ 712 h 720"/>
              <a:gd name="T4" fmla="*/ 1049 w 1248"/>
              <a:gd name="T5" fmla="*/ 703 h 720"/>
              <a:gd name="T6" fmla="*/ 985 w 1248"/>
              <a:gd name="T7" fmla="*/ 692 h 720"/>
              <a:gd name="T8" fmla="*/ 918 w 1248"/>
              <a:gd name="T9" fmla="*/ 675 h 720"/>
              <a:gd name="T10" fmla="*/ 852 w 1248"/>
              <a:gd name="T11" fmla="*/ 652 h 720"/>
              <a:gd name="T12" fmla="*/ 789 w 1248"/>
              <a:gd name="T13" fmla="*/ 623 h 720"/>
              <a:gd name="T14" fmla="*/ 656 w 1248"/>
              <a:gd name="T15" fmla="*/ 540 h 720"/>
              <a:gd name="T16" fmla="*/ 525 w 1248"/>
              <a:gd name="T17" fmla="*/ 422 h 720"/>
              <a:gd name="T18" fmla="*/ 394 w 1248"/>
              <a:gd name="T19" fmla="*/ 280 h 720"/>
              <a:gd name="T20" fmla="*/ 327 w 1248"/>
              <a:gd name="T21" fmla="*/ 209 h 720"/>
              <a:gd name="T22" fmla="*/ 261 w 1248"/>
              <a:gd name="T23" fmla="*/ 142 h 720"/>
              <a:gd name="T24" fmla="*/ 197 w 1248"/>
              <a:gd name="T25" fmla="*/ 84 h 720"/>
              <a:gd name="T26" fmla="*/ 131 w 1248"/>
              <a:gd name="T27" fmla="*/ 39 h 720"/>
              <a:gd name="T28" fmla="*/ 64 w 1248"/>
              <a:gd name="T29" fmla="*/ 9 h 720"/>
              <a:gd name="T30" fmla="*/ 0 w 1248"/>
              <a:gd name="T31" fmla="*/ 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720">
                <a:moveTo>
                  <a:pt x="1247" y="719"/>
                </a:moveTo>
                <a:lnTo>
                  <a:pt x="1116" y="712"/>
                </a:lnTo>
                <a:lnTo>
                  <a:pt x="1049" y="703"/>
                </a:lnTo>
                <a:lnTo>
                  <a:pt x="985" y="692"/>
                </a:lnTo>
                <a:lnTo>
                  <a:pt x="918" y="675"/>
                </a:lnTo>
                <a:lnTo>
                  <a:pt x="852" y="652"/>
                </a:lnTo>
                <a:lnTo>
                  <a:pt x="789" y="623"/>
                </a:lnTo>
                <a:lnTo>
                  <a:pt x="656" y="540"/>
                </a:lnTo>
                <a:lnTo>
                  <a:pt x="525" y="422"/>
                </a:lnTo>
                <a:lnTo>
                  <a:pt x="394" y="280"/>
                </a:lnTo>
                <a:lnTo>
                  <a:pt x="327" y="209"/>
                </a:lnTo>
                <a:lnTo>
                  <a:pt x="261" y="142"/>
                </a:lnTo>
                <a:lnTo>
                  <a:pt x="197" y="84"/>
                </a:lnTo>
                <a:lnTo>
                  <a:pt x="131" y="39"/>
                </a:lnTo>
                <a:lnTo>
                  <a:pt x="64" y="9"/>
                </a:lnTo>
                <a:lnTo>
                  <a:pt x="0" y="0"/>
                </a:lnTo>
              </a:path>
            </a:pathLst>
          </a:custGeom>
          <a:noFill/>
          <a:ln w="50799" cap="rnd" cmpd="sng">
            <a:solidFill>
              <a:srgbClr val="FF99C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30" name="Line 22">
            <a:extLst>
              <a:ext uri="{FF2B5EF4-FFF2-40B4-BE49-F238E27FC236}">
                <a16:creationId xmlns:a16="http://schemas.microsoft.com/office/drawing/2014/main" id="{DDE4E170-4268-4A82-847D-59E3BC7FFD92}"/>
              </a:ext>
            </a:extLst>
          </p:cNvPr>
          <p:cNvSpPr>
            <a:spLocks noChangeShapeType="1"/>
          </p:cNvSpPr>
          <p:nvPr/>
        </p:nvSpPr>
        <p:spPr bwMode="auto">
          <a:xfrm>
            <a:off x="5305425" y="6172200"/>
            <a:ext cx="3038475" cy="0"/>
          </a:xfrm>
          <a:prstGeom prst="line">
            <a:avLst/>
          </a:prstGeom>
          <a:noFill/>
          <a:ln w="1269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31" name="Freeform 23">
            <a:extLst>
              <a:ext uri="{FF2B5EF4-FFF2-40B4-BE49-F238E27FC236}">
                <a16:creationId xmlns:a16="http://schemas.microsoft.com/office/drawing/2014/main" id="{7CF52674-C1F0-457D-B847-06646F238A13}"/>
              </a:ext>
            </a:extLst>
          </p:cNvPr>
          <p:cNvSpPr>
            <a:spLocks/>
          </p:cNvSpPr>
          <p:nvPr/>
        </p:nvSpPr>
        <p:spPr bwMode="auto">
          <a:xfrm>
            <a:off x="6019800" y="4648200"/>
            <a:ext cx="838200" cy="1524000"/>
          </a:xfrm>
          <a:custGeom>
            <a:avLst/>
            <a:gdLst>
              <a:gd name="T0" fmla="*/ 0 w 528"/>
              <a:gd name="T1" fmla="*/ 959 h 960"/>
              <a:gd name="T2" fmla="*/ 55 w 528"/>
              <a:gd name="T3" fmla="*/ 949 h 960"/>
              <a:gd name="T4" fmla="*/ 83 w 528"/>
              <a:gd name="T5" fmla="*/ 937 h 960"/>
              <a:gd name="T6" fmla="*/ 112 w 528"/>
              <a:gd name="T7" fmla="*/ 922 h 960"/>
              <a:gd name="T8" fmla="*/ 139 w 528"/>
              <a:gd name="T9" fmla="*/ 900 h 960"/>
              <a:gd name="T10" fmla="*/ 167 w 528"/>
              <a:gd name="T11" fmla="*/ 869 h 960"/>
              <a:gd name="T12" fmla="*/ 195 w 528"/>
              <a:gd name="T13" fmla="*/ 830 h 960"/>
              <a:gd name="T14" fmla="*/ 250 w 528"/>
              <a:gd name="T15" fmla="*/ 720 h 960"/>
              <a:gd name="T16" fmla="*/ 305 w 528"/>
              <a:gd name="T17" fmla="*/ 563 h 960"/>
              <a:gd name="T18" fmla="*/ 361 w 528"/>
              <a:gd name="T19" fmla="*/ 374 h 960"/>
              <a:gd name="T20" fmla="*/ 388 w 528"/>
              <a:gd name="T21" fmla="*/ 278 h 960"/>
              <a:gd name="T22" fmla="*/ 416 w 528"/>
              <a:gd name="T23" fmla="*/ 190 h 960"/>
              <a:gd name="T24" fmla="*/ 444 w 528"/>
              <a:gd name="T25" fmla="*/ 112 h 960"/>
              <a:gd name="T26" fmla="*/ 471 w 528"/>
              <a:gd name="T27" fmla="*/ 51 h 960"/>
              <a:gd name="T28" fmla="*/ 499 w 528"/>
              <a:gd name="T29" fmla="*/ 13 h 960"/>
              <a:gd name="T30" fmla="*/ 527 w 528"/>
              <a:gd name="T31" fmla="*/ 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8" h="960">
                <a:moveTo>
                  <a:pt x="0" y="959"/>
                </a:moveTo>
                <a:lnTo>
                  <a:pt x="55" y="949"/>
                </a:lnTo>
                <a:lnTo>
                  <a:pt x="83" y="937"/>
                </a:lnTo>
                <a:lnTo>
                  <a:pt x="112" y="922"/>
                </a:lnTo>
                <a:lnTo>
                  <a:pt x="139" y="900"/>
                </a:lnTo>
                <a:lnTo>
                  <a:pt x="167" y="869"/>
                </a:lnTo>
                <a:lnTo>
                  <a:pt x="195" y="830"/>
                </a:lnTo>
                <a:lnTo>
                  <a:pt x="250" y="720"/>
                </a:lnTo>
                <a:lnTo>
                  <a:pt x="305" y="563"/>
                </a:lnTo>
                <a:lnTo>
                  <a:pt x="361" y="374"/>
                </a:lnTo>
                <a:lnTo>
                  <a:pt x="388" y="278"/>
                </a:lnTo>
                <a:lnTo>
                  <a:pt x="416" y="190"/>
                </a:lnTo>
                <a:lnTo>
                  <a:pt x="444" y="112"/>
                </a:lnTo>
                <a:lnTo>
                  <a:pt x="471" y="51"/>
                </a:lnTo>
                <a:lnTo>
                  <a:pt x="499" y="13"/>
                </a:lnTo>
                <a:lnTo>
                  <a:pt x="527" y="0"/>
                </a:lnTo>
              </a:path>
            </a:pathLst>
          </a:custGeom>
          <a:noFill/>
          <a:ln w="507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32" name="Freeform 24">
            <a:extLst>
              <a:ext uri="{FF2B5EF4-FFF2-40B4-BE49-F238E27FC236}">
                <a16:creationId xmlns:a16="http://schemas.microsoft.com/office/drawing/2014/main" id="{B33F9E0C-98D2-43C3-9EC6-3A411DF5F340}"/>
              </a:ext>
            </a:extLst>
          </p:cNvPr>
          <p:cNvSpPr>
            <a:spLocks/>
          </p:cNvSpPr>
          <p:nvPr/>
        </p:nvSpPr>
        <p:spPr bwMode="auto">
          <a:xfrm>
            <a:off x="6858000" y="4648200"/>
            <a:ext cx="990600" cy="1524000"/>
          </a:xfrm>
          <a:custGeom>
            <a:avLst/>
            <a:gdLst>
              <a:gd name="T0" fmla="*/ 623 w 624"/>
              <a:gd name="T1" fmla="*/ 959 h 960"/>
              <a:gd name="T2" fmla="*/ 558 w 624"/>
              <a:gd name="T3" fmla="*/ 949 h 960"/>
              <a:gd name="T4" fmla="*/ 525 w 624"/>
              <a:gd name="T5" fmla="*/ 937 h 960"/>
              <a:gd name="T6" fmla="*/ 493 w 624"/>
              <a:gd name="T7" fmla="*/ 922 h 960"/>
              <a:gd name="T8" fmla="*/ 459 w 624"/>
              <a:gd name="T9" fmla="*/ 900 h 960"/>
              <a:gd name="T10" fmla="*/ 426 w 624"/>
              <a:gd name="T11" fmla="*/ 869 h 960"/>
              <a:gd name="T12" fmla="*/ 394 w 624"/>
              <a:gd name="T13" fmla="*/ 830 h 960"/>
              <a:gd name="T14" fmla="*/ 328 w 624"/>
              <a:gd name="T15" fmla="*/ 720 h 960"/>
              <a:gd name="T16" fmla="*/ 262 w 624"/>
              <a:gd name="T17" fmla="*/ 563 h 960"/>
              <a:gd name="T18" fmla="*/ 197 w 624"/>
              <a:gd name="T19" fmla="*/ 374 h 960"/>
              <a:gd name="T20" fmla="*/ 164 w 624"/>
              <a:gd name="T21" fmla="*/ 278 h 960"/>
              <a:gd name="T22" fmla="*/ 130 w 624"/>
              <a:gd name="T23" fmla="*/ 190 h 960"/>
              <a:gd name="T24" fmla="*/ 99 w 624"/>
              <a:gd name="T25" fmla="*/ 112 h 960"/>
              <a:gd name="T26" fmla="*/ 65 w 624"/>
              <a:gd name="T27" fmla="*/ 51 h 960"/>
              <a:gd name="T28" fmla="*/ 32 w 624"/>
              <a:gd name="T29" fmla="*/ 13 h 960"/>
              <a:gd name="T30" fmla="*/ 0 w 624"/>
              <a:gd name="T31" fmla="*/ 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4" h="960">
                <a:moveTo>
                  <a:pt x="623" y="959"/>
                </a:moveTo>
                <a:lnTo>
                  <a:pt x="558" y="949"/>
                </a:lnTo>
                <a:lnTo>
                  <a:pt x="525" y="937"/>
                </a:lnTo>
                <a:lnTo>
                  <a:pt x="493" y="922"/>
                </a:lnTo>
                <a:lnTo>
                  <a:pt x="459" y="900"/>
                </a:lnTo>
                <a:lnTo>
                  <a:pt x="426" y="869"/>
                </a:lnTo>
                <a:lnTo>
                  <a:pt x="394" y="830"/>
                </a:lnTo>
                <a:lnTo>
                  <a:pt x="328" y="720"/>
                </a:lnTo>
                <a:lnTo>
                  <a:pt x="262" y="563"/>
                </a:lnTo>
                <a:lnTo>
                  <a:pt x="197" y="374"/>
                </a:lnTo>
                <a:lnTo>
                  <a:pt x="164" y="278"/>
                </a:lnTo>
                <a:lnTo>
                  <a:pt x="130" y="190"/>
                </a:lnTo>
                <a:lnTo>
                  <a:pt x="99" y="112"/>
                </a:lnTo>
                <a:lnTo>
                  <a:pt x="65" y="51"/>
                </a:lnTo>
                <a:lnTo>
                  <a:pt x="32" y="13"/>
                </a:lnTo>
                <a:lnTo>
                  <a:pt x="0" y="0"/>
                </a:lnTo>
              </a:path>
            </a:pathLst>
          </a:custGeom>
          <a:noFill/>
          <a:ln w="50799"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5433" name="Line 25">
            <a:extLst>
              <a:ext uri="{FF2B5EF4-FFF2-40B4-BE49-F238E27FC236}">
                <a16:creationId xmlns:a16="http://schemas.microsoft.com/office/drawing/2014/main" id="{EBE7A96E-A1B1-4FB7-8A2B-E52234814E32}"/>
              </a:ext>
            </a:extLst>
          </p:cNvPr>
          <p:cNvSpPr>
            <a:spLocks noChangeShapeType="1"/>
          </p:cNvSpPr>
          <p:nvPr/>
        </p:nvSpPr>
        <p:spPr bwMode="auto">
          <a:xfrm>
            <a:off x="5181600" y="4772025"/>
            <a:ext cx="0" cy="1362075"/>
          </a:xfrm>
          <a:prstGeom prst="line">
            <a:avLst/>
          </a:prstGeom>
          <a:noFill/>
          <a:ln w="1269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45434" name="Object 26">
            <a:hlinkClick r:id="" action="ppaction://ole?verb=0"/>
            <a:extLst>
              <a:ext uri="{FF2B5EF4-FFF2-40B4-BE49-F238E27FC236}">
                <a16:creationId xmlns:a16="http://schemas.microsoft.com/office/drawing/2014/main" id="{CF1E1691-C3FB-465E-AE9E-F01CD0DF94C5}"/>
              </a:ext>
            </a:extLst>
          </p:cNvPr>
          <p:cNvGraphicFramePr>
            <a:graphicFrameLocks/>
          </p:cNvGraphicFramePr>
          <p:nvPr/>
        </p:nvGraphicFramePr>
        <p:xfrm>
          <a:off x="8458200" y="6019800"/>
          <a:ext cx="452438" cy="506413"/>
        </p:xfrm>
        <a:graphic>
          <a:graphicData uri="http://schemas.openxmlformats.org/presentationml/2006/ole">
            <mc:AlternateContent xmlns:mc="http://schemas.openxmlformats.org/markup-compatibility/2006">
              <mc:Choice xmlns:v="urn:schemas-microsoft-com:vml" Requires="v">
                <p:oleObj spid="_x0000_s179764" name="Equation" r:id="rId8" imgW="450720" imgH="504720" progId="Equation.3">
                  <p:embed/>
                </p:oleObj>
              </mc:Choice>
              <mc:Fallback>
                <p:oleObj name="Equation" r:id="rId8" imgW="450720" imgH="504720" progId="Equation.3">
                  <p:embed/>
                  <p:pic>
                    <p:nvPicPr>
                      <p:cNvPr id="145434" name="Object 26">
                        <a:hlinkClick r:id="" action="ppaction://ole?verb=0"/>
                        <a:extLst>
                          <a:ext uri="{FF2B5EF4-FFF2-40B4-BE49-F238E27FC236}">
                            <a16:creationId xmlns:a16="http://schemas.microsoft.com/office/drawing/2014/main" id="{CF1E1691-C3FB-465E-AE9E-F01CD0DF94C5}"/>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8200" y="6019800"/>
                        <a:ext cx="452438"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435" name="Line 27">
            <a:extLst>
              <a:ext uri="{FF2B5EF4-FFF2-40B4-BE49-F238E27FC236}">
                <a16:creationId xmlns:a16="http://schemas.microsoft.com/office/drawing/2014/main" id="{F0BD122F-437A-4A5C-9FCA-A139C1E20873}"/>
              </a:ext>
            </a:extLst>
          </p:cNvPr>
          <p:cNvSpPr>
            <a:spLocks noChangeShapeType="1"/>
          </p:cNvSpPr>
          <p:nvPr/>
        </p:nvSpPr>
        <p:spPr bwMode="auto">
          <a:xfrm>
            <a:off x="6858000" y="4733925"/>
            <a:ext cx="0" cy="1362075"/>
          </a:xfrm>
          <a:prstGeom prst="line">
            <a:avLst/>
          </a:prstGeom>
          <a:noFill/>
          <a:ln w="2539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45436" name="Object 28">
            <a:hlinkClick r:id="" action="ppaction://ole?verb=0"/>
            <a:extLst>
              <a:ext uri="{FF2B5EF4-FFF2-40B4-BE49-F238E27FC236}">
                <a16:creationId xmlns:a16="http://schemas.microsoft.com/office/drawing/2014/main" id="{2409C018-8FB2-40AD-BEF7-F1B38A72A5AF}"/>
              </a:ext>
            </a:extLst>
          </p:cNvPr>
          <p:cNvGraphicFramePr>
            <a:graphicFrameLocks/>
          </p:cNvGraphicFramePr>
          <p:nvPr/>
        </p:nvGraphicFramePr>
        <p:xfrm>
          <a:off x="6389688" y="6194425"/>
          <a:ext cx="1095375" cy="533400"/>
        </p:xfrm>
        <a:graphic>
          <a:graphicData uri="http://schemas.openxmlformats.org/presentationml/2006/ole">
            <mc:AlternateContent xmlns:mc="http://schemas.openxmlformats.org/markup-compatibility/2006">
              <mc:Choice xmlns:v="urn:schemas-microsoft-com:vml" Requires="v">
                <p:oleObj spid="_x0000_s179765" name="Equation" r:id="rId10" imgW="1093680" imgH="531720" progId="Equation.3">
                  <p:embed/>
                </p:oleObj>
              </mc:Choice>
              <mc:Fallback>
                <p:oleObj name="Equation" r:id="rId10" imgW="1093680" imgH="531720" progId="Equation.3">
                  <p:embed/>
                  <p:pic>
                    <p:nvPicPr>
                      <p:cNvPr id="145436" name="Object 28">
                        <a:hlinkClick r:id="" action="ppaction://ole?verb=0"/>
                        <a:extLst>
                          <a:ext uri="{FF2B5EF4-FFF2-40B4-BE49-F238E27FC236}">
                            <a16:creationId xmlns:a16="http://schemas.microsoft.com/office/drawing/2014/main" id="{2409C018-8FB2-40AD-BEF7-F1B38A72A5AF}"/>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9688" y="6194425"/>
                        <a:ext cx="10953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ED325464-D9D4-46EF-A4E1-BB1855C35D92}"/>
              </a:ext>
            </a:extLst>
          </p:cNvPr>
          <p:cNvCxnSpPr>
            <a:cxnSpLocks/>
          </p:cNvCxnSpPr>
          <p:nvPr/>
        </p:nvCxnSpPr>
        <p:spPr>
          <a:xfrm flipV="1">
            <a:off x="3857339" y="4859338"/>
            <a:ext cx="3368040" cy="754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10ED2E6-5A5D-438A-A5EA-4F2BCB71A5BF}"/>
              </a:ext>
            </a:extLst>
          </p:cNvPr>
          <p:cNvSpPr txBox="1"/>
          <p:nvPr/>
        </p:nvSpPr>
        <p:spPr>
          <a:xfrm>
            <a:off x="2025747" y="5410200"/>
            <a:ext cx="1936749" cy="461665"/>
          </a:xfrm>
          <a:prstGeom prst="rect">
            <a:avLst/>
          </a:prstGeom>
          <a:solidFill>
            <a:schemeClr val="bg1">
              <a:lumMod val="65000"/>
            </a:schemeClr>
          </a:solidFill>
        </p:spPr>
        <p:txBody>
          <a:bodyPr wrap="none" rtlCol="0">
            <a:spAutoFit/>
          </a:bodyPr>
          <a:lstStyle/>
          <a:p>
            <a:r>
              <a:rPr lang="en-US" b="1" dirty="0">
                <a:solidFill>
                  <a:schemeClr val="tx1"/>
                </a:solidFill>
                <a:latin typeface="Arial" panose="020B0604020202020204" pitchFamily="34" charset="0"/>
              </a:rPr>
              <a:t>Note: n = 30</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2FFD6-172D-4C86-8CA3-5592912F0839}"/>
              </a:ext>
            </a:extLst>
          </p:cNvPr>
          <p:cNvSpPr>
            <a:spLocks noGrp="1"/>
          </p:cNvSpPr>
          <p:nvPr>
            <p:ph type="body" sz="quarter" idx="10"/>
          </p:nvPr>
        </p:nvSpPr>
        <p:spPr/>
        <p:txBody>
          <a:bodyPr>
            <a:normAutofit fontScale="85000" lnSpcReduction="10000"/>
          </a:bodyPr>
          <a:lstStyle/>
          <a:p>
            <a:r>
              <a:rPr lang="en-US" dirty="0"/>
              <a:t>Minitab/ </a:t>
            </a:r>
            <a:r>
              <a:rPr lang="en-US" dirty="0" err="1"/>
              <a:t>StatCrunch</a:t>
            </a:r>
            <a:r>
              <a:rPr lang="en-US" dirty="0"/>
              <a:t> Output</a:t>
            </a:r>
          </a:p>
          <a:p>
            <a:endParaRPr lang="en-US" dirty="0"/>
          </a:p>
          <a:p>
            <a:endParaRPr lang="en-US" dirty="0"/>
          </a:p>
          <a:p>
            <a:endParaRPr lang="en-US" dirty="0"/>
          </a:p>
          <a:p>
            <a:r>
              <a:rPr lang="en-US" dirty="0"/>
              <a:t>a) P-value ~ 0</a:t>
            </a:r>
          </a:p>
          <a:p>
            <a:r>
              <a:rPr lang="en-US" dirty="0"/>
              <a:t>b) The P-value is interpreted as the proportion of samples that would have a test statistic value at least as extreme as –8.2 (in either direction), given that the null hypothesis is true.</a:t>
            </a:r>
          </a:p>
          <a:p>
            <a:r>
              <a:rPr lang="en-US" dirty="0"/>
              <a:t>c) Yes, both the P-value and the 95% confidence interval led to the same conclusion about H</a:t>
            </a:r>
            <a:r>
              <a:rPr lang="en-US" baseline="-25000" dirty="0"/>
              <a:t>0</a:t>
            </a:r>
            <a:r>
              <a:rPr lang="en-US" dirty="0"/>
              <a:t>, namely, to reject in favor of the alternative. At approximately 0, the P-value is below any reasonable significance level for the test. The confidence interval does not contain the hypothesized value of 0, indicating that the null hypothesis should be rejected in favor of the alternative.</a:t>
            </a:r>
          </a:p>
        </p:txBody>
      </p:sp>
      <p:sp>
        <p:nvSpPr>
          <p:cNvPr id="3" name="Title 2">
            <a:extLst>
              <a:ext uri="{FF2B5EF4-FFF2-40B4-BE49-F238E27FC236}">
                <a16:creationId xmlns:a16="http://schemas.microsoft.com/office/drawing/2014/main" id="{EADF2926-8720-4364-8B6E-3CB6D5C106BD}"/>
              </a:ext>
            </a:extLst>
          </p:cNvPr>
          <p:cNvSpPr>
            <a:spLocks noGrp="1"/>
          </p:cNvSpPr>
          <p:nvPr>
            <p:ph type="title"/>
          </p:nvPr>
        </p:nvSpPr>
        <p:spPr>
          <a:xfrm>
            <a:off x="762000" y="274638"/>
            <a:ext cx="7924800" cy="822642"/>
          </a:xfrm>
        </p:spPr>
        <p:txBody>
          <a:bodyPr/>
          <a:lstStyle/>
          <a:p>
            <a:r>
              <a:rPr lang="en-US" dirty="0"/>
              <a:t>Problem 9.31 Low Carbohydrate Diet</a:t>
            </a:r>
          </a:p>
        </p:txBody>
      </p:sp>
      <p:graphicFrame>
        <p:nvGraphicFramePr>
          <p:cNvPr id="4" name="Table 3">
            <a:extLst>
              <a:ext uri="{FF2B5EF4-FFF2-40B4-BE49-F238E27FC236}">
                <a16:creationId xmlns:a16="http://schemas.microsoft.com/office/drawing/2014/main" id="{5EB00A64-2092-43AB-A2FE-4A810E64FFBE}"/>
              </a:ext>
            </a:extLst>
          </p:cNvPr>
          <p:cNvGraphicFramePr>
            <a:graphicFrameLocks noGrp="1"/>
          </p:cNvGraphicFramePr>
          <p:nvPr/>
        </p:nvGraphicFramePr>
        <p:xfrm>
          <a:off x="762000" y="1952244"/>
          <a:ext cx="8007097" cy="857882"/>
        </p:xfrm>
        <a:graphic>
          <a:graphicData uri="http://schemas.openxmlformats.org/drawingml/2006/table">
            <a:tbl>
              <a:tblPr firstRow="1" bandRow="1">
                <a:tableStyleId>{5C22544A-7EE6-4342-B048-85BDC9FD1C3A}</a:tableStyleId>
              </a:tblPr>
              <a:tblGrid>
                <a:gridCol w="1150335">
                  <a:extLst>
                    <a:ext uri="{9D8B030D-6E8A-4147-A177-3AD203B41FA5}">
                      <a16:colId xmlns:a16="http://schemas.microsoft.com/office/drawing/2014/main" val="3359295048"/>
                    </a:ext>
                  </a:extLst>
                </a:gridCol>
                <a:gridCol w="1150335">
                  <a:extLst>
                    <a:ext uri="{9D8B030D-6E8A-4147-A177-3AD203B41FA5}">
                      <a16:colId xmlns:a16="http://schemas.microsoft.com/office/drawing/2014/main" val="4086373612"/>
                    </a:ext>
                  </a:extLst>
                </a:gridCol>
                <a:gridCol w="1150335">
                  <a:extLst>
                    <a:ext uri="{9D8B030D-6E8A-4147-A177-3AD203B41FA5}">
                      <a16:colId xmlns:a16="http://schemas.microsoft.com/office/drawing/2014/main" val="2842346102"/>
                    </a:ext>
                  </a:extLst>
                </a:gridCol>
                <a:gridCol w="1218176">
                  <a:extLst>
                    <a:ext uri="{9D8B030D-6E8A-4147-A177-3AD203B41FA5}">
                      <a16:colId xmlns:a16="http://schemas.microsoft.com/office/drawing/2014/main" val="608686578"/>
                    </a:ext>
                  </a:extLst>
                </a:gridCol>
                <a:gridCol w="1808313">
                  <a:extLst>
                    <a:ext uri="{9D8B030D-6E8A-4147-A177-3AD203B41FA5}">
                      <a16:colId xmlns:a16="http://schemas.microsoft.com/office/drawing/2014/main" val="2516119551"/>
                    </a:ext>
                  </a:extLst>
                </a:gridCol>
                <a:gridCol w="752362">
                  <a:extLst>
                    <a:ext uri="{9D8B030D-6E8A-4147-A177-3AD203B41FA5}">
                      <a16:colId xmlns:a16="http://schemas.microsoft.com/office/drawing/2014/main" val="411776997"/>
                    </a:ext>
                  </a:extLst>
                </a:gridCol>
                <a:gridCol w="777241">
                  <a:extLst>
                    <a:ext uri="{9D8B030D-6E8A-4147-A177-3AD203B41FA5}">
                      <a16:colId xmlns:a16="http://schemas.microsoft.com/office/drawing/2014/main" val="705067045"/>
                    </a:ext>
                  </a:extLst>
                </a:gridCol>
              </a:tblGrid>
              <a:tr h="285118">
                <a:tc>
                  <a:txBody>
                    <a:bodyPr/>
                    <a:lstStyle/>
                    <a:p>
                      <a:r>
                        <a:rPr lang="en-US" sz="1800" dirty="0"/>
                        <a:t>n</a:t>
                      </a:r>
                    </a:p>
                  </a:txBody>
                  <a:tcPr/>
                </a:tc>
                <a:tc>
                  <a:txBody>
                    <a:bodyPr/>
                    <a:lstStyle/>
                    <a:p>
                      <a:r>
                        <a:rPr lang="en-US" sz="1800" dirty="0"/>
                        <a:t>Mean</a:t>
                      </a:r>
                    </a:p>
                  </a:txBody>
                  <a:tcPr/>
                </a:tc>
                <a:tc>
                  <a:txBody>
                    <a:bodyPr/>
                    <a:lstStyle/>
                    <a:p>
                      <a:r>
                        <a:rPr lang="en-US" sz="1800" dirty="0"/>
                        <a:t>StDev</a:t>
                      </a:r>
                    </a:p>
                  </a:txBody>
                  <a:tcPr/>
                </a:tc>
                <a:tc>
                  <a:txBody>
                    <a:bodyPr/>
                    <a:lstStyle/>
                    <a:p>
                      <a:r>
                        <a:rPr lang="en-US" sz="1800" dirty="0"/>
                        <a:t>SE Mean</a:t>
                      </a:r>
                    </a:p>
                  </a:txBody>
                  <a:tcPr/>
                </a:tc>
                <a:tc>
                  <a:txBody>
                    <a:bodyPr/>
                    <a:lstStyle/>
                    <a:p>
                      <a:r>
                        <a:rPr lang="en-US" sz="1800" dirty="0"/>
                        <a:t>95% CI</a:t>
                      </a:r>
                    </a:p>
                  </a:txBody>
                  <a:tcPr/>
                </a:tc>
                <a:tc>
                  <a:txBody>
                    <a:bodyPr/>
                    <a:lstStyle/>
                    <a:p>
                      <a:r>
                        <a:rPr lang="en-US" sz="1800" dirty="0"/>
                        <a:t>t</a:t>
                      </a:r>
                    </a:p>
                  </a:txBody>
                  <a:tcPr/>
                </a:tc>
                <a:tc>
                  <a:txBody>
                    <a:bodyPr/>
                    <a:lstStyle/>
                    <a:p>
                      <a:r>
                        <a:rPr lang="en-US" sz="1800" dirty="0"/>
                        <a:t>P</a:t>
                      </a:r>
                    </a:p>
                  </a:txBody>
                  <a:tcPr/>
                </a:tc>
                <a:extLst>
                  <a:ext uri="{0D108BD9-81ED-4DB2-BD59-A6C34878D82A}">
                    <a16:rowId xmlns:a16="http://schemas.microsoft.com/office/drawing/2014/main" val="788188696"/>
                  </a:ext>
                </a:extLst>
              </a:tr>
              <a:tr h="492122">
                <a:tc>
                  <a:txBody>
                    <a:bodyPr/>
                    <a:lstStyle/>
                    <a:p>
                      <a:r>
                        <a:rPr lang="en-US" sz="1800" dirty="0"/>
                        <a:t>109</a:t>
                      </a:r>
                    </a:p>
                  </a:txBody>
                  <a:tcPr/>
                </a:tc>
                <a:tc>
                  <a:txBody>
                    <a:bodyPr/>
                    <a:lstStyle/>
                    <a:p>
                      <a:r>
                        <a:rPr lang="en-US" sz="1800" dirty="0"/>
                        <a:t>-5.500</a:t>
                      </a:r>
                    </a:p>
                  </a:txBody>
                  <a:tcPr/>
                </a:tc>
                <a:tc>
                  <a:txBody>
                    <a:bodyPr/>
                    <a:lstStyle/>
                    <a:p>
                      <a:r>
                        <a:rPr lang="en-US" sz="1800" dirty="0"/>
                        <a:t>7.000</a:t>
                      </a:r>
                    </a:p>
                  </a:txBody>
                  <a:tcPr/>
                </a:tc>
                <a:tc>
                  <a:txBody>
                    <a:bodyPr/>
                    <a:lstStyle/>
                    <a:p>
                      <a:r>
                        <a:rPr lang="en-US" sz="1800" dirty="0"/>
                        <a:t>0.670</a:t>
                      </a:r>
                    </a:p>
                  </a:txBody>
                  <a:tcPr/>
                </a:tc>
                <a:tc>
                  <a:txBody>
                    <a:bodyPr/>
                    <a:lstStyle/>
                    <a:p>
                      <a:r>
                        <a:rPr lang="en-US" sz="1800" dirty="0"/>
                        <a:t>(-6.829, -4.171)</a:t>
                      </a:r>
                    </a:p>
                  </a:txBody>
                  <a:tcPr/>
                </a:tc>
                <a:tc>
                  <a:txBody>
                    <a:bodyPr/>
                    <a:lstStyle/>
                    <a:p>
                      <a:r>
                        <a:rPr lang="en-US" sz="1800" dirty="0"/>
                        <a:t>-8.20</a:t>
                      </a:r>
                    </a:p>
                  </a:txBody>
                  <a:tcPr/>
                </a:tc>
                <a:tc>
                  <a:txBody>
                    <a:bodyPr/>
                    <a:lstStyle/>
                    <a:p>
                      <a:r>
                        <a:rPr lang="en-US" sz="1800" dirty="0"/>
                        <a:t>0.000</a:t>
                      </a:r>
                    </a:p>
                  </a:txBody>
                  <a:tcPr/>
                </a:tc>
                <a:extLst>
                  <a:ext uri="{0D108BD9-81ED-4DB2-BD59-A6C34878D82A}">
                    <a16:rowId xmlns:a16="http://schemas.microsoft.com/office/drawing/2014/main" val="2595793303"/>
                  </a:ext>
                </a:extLst>
              </a:tr>
            </a:tbl>
          </a:graphicData>
        </a:graphic>
      </p:graphicFrame>
    </p:spTree>
    <p:extLst>
      <p:ext uri="{BB962C8B-B14F-4D97-AF65-F5344CB8AC3E}">
        <p14:creationId xmlns:p14="http://schemas.microsoft.com/office/powerpoint/2010/main" val="41282749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7CF45B-9C8B-47BD-A654-F709B30E003A}"/>
              </a:ext>
            </a:extLst>
          </p:cNvPr>
          <p:cNvSpPr>
            <a:spLocks noGrp="1"/>
          </p:cNvSpPr>
          <p:nvPr>
            <p:ph type="title"/>
          </p:nvPr>
        </p:nvSpPr>
        <p:spPr>
          <a:xfrm>
            <a:off x="762000" y="274638"/>
            <a:ext cx="7924800" cy="744918"/>
          </a:xfrm>
        </p:spPr>
        <p:txBody>
          <a:bodyPr/>
          <a:lstStyle/>
          <a:p>
            <a:r>
              <a:rPr lang="en-US" dirty="0"/>
              <a:t>t Distribution with df = 108, P(|X|&lt;8.2)</a:t>
            </a:r>
          </a:p>
        </p:txBody>
      </p:sp>
      <p:pic>
        <p:nvPicPr>
          <p:cNvPr id="5" name="Picture 4">
            <a:extLst>
              <a:ext uri="{FF2B5EF4-FFF2-40B4-BE49-F238E27FC236}">
                <a16:creationId xmlns:a16="http://schemas.microsoft.com/office/drawing/2014/main" id="{04DDD90D-5879-49B1-B421-EAAA84119ABE}"/>
              </a:ext>
            </a:extLst>
          </p:cNvPr>
          <p:cNvPicPr>
            <a:picLocks noChangeAspect="1"/>
          </p:cNvPicPr>
          <p:nvPr/>
        </p:nvPicPr>
        <p:blipFill>
          <a:blip r:embed="rId2"/>
          <a:stretch>
            <a:fillRect/>
          </a:stretch>
        </p:blipFill>
        <p:spPr>
          <a:xfrm>
            <a:off x="471487" y="1524000"/>
            <a:ext cx="8201025" cy="3810000"/>
          </a:xfrm>
          <a:prstGeom prst="rect">
            <a:avLst/>
          </a:prstGeom>
        </p:spPr>
      </p:pic>
    </p:spTree>
    <p:extLst>
      <p:ext uri="{BB962C8B-B14F-4D97-AF65-F5344CB8AC3E}">
        <p14:creationId xmlns:p14="http://schemas.microsoft.com/office/powerpoint/2010/main" val="36984217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
          <p:cNvSpPr>
            <a:spLocks noGrp="1" noChangeArrowheads="1"/>
          </p:cNvSpPr>
          <p:nvPr>
            <p:ph type="title" idx="4294967295"/>
          </p:nvPr>
        </p:nvSpPr>
        <p:spPr bwMode="auto">
          <a:xfrm>
            <a:off x="914400" y="122238"/>
            <a:ext cx="7924800" cy="10525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When the Population Does Not Satisfy the Normality </a:t>
            </a:r>
            <a:r>
              <a:rPr lang="en-US" altLang="en-US" b="1">
                <a:solidFill>
                  <a:srgbClr val="000000"/>
                </a:solidFill>
                <a:latin typeface="Arial" panose="020B0604020202020204" pitchFamily="34" charset="0"/>
              </a:rPr>
              <a:t>Assumption</a:t>
            </a:r>
          </a:p>
        </p:txBody>
      </p:sp>
      <mc:AlternateContent xmlns:mc="http://schemas.openxmlformats.org/markup-compatibility/2006" xmlns:a14="http://schemas.microsoft.com/office/drawing/2010/main">
        <mc:Choice Requires="a14">
          <p:sp>
            <p:nvSpPr>
              <p:cNvPr id="185347" name="Rectangle 2"/>
              <p:cNvSpPr>
                <a:spLocks noGrp="1" noChangeArrowheads="1"/>
              </p:cNvSpPr>
              <p:nvPr>
                <p:ph type="body" idx="4294967295"/>
              </p:nvPr>
            </p:nvSpPr>
            <p:spPr bwMode="auto">
              <a:xfrm>
                <a:off x="914400" y="1600200"/>
                <a:ext cx="7772400" cy="4530725"/>
              </a:xfrm>
              <a:prstGeom prst="rect">
                <a:avLst/>
              </a:prstGeo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r>
                  <a:rPr lang="en-US" altLang="en-US" b="1" dirty="0"/>
                  <a:t>For large samples (roughly about 30 or higher), </a:t>
                </a:r>
                <a:r>
                  <a:rPr lang="en-US" altLang="en-US" b="1" dirty="0">
                    <a:solidFill>
                      <a:schemeClr val="tx1"/>
                    </a:solidFill>
                  </a:rPr>
                  <a:t>the normality</a:t>
                </a:r>
                <a:r>
                  <a:rPr lang="en-US" altLang="en-US" b="1" dirty="0"/>
                  <a:t> assumption is usually not important.</a:t>
                </a:r>
                <a:r>
                  <a:rPr lang="en-US" altLang="en-US" dirty="0"/>
                  <a:t>	</a:t>
                </a:r>
              </a:p>
              <a:p>
                <a:pPr marL="457200" lvl="1" indent="0" eaLnBrk="1" hangingPunct="1">
                  <a:buClr>
                    <a:srgbClr val="CCCC99"/>
                  </a:buClr>
                  <a:buSzPct val="75000"/>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endParaRPr lang="en-US" altLang="en-US" dirty="0"/>
              </a:p>
              <a:p>
                <a:pPr lvl="1" eaLnBrk="1" hangingPunct="1">
                  <a:buClr>
                    <a:schemeClr val="tx1"/>
                  </a:buClr>
                  <a:buSzPct val="75000"/>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r>
                  <a:rPr lang="en-US" altLang="en-US" dirty="0"/>
                  <a:t>The sampling distribution of </a:t>
                </a:r>
                <a14:m>
                  <m:oMath xmlns:m="http://schemas.openxmlformats.org/officeDocument/2006/math">
                    <m:acc>
                      <m:accPr>
                        <m:chr m:val="̅"/>
                        <m:ctrlPr>
                          <a:rPr lang="en-US" altLang="en-US" i="1" smtClean="0">
                            <a:latin typeface="Cambria Math" panose="02040503050406030204" pitchFamily="18" charset="0"/>
                          </a:rPr>
                        </m:ctrlPr>
                      </m:accPr>
                      <m:e>
                        <m:r>
                          <a:rPr lang="en-US" altLang="en-US" b="0" i="1" smtClean="0">
                            <a:latin typeface="Cambria Math" panose="02040503050406030204" pitchFamily="18" charset="0"/>
                          </a:rPr>
                          <m:t>𝑥</m:t>
                        </m:r>
                      </m:e>
                    </m:acc>
                  </m:oMath>
                </a14:m>
                <a:r>
                  <a:rPr lang="en-US" altLang="en-US" dirty="0"/>
                  <a:t> is approximately normal regardless of the population distribution.</a:t>
                </a:r>
              </a:p>
            </p:txBody>
          </p:sp>
        </mc:Choice>
        <mc:Fallback xmlns="">
          <p:sp>
            <p:nvSpPr>
              <p:cNvPr id="185347" name="Rectangle 2"/>
              <p:cNvSpPr>
                <a:spLocks noGrp="1" noRot="1" noChangeAspect="1" noMove="1" noResize="1" noEditPoints="1" noAdjustHandles="1" noChangeArrowheads="1" noChangeShapeType="1" noTextEdit="1"/>
              </p:cNvSpPr>
              <p:nvPr>
                <p:ph type="body" idx="4294967295"/>
              </p:nvPr>
            </p:nvSpPr>
            <p:spPr bwMode="auto">
              <a:xfrm>
                <a:off x="914400" y="1600200"/>
                <a:ext cx="7772400" cy="4530725"/>
              </a:xfrm>
              <a:prstGeom prst="rect">
                <a:avLst/>
              </a:prstGeom>
              <a:blipFill>
                <a:blip r:embed="rId3"/>
                <a:stretch>
                  <a:fillRect l="-1255" t="-942"/>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7394"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In the observation of small samples, we cannot assume that the sampling distribution of </a:t>
                </a:r>
                <a14:m>
                  <m:oMath xmlns:m="http://schemas.openxmlformats.org/officeDocument/2006/math">
                    <m:acc>
                      <m:accPr>
                        <m:chr m:val="̅"/>
                        <m:ctrlPr>
                          <a:rPr lang="en-US" altLang="en-US" b="1" i="1" smtClean="0">
                            <a:solidFill>
                              <a:schemeClr val="tx1"/>
                            </a:solidFill>
                            <a:latin typeface="Cambria Math" panose="02040503050406030204" pitchFamily="18" charset="0"/>
                          </a:rPr>
                        </m:ctrlPr>
                      </m:accPr>
                      <m:e>
                        <m:r>
                          <a:rPr lang="en-US" altLang="en-US" b="1" i="1" smtClean="0">
                            <a:solidFill>
                              <a:schemeClr val="tx1"/>
                            </a:solidFill>
                            <a:latin typeface="Cambria Math" panose="02040503050406030204" pitchFamily="18" charset="0"/>
                          </a:rPr>
                          <m:t>𝒙</m:t>
                        </m:r>
                      </m:e>
                    </m:acc>
                  </m:oMath>
                </a14:m>
                <a:r>
                  <a:rPr lang="en-US" altLang="en-US" b="1" dirty="0">
                    <a:solidFill>
                      <a:schemeClr val="tx1"/>
                    </a:solidFill>
                  </a:rPr>
                  <a:t> is approximately normal.</a:t>
                </a:r>
              </a:p>
              <a:p>
                <a:pPr marL="457200" lvl="1" indent="0" eaLnBrk="1" hangingPunct="1">
                  <a:lnSpc>
                    <a:spcPct val="90000"/>
                  </a:lnSpc>
                  <a:buClr>
                    <a:srgbClr val="CCCC99"/>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lvl="1" eaLnBrk="1" hangingPunct="1">
                  <a:lnSpc>
                    <a:spcPct val="90000"/>
                  </a:lnSpc>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Two-sided inferences using the </a:t>
                </a:r>
                <a:r>
                  <a:rPr lang="en-US" altLang="en-US" i="1" dirty="0">
                    <a:solidFill>
                      <a:schemeClr val="tx1"/>
                    </a:solidFill>
                  </a:rPr>
                  <a:t>t</a:t>
                </a:r>
                <a:r>
                  <a:rPr lang="en-US" altLang="en-US" dirty="0">
                    <a:solidFill>
                      <a:schemeClr val="tx1"/>
                    </a:solidFill>
                  </a:rPr>
                  <a:t> distribution are robust against violations of the normal population assumption. They still usually work well if the actual population distribution is not normal.</a:t>
                </a:r>
              </a:p>
              <a:p>
                <a:pPr marL="457200" lvl="1" indent="0" eaLnBrk="1" hangingPunct="1">
                  <a:lnSpc>
                    <a:spcPct val="90000"/>
                  </a:lnSpc>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lvl="1" eaLnBrk="1" hangingPunct="1">
                  <a:lnSpc>
                    <a:spcPct val="90000"/>
                  </a:lnSpc>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test does not work well for a one-sided test with small </a:t>
                </a:r>
                <a:r>
                  <a:rPr lang="en-US" altLang="en-US" i="1" dirty="0">
                    <a:solidFill>
                      <a:schemeClr val="tx1"/>
                    </a:solidFill>
                  </a:rPr>
                  <a:t>n</a:t>
                </a:r>
                <a:r>
                  <a:rPr lang="en-US" altLang="en-US" dirty="0">
                    <a:solidFill>
                      <a:schemeClr val="tx1"/>
                    </a:solidFill>
                  </a:rPr>
                  <a:t> when the population distribution is highly skewed.</a:t>
                </a:r>
              </a:p>
            </p:txBody>
          </p:sp>
        </mc:Choice>
        <mc:Fallback xmlns="">
          <p:sp>
            <p:nvSpPr>
              <p:cNvPr id="187394" name="Rectangle 2"/>
              <p:cNvSpPr>
                <a:spLocks noGrp="1" noRot="1" noChangeAspect="1" noMove="1" noResize="1" noEditPoints="1" noAdjustHandles="1" noChangeArrowheads="1" noChangeShapeType="1" noTextEdit="1"/>
              </p:cNvSpPr>
              <p:nvPr>
                <p:ph type="body" idx="4294967295"/>
              </p:nvPr>
            </p:nvSpPr>
            <p:spPr bwMode="auto">
              <a:xfrm>
                <a:off x="914400" y="1600200"/>
                <a:ext cx="7772400" cy="4530725"/>
              </a:xfrm>
              <a:prstGeom prst="rect">
                <a:avLst/>
              </a:prstGeom>
              <a:blipFill>
                <a:blip r:embed="rId3"/>
                <a:stretch>
                  <a:fillRect l="-1255" t="-1750" r="-1725" b="-269"/>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87396" name="Rectangle 1"/>
          <p:cNvSpPr>
            <a:spLocks noChangeArrowheads="1"/>
          </p:cNvSpPr>
          <p:nvPr/>
        </p:nvSpPr>
        <p:spPr bwMode="auto">
          <a:xfrm>
            <a:off x="914400" y="122238"/>
            <a:ext cx="7924800"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chemeClr val="tx1"/>
                </a:solidFill>
                <a:latin typeface="Arial" panose="020B0604020202020204" pitchFamily="34" charset="0"/>
              </a:rPr>
              <a:t>When the Population Does Not Satisfy the Normality </a:t>
            </a:r>
            <a:r>
              <a:rPr lang="en-US" altLang="en-US" sz="3200" b="1">
                <a:solidFill>
                  <a:srgbClr val="000000"/>
                </a:solidFill>
                <a:latin typeface="Arial" panose="020B0604020202020204" pitchFamily="34" charset="0"/>
              </a:rPr>
              <a:t>Assumption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
          <p:cNvSpPr>
            <a:spLocks noGrp="1" noChangeArrowheads="1"/>
          </p:cNvSpPr>
          <p:nvPr>
            <p:ph type="title" idx="4294967295"/>
          </p:nvPr>
        </p:nvSpPr>
        <p:spPr bwMode="auto">
          <a:xfrm>
            <a:off x="685800" y="184150"/>
            <a:ext cx="8229600" cy="990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Regardless of Robustness, Look at the Data</a:t>
            </a:r>
          </a:p>
        </p:txBody>
      </p:sp>
      <p:sp>
        <p:nvSpPr>
          <p:cNvPr id="189443" name="Rectangle 2"/>
          <p:cNvSpPr>
            <a:spLocks noGrp="1" noChangeArrowheads="1"/>
          </p:cNvSpPr>
          <p:nvPr>
            <p:ph type="body" idx="4294967295"/>
          </p:nvPr>
        </p:nvSpPr>
        <p:spPr bwMode="auto">
          <a:xfrm>
            <a:off x="914400" y="2027238"/>
            <a:ext cx="7772400" cy="410368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Whether </a:t>
            </a:r>
            <a:r>
              <a:rPr lang="en-US" altLang="en-US" i="1" dirty="0"/>
              <a:t>n</a:t>
            </a:r>
            <a:r>
              <a:rPr lang="en-US" altLang="en-US" dirty="0"/>
              <a:t> is small or large, you should look at the data to check for </a:t>
            </a:r>
            <a:r>
              <a:rPr lang="en-US" altLang="en-US" i="1" dirty="0"/>
              <a:t>severe skew </a:t>
            </a:r>
            <a:r>
              <a:rPr lang="en-US" altLang="en-US" dirty="0"/>
              <a:t>or for </a:t>
            </a:r>
            <a:r>
              <a:rPr lang="en-US" altLang="en-US" i="1" dirty="0"/>
              <a:t>outliers</a:t>
            </a:r>
            <a:r>
              <a:rPr lang="en-US" altLang="en-US" dirty="0"/>
              <a:t> that occur primarily in one direction.</a:t>
            </a:r>
          </a:p>
          <a:p>
            <a:pPr marL="0" indent="0" eaLnBrk="1" hangingPunct="1">
              <a:spcBef>
                <a:spcPts val="225"/>
              </a:spcBef>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lvl="1" indent="0" eaLnBrk="1" hangingPunct="1">
              <a:spcBef>
                <a:spcPts val="700"/>
              </a:spcBef>
              <a:buClr>
                <a:schemeClr val="tx1"/>
              </a:buClr>
              <a:buSzPct val="75000"/>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They could cause the </a:t>
            </a:r>
            <a:r>
              <a:rPr lang="en-US" altLang="en-US" b="1" dirty="0"/>
              <a:t>sample mean </a:t>
            </a:r>
            <a:r>
              <a:rPr lang="en-US" altLang="en-US" dirty="0"/>
              <a:t>to be a misleading measure.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ChangeArrowheads="1"/>
          </p:cNvSpPr>
          <p:nvPr/>
        </p:nvSpPr>
        <p:spPr bwMode="auto">
          <a:xfrm>
            <a:off x="4883150" y="838200"/>
            <a:ext cx="39560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p>
            <a:pPr algn="ctr" eaLnBrk="0" hangingPunct="0"/>
            <a:r>
              <a:rPr lang="en-US" altLang="en-US" sz="6000" b="1">
                <a:latin typeface="Arial" panose="020B0604020202020204" pitchFamily="34" charset="0"/>
              </a:rPr>
              <a:t>Section 9.4</a:t>
            </a:r>
          </a:p>
        </p:txBody>
      </p:sp>
      <p:sp>
        <p:nvSpPr>
          <p:cNvPr id="191492" name="Rectangle 3"/>
          <p:cNvSpPr>
            <a:spLocks noChangeArrowheads="1"/>
          </p:cNvSpPr>
          <p:nvPr/>
        </p:nvSpPr>
        <p:spPr bwMode="auto">
          <a:xfrm>
            <a:off x="4960938" y="3810000"/>
            <a:ext cx="35734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ts val="700"/>
              </a:spcBef>
            </a:pPr>
            <a:r>
              <a:rPr lang="en-US" altLang="en-US" sz="3200" b="1">
                <a:latin typeface="Arial" panose="020B0604020202020204" pitchFamily="34" charset="0"/>
              </a:rPr>
              <a:t>Decisions and Types of Errors in Significance Tests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
          <p:cNvSpPr>
            <a:spLocks noGrp="1" noChangeArrowheads="1"/>
          </p:cNvSpPr>
          <p:nvPr>
            <p:ph type="title" idx="4294967295"/>
          </p:nvPr>
        </p:nvSpPr>
        <p:spPr bwMode="auto">
          <a:xfrm>
            <a:off x="914400" y="130175"/>
            <a:ext cx="7696200" cy="78898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Type I and Type II Errors</a:t>
            </a:r>
          </a:p>
        </p:txBody>
      </p:sp>
      <p:sp>
        <p:nvSpPr>
          <p:cNvPr id="193539" name="Rectangle 2"/>
          <p:cNvSpPr>
            <a:spLocks noGrp="1" noChangeArrowheads="1"/>
          </p:cNvSpPr>
          <p:nvPr>
            <p:ph type="body" idx="4294967295"/>
          </p:nvPr>
        </p:nvSpPr>
        <p:spPr bwMode="auto">
          <a:xfrm>
            <a:off x="762000" y="1600200"/>
            <a:ext cx="7924800" cy="46482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When </a:t>
            </a:r>
            <a:r>
              <a:rPr lang="en-US" altLang="en-US" dirty="0"/>
              <a:t>H</a:t>
            </a:r>
            <a:r>
              <a:rPr lang="en-US" altLang="en-US" baseline="-25000" dirty="0"/>
              <a:t>0</a:t>
            </a:r>
            <a:r>
              <a:rPr lang="en-US" altLang="en-US" baseline="-25000" dirty="0">
                <a:solidFill>
                  <a:schemeClr val="tx1"/>
                </a:solidFill>
              </a:rPr>
              <a:t> </a:t>
            </a:r>
            <a:r>
              <a:rPr lang="en-US" altLang="en-US" dirty="0">
                <a:solidFill>
                  <a:schemeClr val="tx1"/>
                </a:solidFill>
              </a:rPr>
              <a:t>is true, a </a:t>
            </a:r>
            <a:r>
              <a:rPr lang="en-US" altLang="en-US" b="1" dirty="0">
                <a:solidFill>
                  <a:schemeClr val="tx1"/>
                </a:solidFill>
              </a:rPr>
              <a:t>Type I Error </a:t>
            </a:r>
            <a:r>
              <a:rPr lang="en-US" altLang="en-US" dirty="0">
                <a:solidFill>
                  <a:schemeClr val="tx1"/>
                </a:solidFill>
              </a:rPr>
              <a:t>occurs when </a:t>
            </a:r>
            <a:r>
              <a:rPr lang="en-US" altLang="en-US" dirty="0"/>
              <a:t>H</a:t>
            </a:r>
            <a:r>
              <a:rPr lang="en-US" altLang="en-US" baseline="-25000" dirty="0"/>
              <a:t>0</a:t>
            </a:r>
            <a:r>
              <a:rPr lang="en-US" altLang="en-US" baseline="-25000" dirty="0">
                <a:solidFill>
                  <a:schemeClr val="tx1"/>
                </a:solidFill>
              </a:rPr>
              <a:t> </a:t>
            </a:r>
            <a:r>
              <a:rPr lang="en-US" altLang="en-US" dirty="0">
                <a:solidFill>
                  <a:schemeClr val="tx1"/>
                </a:solidFill>
              </a:rPr>
              <a:t>is rejected.  (</a:t>
            </a:r>
            <a:r>
              <a:rPr lang="en-US" altLang="en-US" i="1" dirty="0">
                <a:solidFill>
                  <a:schemeClr val="tx1"/>
                </a:solidFill>
              </a:rPr>
              <a:t>a false positive</a:t>
            </a:r>
            <a:r>
              <a:rPr lang="en-US" altLang="en-US" dirty="0">
                <a:solidFill>
                  <a:schemeClr val="tx1"/>
                </a:solidFill>
              </a:rPr>
              <a:t>)</a:t>
            </a:r>
          </a:p>
          <a:p>
            <a:pPr marL="0" indent="0" eaLnBrk="1" hangingPunct="1">
              <a:lnSpc>
                <a:spcPct val="90000"/>
              </a:lnSpc>
              <a:spcBef>
                <a:spcPts val="325"/>
              </a:spcBef>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When </a:t>
            </a:r>
            <a:r>
              <a:rPr lang="en-US" altLang="en-US" dirty="0"/>
              <a:t>H</a:t>
            </a:r>
            <a:r>
              <a:rPr lang="en-US" altLang="en-US" baseline="-25000" dirty="0"/>
              <a:t>0</a:t>
            </a:r>
            <a:r>
              <a:rPr lang="en-US" altLang="en-US" dirty="0">
                <a:solidFill>
                  <a:schemeClr val="tx1"/>
                </a:solidFill>
              </a:rPr>
              <a:t> is false, a </a:t>
            </a:r>
            <a:r>
              <a:rPr lang="en-US" altLang="en-US" b="1" dirty="0">
                <a:solidFill>
                  <a:schemeClr val="tx1"/>
                </a:solidFill>
              </a:rPr>
              <a:t>Type II Error </a:t>
            </a:r>
            <a:r>
              <a:rPr lang="en-US" altLang="en-US" dirty="0">
                <a:solidFill>
                  <a:schemeClr val="tx1"/>
                </a:solidFill>
              </a:rPr>
              <a:t>occurs when </a:t>
            </a:r>
            <a:r>
              <a:rPr lang="en-US" altLang="en-US" dirty="0"/>
              <a:t>H</a:t>
            </a:r>
            <a:r>
              <a:rPr lang="en-US" altLang="en-US" baseline="-25000" dirty="0"/>
              <a:t>0</a:t>
            </a:r>
            <a:r>
              <a:rPr lang="en-US" altLang="en-US" baseline="-25000" dirty="0">
                <a:solidFill>
                  <a:schemeClr val="tx1"/>
                </a:solidFill>
              </a:rPr>
              <a:t> </a:t>
            </a:r>
            <a:r>
              <a:rPr lang="en-US" altLang="en-US" dirty="0">
                <a:solidFill>
                  <a:schemeClr val="tx1"/>
                </a:solidFill>
              </a:rPr>
              <a:t>is not rejected</a:t>
            </a:r>
            <a:r>
              <a:rPr lang="en-US" altLang="en-US" i="1" dirty="0">
                <a:solidFill>
                  <a:schemeClr val="tx1"/>
                </a:solidFill>
              </a:rPr>
              <a:t>. (a false negative)</a:t>
            </a:r>
          </a:p>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As P(Type I Error) goes </a:t>
            </a:r>
            <a:r>
              <a:rPr lang="en-US" altLang="en-US" i="1" dirty="0">
                <a:solidFill>
                  <a:schemeClr val="tx1"/>
                </a:solidFill>
              </a:rPr>
              <a:t>Down</a:t>
            </a:r>
            <a:r>
              <a:rPr lang="en-US" altLang="en-US" dirty="0">
                <a:solidFill>
                  <a:schemeClr val="tx1"/>
                </a:solidFill>
              </a:rPr>
              <a:t>, P(Type II Error) goes </a:t>
            </a:r>
            <a:r>
              <a:rPr lang="en-US" altLang="en-US" i="1" dirty="0">
                <a:solidFill>
                  <a:schemeClr val="tx1"/>
                </a:solidFill>
              </a:rPr>
              <a:t>Up.</a:t>
            </a:r>
            <a:r>
              <a:rPr lang="en-US" altLang="en-US" dirty="0">
                <a:solidFill>
                  <a:schemeClr val="tx1"/>
                </a:solidFill>
              </a:rPr>
              <a:t> </a:t>
            </a:r>
          </a:p>
          <a:p>
            <a:pPr marL="0" indent="0" eaLnBrk="1" hangingPunct="1">
              <a:lnSpc>
                <a:spcPct val="90000"/>
              </a:lnSpc>
              <a:spcBef>
                <a:spcPts val="325"/>
              </a:spcBef>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lnSpc>
                <a:spcPct val="90000"/>
              </a:lnSpc>
              <a:buClr>
                <a:srgbClr val="CCCC99"/>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two probabilities are </a:t>
            </a:r>
            <a:r>
              <a:rPr lang="en-US" altLang="en-US" b="1" dirty="0">
                <a:solidFill>
                  <a:schemeClr val="tx1"/>
                </a:solidFill>
              </a:rPr>
              <a:t>inversely</a:t>
            </a:r>
            <a:r>
              <a:rPr lang="en-US" altLang="en-US" dirty="0">
                <a:solidFill>
                  <a:schemeClr val="tx1"/>
                </a:solidFill>
              </a:rPr>
              <a:t> related.</a:t>
            </a:r>
            <a:endParaRPr lang="en-US" altLang="en-US" b="1"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
          <p:cNvSpPr>
            <a:spLocks noGrp="1" noChangeArrowheads="1"/>
          </p:cNvSpPr>
          <p:nvPr>
            <p:ph type="title" idx="4294967295"/>
          </p:nvPr>
        </p:nvSpPr>
        <p:spPr bwMode="auto">
          <a:xfrm>
            <a:off x="914400" y="212725"/>
            <a:ext cx="7848600" cy="6985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Significance Test Results</a:t>
            </a:r>
          </a:p>
        </p:txBody>
      </p:sp>
      <p:sp>
        <p:nvSpPr>
          <p:cNvPr id="195587" name="TextBox 1"/>
          <p:cNvSpPr txBox="1">
            <a:spLocks noChangeArrowheads="1"/>
          </p:cNvSpPr>
          <p:nvPr/>
        </p:nvSpPr>
        <p:spPr bwMode="auto">
          <a:xfrm>
            <a:off x="704426" y="4672584"/>
            <a:ext cx="7848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00" b="1" dirty="0">
                <a:solidFill>
                  <a:schemeClr val="tx1"/>
                </a:solidFill>
                <a:latin typeface="Arial" panose="020B0604020202020204" pitchFamily="34" charset="0"/>
              </a:rPr>
              <a:t>Table 9.5 The Four Possible Results of a Decision in a Significance Test. </a:t>
            </a:r>
            <a:r>
              <a:rPr lang="en-US" altLang="en-US" sz="1600" dirty="0">
                <a:solidFill>
                  <a:schemeClr val="tx1"/>
                </a:solidFill>
                <a:latin typeface="Arial" panose="020B0604020202020204" pitchFamily="34" charset="0"/>
              </a:rPr>
              <a:t>Type I and Type II errors are the two possible incorrect decisions. We make a correct decision if we do not reject H</a:t>
            </a:r>
            <a:r>
              <a:rPr lang="en-US" altLang="en-US" sz="1600" baseline="-25000" dirty="0">
                <a:solidFill>
                  <a:schemeClr val="tx1"/>
                </a:solidFill>
                <a:latin typeface="Arial" panose="020B0604020202020204" pitchFamily="34" charset="0"/>
              </a:rPr>
              <a:t>0</a:t>
            </a:r>
            <a:r>
              <a:rPr lang="en-US" altLang="en-US" sz="1600" dirty="0">
                <a:solidFill>
                  <a:schemeClr val="tx1"/>
                </a:solidFill>
                <a:latin typeface="Arial" panose="020B0604020202020204" pitchFamily="34" charset="0"/>
              </a:rPr>
              <a:t> when it is true or if we reject it when it is false.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01" y="1874520"/>
            <a:ext cx="8324850" cy="211455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Box 1"/>
          <p:cNvSpPr txBox="1">
            <a:spLocks noChangeArrowheads="1"/>
          </p:cNvSpPr>
          <p:nvPr/>
        </p:nvSpPr>
        <p:spPr bwMode="auto">
          <a:xfrm>
            <a:off x="1104900" y="2585248"/>
            <a:ext cx="6934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1600" b="1" dirty="0">
                <a:solidFill>
                  <a:schemeClr val="tx1"/>
                </a:solidFill>
                <a:latin typeface="Arial" panose="020B0604020202020204" pitchFamily="34" charset="0"/>
              </a:rPr>
              <a:t>Table 9.6 Possible Results of a Legal Trial</a:t>
            </a:r>
            <a:endParaRPr lang="en-US" altLang="en-US" sz="1600" dirty="0">
              <a:solidFill>
                <a:schemeClr val="tx1"/>
              </a:solidFill>
              <a:latin typeface="Arial" panose="020B0604020202020204" pitchFamily="34" charset="0"/>
            </a:endParaRPr>
          </a:p>
        </p:txBody>
      </p:sp>
      <p:sp>
        <p:nvSpPr>
          <p:cNvPr id="197635" name="Rectangle 1"/>
          <p:cNvSpPr>
            <a:spLocks noChangeArrowheads="1"/>
          </p:cNvSpPr>
          <p:nvPr/>
        </p:nvSpPr>
        <p:spPr bwMode="auto">
          <a:xfrm>
            <a:off x="914400" y="33339"/>
            <a:ext cx="7848600" cy="5975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dirty="0">
                <a:solidFill>
                  <a:schemeClr val="tx1"/>
                </a:solidFill>
                <a:latin typeface="Arial" panose="020B0604020202020204" pitchFamily="34" charset="0"/>
              </a:rPr>
              <a:t>Significance Test Results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48" y="809548"/>
            <a:ext cx="8147304" cy="1777292"/>
          </a:xfrm>
          <a:prstGeom prst="rect">
            <a:avLst/>
          </a:prstGeom>
        </p:spPr>
      </p:pic>
      <p:graphicFrame>
        <p:nvGraphicFramePr>
          <p:cNvPr id="3" name="Table 2">
            <a:extLst>
              <a:ext uri="{FF2B5EF4-FFF2-40B4-BE49-F238E27FC236}">
                <a16:creationId xmlns:a16="http://schemas.microsoft.com/office/drawing/2014/main" id="{C06CA338-6403-4432-A18A-1AFB57B96895}"/>
              </a:ext>
            </a:extLst>
          </p:cNvPr>
          <p:cNvGraphicFramePr>
            <a:graphicFrameLocks noGrp="1"/>
          </p:cNvGraphicFramePr>
          <p:nvPr>
            <p:extLst>
              <p:ext uri="{D42A27DB-BD31-4B8C-83A1-F6EECF244321}">
                <p14:modId xmlns:p14="http://schemas.microsoft.com/office/powerpoint/2010/main" val="1321999069"/>
              </p:ext>
            </p:extLst>
          </p:nvPr>
        </p:nvGraphicFramePr>
        <p:xfrm>
          <a:off x="2812911" y="4401150"/>
          <a:ext cx="5848743" cy="1780210"/>
        </p:xfrm>
        <a:graphic>
          <a:graphicData uri="http://schemas.openxmlformats.org/drawingml/2006/table">
            <a:tbl>
              <a:tblPr/>
              <a:tblGrid>
                <a:gridCol w="1949581">
                  <a:extLst>
                    <a:ext uri="{9D8B030D-6E8A-4147-A177-3AD203B41FA5}">
                      <a16:colId xmlns:a16="http://schemas.microsoft.com/office/drawing/2014/main" val="2273515123"/>
                    </a:ext>
                  </a:extLst>
                </a:gridCol>
                <a:gridCol w="1949581">
                  <a:extLst>
                    <a:ext uri="{9D8B030D-6E8A-4147-A177-3AD203B41FA5}">
                      <a16:colId xmlns:a16="http://schemas.microsoft.com/office/drawing/2014/main" val="1797097824"/>
                    </a:ext>
                  </a:extLst>
                </a:gridCol>
                <a:gridCol w="1949581">
                  <a:extLst>
                    <a:ext uri="{9D8B030D-6E8A-4147-A177-3AD203B41FA5}">
                      <a16:colId xmlns:a16="http://schemas.microsoft.com/office/drawing/2014/main" val="2710514667"/>
                    </a:ext>
                  </a:extLst>
                </a:gridCol>
              </a:tblGrid>
              <a:tr h="519228">
                <a:tc>
                  <a:txBody>
                    <a:bodyPr/>
                    <a:lstStyle/>
                    <a:p>
                      <a:r>
                        <a:rPr lang="en-US" sz="1200"/>
                        <a:t> </a:t>
                      </a:r>
                    </a:p>
                  </a:txBody>
                  <a:tcPr anchor="ctr">
                    <a:lnL>
                      <a:noFill/>
                    </a:lnL>
                    <a:lnR>
                      <a:noFill/>
                    </a:lnR>
                    <a:lnT>
                      <a:noFill/>
                    </a:lnT>
                    <a:lnB>
                      <a:noFill/>
                    </a:lnB>
                  </a:tcPr>
                </a:tc>
                <a:tc>
                  <a:txBody>
                    <a:bodyPr/>
                    <a:lstStyle/>
                    <a:p>
                      <a:r>
                        <a:rPr lang="en-US" sz="1200" dirty="0"/>
                        <a:t>Truth is Person Innocent</a:t>
                      </a:r>
                    </a:p>
                  </a:txBody>
                  <a:tcPr anchor="ctr">
                    <a:lnL>
                      <a:noFill/>
                    </a:lnL>
                    <a:lnR>
                      <a:noFill/>
                    </a:lnR>
                    <a:lnT>
                      <a:noFill/>
                    </a:lnT>
                    <a:lnB>
                      <a:noFill/>
                    </a:lnB>
                  </a:tcPr>
                </a:tc>
                <a:tc>
                  <a:txBody>
                    <a:bodyPr/>
                    <a:lstStyle/>
                    <a:p>
                      <a:r>
                        <a:rPr lang="en-US" sz="1200" dirty="0"/>
                        <a:t>Truth is Person Guilty</a:t>
                      </a:r>
                    </a:p>
                  </a:txBody>
                  <a:tcPr anchor="ctr">
                    <a:lnL>
                      <a:noFill/>
                    </a:lnL>
                    <a:lnR>
                      <a:noFill/>
                    </a:lnR>
                    <a:lnT>
                      <a:noFill/>
                    </a:lnT>
                    <a:lnB>
                      <a:noFill/>
                    </a:lnB>
                  </a:tcPr>
                </a:tc>
                <a:extLst>
                  <a:ext uri="{0D108BD9-81ED-4DB2-BD59-A6C34878D82A}">
                    <a16:rowId xmlns:a16="http://schemas.microsoft.com/office/drawing/2014/main" val="574512282"/>
                  </a:ext>
                </a:extLst>
              </a:tr>
              <a:tr h="741754">
                <a:tc>
                  <a:txBody>
                    <a:bodyPr/>
                    <a:lstStyle/>
                    <a:p>
                      <a:r>
                        <a:rPr lang="en-US" sz="1200"/>
                        <a:t>Jury Decides Person Innocent</a:t>
                      </a:r>
                    </a:p>
                  </a:txBody>
                  <a:tcPr anchor="ctr">
                    <a:lnL>
                      <a:noFill/>
                    </a:lnL>
                    <a:lnR>
                      <a:noFill/>
                    </a:lnR>
                    <a:lnT>
                      <a:noFill/>
                    </a:lnT>
                    <a:lnB>
                      <a:noFill/>
                    </a:lnB>
                  </a:tcPr>
                </a:tc>
                <a:tc>
                  <a:txBody>
                    <a:bodyPr/>
                    <a:lstStyle/>
                    <a:p>
                      <a:pPr algn="ctr"/>
                      <a:r>
                        <a:rPr lang="en-US" sz="1200" dirty="0"/>
                        <a:t>Correct Decision</a:t>
                      </a:r>
                    </a:p>
                  </a:txBody>
                  <a:tcPr anchor="ctr">
                    <a:lnL>
                      <a:noFill/>
                    </a:lnL>
                    <a:lnR>
                      <a:noFill/>
                    </a:lnR>
                    <a:lnT>
                      <a:noFill/>
                    </a:lnT>
                    <a:lnB>
                      <a:noFill/>
                    </a:lnB>
                  </a:tcPr>
                </a:tc>
                <a:tc>
                  <a:txBody>
                    <a:bodyPr/>
                    <a:lstStyle/>
                    <a:p>
                      <a:pPr algn="ctr"/>
                      <a:r>
                        <a:rPr lang="en-US" sz="1200" dirty="0"/>
                        <a:t>Type II Error</a:t>
                      </a:r>
                    </a:p>
                  </a:txBody>
                  <a:tcPr anchor="ctr">
                    <a:lnL>
                      <a:noFill/>
                    </a:lnL>
                    <a:lnR>
                      <a:noFill/>
                    </a:lnR>
                    <a:lnT>
                      <a:noFill/>
                    </a:lnT>
                    <a:lnB>
                      <a:noFill/>
                    </a:lnB>
                  </a:tcPr>
                </a:tc>
                <a:extLst>
                  <a:ext uri="{0D108BD9-81ED-4DB2-BD59-A6C34878D82A}">
                    <a16:rowId xmlns:a16="http://schemas.microsoft.com/office/drawing/2014/main" val="2012884953"/>
                  </a:ext>
                </a:extLst>
              </a:tr>
              <a:tr h="519228">
                <a:tc>
                  <a:txBody>
                    <a:bodyPr/>
                    <a:lstStyle/>
                    <a:p>
                      <a:r>
                        <a:rPr lang="en-US" sz="1200"/>
                        <a:t>Jury Decides Person Guilty</a:t>
                      </a:r>
                    </a:p>
                  </a:txBody>
                  <a:tcPr anchor="ctr">
                    <a:lnL>
                      <a:noFill/>
                    </a:lnL>
                    <a:lnR>
                      <a:noFill/>
                    </a:lnR>
                    <a:lnT>
                      <a:noFill/>
                    </a:lnT>
                    <a:lnB>
                      <a:noFill/>
                    </a:lnB>
                  </a:tcPr>
                </a:tc>
                <a:tc>
                  <a:txBody>
                    <a:bodyPr/>
                    <a:lstStyle/>
                    <a:p>
                      <a:pPr algn="ctr"/>
                      <a:r>
                        <a:rPr lang="en-US" sz="1200" dirty="0"/>
                        <a:t>Type I Error</a:t>
                      </a:r>
                    </a:p>
                  </a:txBody>
                  <a:tcPr anchor="ctr">
                    <a:lnL>
                      <a:noFill/>
                    </a:lnL>
                    <a:lnR>
                      <a:noFill/>
                    </a:lnR>
                    <a:lnT>
                      <a:noFill/>
                    </a:lnT>
                    <a:lnB>
                      <a:noFill/>
                    </a:lnB>
                  </a:tcPr>
                </a:tc>
                <a:tc>
                  <a:txBody>
                    <a:bodyPr/>
                    <a:lstStyle/>
                    <a:p>
                      <a:pPr algn="ctr"/>
                      <a:r>
                        <a:rPr lang="en-US" sz="1200" dirty="0"/>
                        <a:t>Correct Decision</a:t>
                      </a:r>
                    </a:p>
                  </a:txBody>
                  <a:tcPr anchor="ctr">
                    <a:lnL>
                      <a:noFill/>
                    </a:lnL>
                    <a:lnR>
                      <a:noFill/>
                    </a:lnR>
                    <a:lnT>
                      <a:noFill/>
                    </a:lnT>
                    <a:lnB>
                      <a:noFill/>
                    </a:lnB>
                  </a:tcPr>
                </a:tc>
                <a:extLst>
                  <a:ext uri="{0D108BD9-81ED-4DB2-BD59-A6C34878D82A}">
                    <a16:rowId xmlns:a16="http://schemas.microsoft.com/office/drawing/2014/main" val="751477028"/>
                  </a:ext>
                </a:extLst>
              </a:tr>
            </a:tbl>
          </a:graphicData>
        </a:graphic>
      </p:graphicFrame>
      <p:sp>
        <p:nvSpPr>
          <p:cNvPr id="4" name="Rectangle 1">
            <a:extLst>
              <a:ext uri="{FF2B5EF4-FFF2-40B4-BE49-F238E27FC236}">
                <a16:creationId xmlns:a16="http://schemas.microsoft.com/office/drawing/2014/main" id="{C20AB7A0-795D-418A-AEBC-EF30017C01B2}"/>
              </a:ext>
            </a:extLst>
          </p:cNvPr>
          <p:cNvSpPr>
            <a:spLocks noChangeArrowheads="1"/>
          </p:cNvSpPr>
          <p:nvPr/>
        </p:nvSpPr>
        <p:spPr bwMode="auto">
          <a:xfrm>
            <a:off x="249174" y="2923385"/>
            <a:ext cx="864565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In the jury trial there are two types of errors: (1) the person is innocent but the jury finds the person guilty, and (2) the person is guilty but the jury declares the person to be innocent. In our system of justice, the first error is considered more serious than the second error.  These two errors along with the correct decisions are shown in the next table where the jury decision is shown on the left margin and the true state of affairs is shown along the top margin of the table.</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cxnSp>
        <p:nvCxnSpPr>
          <p:cNvPr id="6" name="Straight Connector 5">
            <a:extLst>
              <a:ext uri="{FF2B5EF4-FFF2-40B4-BE49-F238E27FC236}">
                <a16:creationId xmlns:a16="http://schemas.microsoft.com/office/drawing/2014/main" id="{19E34FB5-0F60-4467-BBE5-51B94ACE070A}"/>
              </a:ext>
            </a:extLst>
          </p:cNvPr>
          <p:cNvCxnSpPr/>
          <p:nvPr/>
        </p:nvCxnSpPr>
        <p:spPr bwMode="auto">
          <a:xfrm>
            <a:off x="4838700" y="4954710"/>
            <a:ext cx="3541776"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8DB531FE-FB33-4056-B989-2129766F7B58}"/>
              </a:ext>
            </a:extLst>
          </p:cNvPr>
          <p:cNvCxnSpPr/>
          <p:nvPr/>
        </p:nvCxnSpPr>
        <p:spPr bwMode="auto">
          <a:xfrm>
            <a:off x="4838700" y="5527548"/>
            <a:ext cx="3541776"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F5BD09A7-B179-4ACD-B37D-6A696435BBBC}"/>
              </a:ext>
            </a:extLst>
          </p:cNvPr>
          <p:cNvCxnSpPr/>
          <p:nvPr/>
        </p:nvCxnSpPr>
        <p:spPr bwMode="auto">
          <a:xfrm>
            <a:off x="4838700" y="6100386"/>
            <a:ext cx="3541776"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a:extLst>
              <a:ext uri="{FF2B5EF4-FFF2-40B4-BE49-F238E27FC236}">
                <a16:creationId xmlns:a16="http://schemas.microsoft.com/office/drawing/2014/main" id="{DCDEDEAD-4EBE-40DF-983B-542B3E761C79}"/>
              </a:ext>
            </a:extLst>
          </p:cNvPr>
          <p:cNvCxnSpPr/>
          <p:nvPr/>
        </p:nvCxnSpPr>
        <p:spPr bwMode="auto">
          <a:xfrm>
            <a:off x="4838700" y="4954710"/>
            <a:ext cx="0" cy="122665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1C612EDC-74D7-4B60-86AE-467F76A5A10E}"/>
              </a:ext>
            </a:extLst>
          </p:cNvPr>
          <p:cNvCxnSpPr/>
          <p:nvPr/>
        </p:nvCxnSpPr>
        <p:spPr bwMode="auto">
          <a:xfrm>
            <a:off x="6748272" y="4954710"/>
            <a:ext cx="0" cy="122665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F6BC4C44-5204-4C56-BB08-63ACD4094364}"/>
              </a:ext>
            </a:extLst>
          </p:cNvPr>
          <p:cNvCxnSpPr/>
          <p:nvPr/>
        </p:nvCxnSpPr>
        <p:spPr bwMode="auto">
          <a:xfrm>
            <a:off x="8380476" y="4914223"/>
            <a:ext cx="0" cy="122665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41947597-84E5-4CAC-BFD3-2298F97EF31D}"/>
              </a:ext>
            </a:extLst>
          </p:cNvPr>
          <p:cNvSpPr txBox="1"/>
          <p:nvPr/>
        </p:nvSpPr>
        <p:spPr>
          <a:xfrm>
            <a:off x="249173" y="4912915"/>
            <a:ext cx="2502391" cy="1277273"/>
          </a:xfrm>
          <a:prstGeom prst="rect">
            <a:avLst/>
          </a:prstGeom>
          <a:solidFill>
            <a:schemeClr val="bg1">
              <a:lumMod val="65000"/>
            </a:schemeClr>
          </a:solidFill>
        </p:spPr>
        <p:txBody>
          <a:bodyPr wrap="square" rtlCol="0">
            <a:spAutoFit/>
          </a:bodyPr>
          <a:lstStyle/>
          <a:p>
            <a:r>
              <a:rPr lang="en-US" sz="1100" b="0" i="0">
                <a:solidFill>
                  <a:srgbClr val="222222"/>
                </a:solidFill>
                <a:effectLst/>
                <a:latin typeface="Roboto"/>
              </a:rPr>
              <a:t>That it is </a:t>
            </a:r>
            <a:r>
              <a:rPr lang="en-US" sz="1100" b="1" i="0">
                <a:solidFill>
                  <a:srgbClr val="222222"/>
                </a:solidFill>
                <a:effectLst/>
                <a:latin typeface="Roboto"/>
              </a:rPr>
              <a:t>better</a:t>
            </a:r>
            <a:r>
              <a:rPr lang="en-US" sz="1100" b="0" i="0">
                <a:solidFill>
                  <a:srgbClr val="222222"/>
                </a:solidFill>
                <a:effectLst/>
                <a:latin typeface="Roboto"/>
              </a:rPr>
              <a:t> 100 </a:t>
            </a:r>
            <a:r>
              <a:rPr lang="en-US" sz="1100" b="1" i="0">
                <a:solidFill>
                  <a:srgbClr val="222222"/>
                </a:solidFill>
                <a:effectLst/>
                <a:latin typeface="Roboto"/>
              </a:rPr>
              <a:t>guilty</a:t>
            </a:r>
            <a:r>
              <a:rPr lang="en-US" sz="1100" b="0" i="0">
                <a:solidFill>
                  <a:srgbClr val="222222"/>
                </a:solidFill>
                <a:effectLst/>
                <a:latin typeface="Roboto"/>
              </a:rPr>
              <a:t> Persons should escape than that one innocent Person should suffer, is a Maxim that has been long and generally approved. ATTRIBUTION: BENJAMIN FRANKLIN, letter to Benjamin Vaughan, March 14, 1785</a:t>
            </a:r>
            <a:endParaRPr lang="en-US" sz="11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1730" name="Rectangle 1"/>
              <p:cNvSpPr>
                <a:spLocks noGrp="1" noChangeArrowheads="1"/>
              </p:cNvSpPr>
              <p:nvPr>
                <p:ph type="title" idx="4294967295"/>
              </p:nvPr>
            </p:nvSpPr>
            <p:spPr bwMode="auto">
              <a:xfrm>
                <a:off x="762000" y="193675"/>
                <a:ext cx="7848600" cy="712788"/>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latin typeface="Arial" panose="020B0604020202020204" pitchFamily="34" charset="0"/>
                  </a:rPr>
                  <a:t>P(Type I Error) = Significance Level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𝜶</m:t>
                    </m:r>
                  </m:oMath>
                </a14:m>
                <a:r>
                  <a:rPr lang="en-US" altLang="en-US" b="1" dirty="0">
                    <a:latin typeface="Arial" panose="020B0604020202020204" pitchFamily="34" charset="0"/>
                  </a:rPr>
                  <a:t>  </a:t>
                </a:r>
                <a:endParaRPr lang="el-GR" altLang="en-US" b="1" dirty="0">
                  <a:latin typeface="Arial" panose="020B0604020202020204" pitchFamily="34" charset="0"/>
                </a:endParaRPr>
              </a:p>
            </p:txBody>
          </p:sp>
        </mc:Choice>
        <mc:Fallback xmlns="">
          <p:sp>
            <p:nvSpPr>
              <p:cNvPr id="201730" name="Rectangle 1"/>
              <p:cNvSpPr>
                <a:spLocks noGrp="1" noRot="1" noChangeAspect="1" noMove="1" noResize="1" noEditPoints="1" noAdjustHandles="1" noChangeArrowheads="1" noChangeShapeType="1" noTextEdit="1"/>
              </p:cNvSpPr>
              <p:nvPr>
                <p:ph type="title" idx="4294967295"/>
              </p:nvPr>
            </p:nvSpPr>
            <p:spPr bwMode="auto">
              <a:xfrm>
                <a:off x="762000" y="193675"/>
                <a:ext cx="7848600" cy="712788"/>
              </a:xfrm>
              <a:prstGeom prst="rect">
                <a:avLst/>
              </a:prstGeom>
              <a:blipFill>
                <a:blip r:embed="rId3"/>
                <a:stretch>
                  <a:fillRect l="-2019" b="-28205"/>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731"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Suppose </a:t>
                </a:r>
                <a:r>
                  <a:rPr lang="en-US" altLang="en-US" dirty="0"/>
                  <a:t>H</a:t>
                </a:r>
                <a:r>
                  <a:rPr lang="en-US" altLang="en-US" baseline="-25000" dirty="0"/>
                  <a:t>0</a:t>
                </a:r>
                <a:r>
                  <a:rPr lang="en-US" altLang="en-US" b="1" dirty="0"/>
                  <a:t> is true</a:t>
                </a:r>
                <a:r>
                  <a:rPr lang="en-US" altLang="en-US" dirty="0"/>
                  <a:t>. The probability of rejecting H</a:t>
                </a:r>
                <a:r>
                  <a:rPr lang="en-US" altLang="en-US" baseline="-25000" dirty="0"/>
                  <a:t>0</a:t>
                </a:r>
                <a:r>
                  <a:rPr lang="en-US" altLang="en-US" baseline="-25000" dirty="0">
                    <a:solidFill>
                      <a:schemeClr val="tx1"/>
                    </a:solidFill>
                  </a:rPr>
                  <a:t> </a:t>
                </a:r>
                <a:r>
                  <a:rPr lang="en-US" altLang="en-US" dirty="0"/>
                  <a:t>, thereby committing a Type I error, equals the significance level,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𝛼</m:t>
                    </m:r>
                  </m:oMath>
                </a14:m>
                <a:r>
                  <a:rPr lang="en-US" altLang="en-US" dirty="0"/>
                  <a:t>, for the test.</a:t>
                </a:r>
              </a:p>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We can control the probability of a Type I error by our </a:t>
                </a:r>
                <a:r>
                  <a:rPr lang="en-US" altLang="en-US" i="1" dirty="0"/>
                  <a:t>choice</a:t>
                </a:r>
                <a:r>
                  <a:rPr lang="en-US" altLang="en-US" dirty="0"/>
                  <a:t> of the significance level.</a:t>
                </a:r>
              </a:p>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The more serious the </a:t>
                </a:r>
                <a:r>
                  <a:rPr lang="en-US" altLang="en-US" i="1" dirty="0"/>
                  <a:t>consequences</a:t>
                </a:r>
                <a:r>
                  <a:rPr lang="en-US" altLang="en-US" dirty="0"/>
                  <a:t> of a Type I error, the smaller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𝛼</m:t>
                    </m:r>
                  </m:oMath>
                </a14:m>
                <a:r>
                  <a:rPr lang="en-US" altLang="en-US" dirty="0"/>
                  <a:t> should be. For example, suppose a convicted defendant gets the </a:t>
                </a:r>
                <a:r>
                  <a:rPr lang="en-US" altLang="en-US" b="1" dirty="0"/>
                  <a:t>death penalty</a:t>
                </a:r>
                <a:r>
                  <a:rPr lang="en-US" altLang="en-US" dirty="0"/>
                  <a:t>. Then, if a defendant is actually innocent, we would hope that the probability of conviction is smaller than 0.05.</a:t>
                </a:r>
              </a:p>
            </p:txBody>
          </p:sp>
        </mc:Choice>
        <mc:Fallback xmlns="">
          <p:sp>
            <p:nvSpPr>
              <p:cNvPr id="201731" name="Rectangle 2"/>
              <p:cNvSpPr>
                <a:spLocks noGrp="1" noRot="1" noChangeAspect="1" noMove="1" noResize="1" noEditPoints="1" noAdjustHandles="1" noChangeArrowheads="1" noChangeShapeType="1" noTextEdit="1"/>
              </p:cNvSpPr>
              <p:nvPr>
                <p:ph type="body" idx="4294967295"/>
              </p:nvPr>
            </p:nvSpPr>
            <p:spPr bwMode="auto">
              <a:xfrm>
                <a:off x="914400" y="1600200"/>
                <a:ext cx="7772400" cy="4530725"/>
              </a:xfrm>
              <a:prstGeom prst="rect">
                <a:avLst/>
              </a:prstGeom>
              <a:blipFill>
                <a:blip r:embed="rId4"/>
                <a:stretch>
                  <a:fillRect l="-1255" t="-1750" b="-269"/>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22950B15-6000-4E8A-9E6E-373E1FD2E3A3}"/>
              </a:ext>
            </a:extLst>
          </p:cNvPr>
          <p:cNvSpPr>
            <a:spLocks noGrp="1" noChangeArrowheads="1"/>
          </p:cNvSpPr>
          <p:nvPr>
            <p:ph type="title"/>
          </p:nvPr>
        </p:nvSpPr>
        <p:spPr/>
        <p:txBody>
          <a:bodyPr/>
          <a:lstStyle/>
          <a:p>
            <a:r>
              <a:rPr lang="en-US" altLang="en-US" sz="3200"/>
              <a:t>The Normal Distribution</a:t>
            </a:r>
          </a:p>
        </p:txBody>
      </p:sp>
      <p:sp>
        <p:nvSpPr>
          <p:cNvPr id="147459" name="Rectangle 3">
            <a:extLst>
              <a:ext uri="{FF2B5EF4-FFF2-40B4-BE49-F238E27FC236}">
                <a16:creationId xmlns:a16="http://schemas.microsoft.com/office/drawing/2014/main" id="{75FAFAA3-1B0D-43F1-8CD6-D0E699231913}"/>
              </a:ext>
            </a:extLst>
          </p:cNvPr>
          <p:cNvSpPr>
            <a:spLocks noGrp="1" noChangeArrowheads="1"/>
          </p:cNvSpPr>
          <p:nvPr>
            <p:ph type="body" sz="half" idx="1"/>
          </p:nvPr>
        </p:nvSpPr>
        <p:spPr>
          <a:xfrm>
            <a:off x="457200" y="1600200"/>
            <a:ext cx="4038600" cy="1143000"/>
          </a:xfrm>
        </p:spPr>
        <p:txBody>
          <a:bodyPr/>
          <a:lstStyle/>
          <a:p>
            <a:r>
              <a:rPr lang="en-US" altLang="en-US" sz="2000"/>
              <a:t>Along the X axis you see Z scores, i.e. standardized deviations from the mean</a:t>
            </a:r>
          </a:p>
        </p:txBody>
      </p:sp>
      <p:pic>
        <p:nvPicPr>
          <p:cNvPr id="147460" name="Picture 4" descr="ctsdis8">
            <a:extLst>
              <a:ext uri="{FF2B5EF4-FFF2-40B4-BE49-F238E27FC236}">
                <a16:creationId xmlns:a16="http://schemas.microsoft.com/office/drawing/2014/main" id="{4199A655-EC5D-434A-8013-047E718FFD5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2397125"/>
            <a:ext cx="4038600" cy="2930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7461" name="Rectangle 5">
            <a:extLst>
              <a:ext uri="{FF2B5EF4-FFF2-40B4-BE49-F238E27FC236}">
                <a16:creationId xmlns:a16="http://schemas.microsoft.com/office/drawing/2014/main" id="{9EEE52D8-F50B-43FC-979E-0BA15257DFB6}"/>
              </a:ext>
            </a:extLst>
          </p:cNvPr>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47462" name="Object 6">
            <a:extLst>
              <a:ext uri="{FF2B5EF4-FFF2-40B4-BE49-F238E27FC236}">
                <a16:creationId xmlns:a16="http://schemas.microsoft.com/office/drawing/2014/main" id="{29632C0F-1CB7-46FD-834B-07B0338FBE0E}"/>
              </a:ext>
            </a:extLst>
          </p:cNvPr>
          <p:cNvGraphicFramePr>
            <a:graphicFrameLocks noChangeAspect="1"/>
          </p:cNvGraphicFramePr>
          <p:nvPr/>
        </p:nvGraphicFramePr>
        <p:xfrm>
          <a:off x="1752600" y="3070225"/>
          <a:ext cx="1104900" cy="669925"/>
        </p:xfrm>
        <a:graphic>
          <a:graphicData uri="http://schemas.openxmlformats.org/presentationml/2006/ole">
            <mc:AlternateContent xmlns:mc="http://schemas.openxmlformats.org/markup-compatibility/2006">
              <mc:Choice xmlns:v="urn:schemas-microsoft-com:vml" Requires="v">
                <p:oleObj spid="_x0000_s180366" name="Equation" r:id="rId4" imgW="647640" imgH="393480" progId="Equation.3">
                  <p:embed/>
                </p:oleObj>
              </mc:Choice>
              <mc:Fallback>
                <p:oleObj name="Equation" r:id="rId4" imgW="647640" imgH="393480" progId="Equation.3">
                  <p:embed/>
                  <p:pic>
                    <p:nvPicPr>
                      <p:cNvPr id="147462" name="Object 6">
                        <a:extLst>
                          <a:ext uri="{FF2B5EF4-FFF2-40B4-BE49-F238E27FC236}">
                            <a16:creationId xmlns:a16="http://schemas.microsoft.com/office/drawing/2014/main" id="{29632C0F-1CB7-46FD-834B-07B0338FB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070225"/>
                        <a:ext cx="1104900"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63" name="Rectangle 7">
            <a:extLst>
              <a:ext uri="{FF2B5EF4-FFF2-40B4-BE49-F238E27FC236}">
                <a16:creationId xmlns:a16="http://schemas.microsoft.com/office/drawing/2014/main" id="{4520A514-E747-4D98-8F76-57E047D311AD}"/>
              </a:ext>
            </a:extLst>
          </p:cNvPr>
          <p:cNvSpPr>
            <a:spLocks noChangeArrowheads="1"/>
          </p:cNvSpPr>
          <p:nvPr/>
        </p:nvSpPr>
        <p:spPr bwMode="auto">
          <a:xfrm>
            <a:off x="304800" y="4191000"/>
            <a:ext cx="4038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Just think of Z scores as std. dev. denominated units.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Z score tells us how many std. deviations an observation lies above or below the mean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 calcmode="lin" valueType="num">
                                      <p:cBhvr additive="base">
                                        <p:cTn id="7" dur="500" fill="hold"/>
                                        <p:tgtEl>
                                          <p:spTgt spid="147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7462"/>
                                        </p:tgtEl>
                                        <p:attrNameLst>
                                          <p:attrName>style.visibility</p:attrName>
                                        </p:attrNameLst>
                                      </p:cBhvr>
                                      <p:to>
                                        <p:strVal val="visible"/>
                                      </p:to>
                                    </p:set>
                                    <p:anim calcmode="lin" valueType="num">
                                      <p:cBhvr additive="base">
                                        <p:cTn id="13" dur="500" fill="hold"/>
                                        <p:tgtEl>
                                          <p:spTgt spid="147462"/>
                                        </p:tgtEl>
                                        <p:attrNameLst>
                                          <p:attrName>ppt_x</p:attrName>
                                        </p:attrNameLst>
                                      </p:cBhvr>
                                      <p:tavLst>
                                        <p:tav tm="0">
                                          <p:val>
                                            <p:strVal val="#ppt_x"/>
                                          </p:val>
                                        </p:tav>
                                        <p:tav tm="100000">
                                          <p:val>
                                            <p:strVal val="#ppt_x"/>
                                          </p:val>
                                        </p:tav>
                                      </p:tavLst>
                                    </p:anim>
                                    <p:anim calcmode="lin" valueType="num">
                                      <p:cBhvr additive="base">
                                        <p:cTn id="14" dur="500" fill="hold"/>
                                        <p:tgtEl>
                                          <p:spTgt spid="14746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7463">
                                            <p:txEl>
                                              <p:pRg st="0" end="0"/>
                                            </p:txEl>
                                          </p:spTgt>
                                        </p:tgtEl>
                                        <p:attrNameLst>
                                          <p:attrName>style.visibility</p:attrName>
                                        </p:attrNameLst>
                                      </p:cBhvr>
                                      <p:to>
                                        <p:strVal val="visible"/>
                                      </p:to>
                                    </p:set>
                                    <p:anim calcmode="lin" valueType="num">
                                      <p:cBhvr additive="base">
                                        <p:cTn id="19" dur="500" fill="hold"/>
                                        <p:tgtEl>
                                          <p:spTgt spid="14746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74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47463">
                                            <p:txEl>
                                              <p:pRg st="2" end="2"/>
                                            </p:txEl>
                                          </p:spTgt>
                                        </p:tgtEl>
                                        <p:attrNameLst>
                                          <p:attrName>style.visibility</p:attrName>
                                        </p:attrNameLst>
                                      </p:cBhvr>
                                      <p:to>
                                        <p:strVal val="visible"/>
                                      </p:to>
                                    </p:set>
                                    <p:anim calcmode="lin" valueType="num">
                                      <p:cBhvr additive="base">
                                        <p:cTn id="25" dur="500" fill="hold"/>
                                        <p:tgtEl>
                                          <p:spTgt spid="14746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746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9C6FA-A9CB-4A1F-A546-D4D022F23B68}"/>
              </a:ext>
            </a:extLst>
          </p:cNvPr>
          <p:cNvSpPr>
            <a:spLocks noGrp="1"/>
          </p:cNvSpPr>
          <p:nvPr>
            <p:ph type="title"/>
          </p:nvPr>
        </p:nvSpPr>
        <p:spPr>
          <a:xfrm>
            <a:off x="762000" y="274638"/>
            <a:ext cx="7924800" cy="900366"/>
          </a:xfrm>
        </p:spPr>
        <p:txBody>
          <a:bodyPr>
            <a:normAutofit fontScale="90000"/>
          </a:bodyPr>
          <a:lstStyle/>
          <a:p>
            <a:r>
              <a:rPr lang="en-US" dirty="0"/>
              <a:t>Problem 9.50 part c - Decision errors in medical diagnostic testing, page 423</a:t>
            </a:r>
          </a:p>
        </p:txBody>
      </p:sp>
      <p:sp>
        <p:nvSpPr>
          <p:cNvPr id="6" name="TextBox 5">
            <a:extLst>
              <a:ext uri="{FF2B5EF4-FFF2-40B4-BE49-F238E27FC236}">
                <a16:creationId xmlns:a16="http://schemas.microsoft.com/office/drawing/2014/main" id="{A3440901-DAB2-47A7-BE87-DA3B57C8C24A}"/>
              </a:ext>
            </a:extLst>
          </p:cNvPr>
          <p:cNvSpPr txBox="1"/>
          <p:nvPr/>
        </p:nvSpPr>
        <p:spPr>
          <a:xfrm>
            <a:off x="762000" y="1408176"/>
            <a:ext cx="7924800" cy="4955203"/>
          </a:xfrm>
          <a:prstGeom prst="rect">
            <a:avLst/>
          </a:prstGeom>
          <a:noFill/>
        </p:spPr>
        <p:txBody>
          <a:bodyPr wrap="square" rtlCol="0">
            <a:spAutoFit/>
          </a:bodyPr>
          <a:lstStyle/>
          <a:p>
            <a:r>
              <a:rPr lang="en-US" dirty="0">
                <a:solidFill>
                  <a:schemeClr val="tx1"/>
                </a:solidFill>
              </a:rPr>
              <a:t>Consider medical diagnostic testing, such as using a mammogram to detect if a woman may have breast cancer.</a:t>
            </a:r>
          </a:p>
          <a:p>
            <a:endParaRPr lang="en-US" dirty="0">
              <a:solidFill>
                <a:schemeClr val="tx1"/>
              </a:solidFill>
            </a:endParaRPr>
          </a:p>
          <a:p>
            <a:r>
              <a:rPr lang="en-US" dirty="0">
                <a:solidFill>
                  <a:schemeClr val="tx1"/>
                </a:solidFill>
              </a:rPr>
              <a:t>Define the null hypothesis of no effect as the patient does not have the disease. Define rejecting H</a:t>
            </a:r>
            <a:r>
              <a:rPr lang="en-US" baseline="-25000" dirty="0">
                <a:solidFill>
                  <a:schemeClr val="tx1"/>
                </a:solidFill>
              </a:rPr>
              <a:t>0</a:t>
            </a:r>
            <a:r>
              <a:rPr lang="en-US" dirty="0">
                <a:solidFill>
                  <a:schemeClr val="tx1"/>
                </a:solidFill>
              </a:rPr>
              <a:t> as concluding that the patient has the disease. See the table for a summary of the</a:t>
            </a:r>
          </a:p>
          <a:p>
            <a:r>
              <a:rPr lang="en-US" dirty="0">
                <a:solidFill>
                  <a:schemeClr val="tx1"/>
                </a:solidFill>
              </a:rPr>
              <a:t>possible outcomes:</a:t>
            </a:r>
          </a:p>
          <a:p>
            <a:endParaRPr lang="en-US" dirty="0">
              <a:solidFill>
                <a:schemeClr val="tx1"/>
              </a:solidFill>
            </a:endParaRPr>
          </a:p>
          <a:p>
            <a:pPr algn="l"/>
            <a:r>
              <a:rPr lang="en-US" sz="2800" i="0" u="none" strike="noStrike" baseline="0" dirty="0">
                <a:solidFill>
                  <a:schemeClr val="tx1"/>
                </a:solidFill>
                <a:latin typeface="TimesTen-Bold"/>
              </a:rPr>
              <a:t>Medical Diagnostic Testing</a:t>
            </a:r>
          </a:p>
          <a:p>
            <a:pPr algn="l"/>
            <a:r>
              <a:rPr lang="en-US" sz="2400" i="0" u="none" strike="noStrike" baseline="0" dirty="0">
                <a:solidFill>
                  <a:schemeClr val="tx1"/>
                </a:solidFill>
                <a:latin typeface="TimesTen-Bold"/>
              </a:rPr>
              <a:t>									Medical Diagnosis</a:t>
            </a:r>
          </a:p>
          <a:p>
            <a:pPr algn="l"/>
            <a:r>
              <a:rPr lang="en-US" sz="2400" i="0" u="none" strike="noStrike" baseline="0" dirty="0">
                <a:solidFill>
                  <a:schemeClr val="tx1"/>
                </a:solidFill>
                <a:latin typeface="TimesTen-Bold"/>
              </a:rPr>
              <a:t>Disease 					Negative 				Positive</a:t>
            </a:r>
          </a:p>
          <a:p>
            <a:pPr algn="l"/>
            <a:r>
              <a:rPr lang="pt-BR" sz="2400" i="0" u="none" strike="noStrike" baseline="0" dirty="0">
                <a:solidFill>
                  <a:schemeClr val="tx1"/>
                </a:solidFill>
                <a:latin typeface="TimesTen-Roman"/>
              </a:rPr>
              <a:t>No (H</a:t>
            </a:r>
            <a:r>
              <a:rPr lang="pt-BR" sz="1200" i="0" u="none" strike="noStrike" baseline="0" dirty="0">
                <a:solidFill>
                  <a:schemeClr val="tx1"/>
                </a:solidFill>
                <a:latin typeface="TimesTen-Roman"/>
              </a:rPr>
              <a:t>0 </a:t>
            </a:r>
            <a:r>
              <a:rPr lang="pt-BR" sz="2400" i="0" u="none" strike="noStrike" baseline="0" dirty="0">
                <a:solidFill>
                  <a:schemeClr val="tx1"/>
                </a:solidFill>
                <a:latin typeface="TimesTen-Roman"/>
              </a:rPr>
              <a:t>) 					Correct 				Type I error</a:t>
            </a:r>
          </a:p>
          <a:p>
            <a:pPr algn="l"/>
            <a:r>
              <a:rPr lang="en-US" sz="2400" i="0" u="none" strike="noStrike" baseline="0" dirty="0">
                <a:solidFill>
                  <a:schemeClr val="tx1"/>
                </a:solidFill>
                <a:latin typeface="TimesTen-Roman"/>
              </a:rPr>
              <a:t>Yes (H</a:t>
            </a:r>
            <a:r>
              <a:rPr lang="en-US" sz="1400" i="1" u="none" strike="noStrike" baseline="0" dirty="0">
                <a:solidFill>
                  <a:schemeClr val="tx1"/>
                </a:solidFill>
                <a:latin typeface="TimesTen-Italic"/>
              </a:rPr>
              <a:t>a</a:t>
            </a:r>
            <a:r>
              <a:rPr lang="en-US" sz="800" i="1" u="none" strike="noStrike" baseline="0" dirty="0">
                <a:solidFill>
                  <a:schemeClr val="tx1"/>
                </a:solidFill>
                <a:latin typeface="TimesTen-Italic"/>
              </a:rPr>
              <a:t> </a:t>
            </a:r>
            <a:r>
              <a:rPr lang="en-US" sz="2400" i="0" u="none" strike="noStrike" baseline="0" dirty="0">
                <a:solidFill>
                  <a:schemeClr val="tx1"/>
                </a:solidFill>
                <a:latin typeface="TimesTen-Roman"/>
              </a:rPr>
              <a:t>) 					Type II error 			Correct</a:t>
            </a:r>
            <a:endParaRPr lang="en-US" dirty="0">
              <a:solidFill>
                <a:schemeClr val="tx1"/>
              </a:solidFill>
            </a:endParaRPr>
          </a:p>
        </p:txBody>
      </p:sp>
      <p:sp>
        <p:nvSpPr>
          <p:cNvPr id="2" name="Rectangle 1">
            <a:extLst>
              <a:ext uri="{FF2B5EF4-FFF2-40B4-BE49-F238E27FC236}">
                <a16:creationId xmlns:a16="http://schemas.microsoft.com/office/drawing/2014/main" id="{A1ACF7DA-8BC1-4766-AB17-09D7AB08F1AB}"/>
              </a:ext>
            </a:extLst>
          </p:cNvPr>
          <p:cNvSpPr/>
          <p:nvPr/>
        </p:nvSpPr>
        <p:spPr bwMode="auto">
          <a:xfrm>
            <a:off x="3794760" y="5527548"/>
            <a:ext cx="4741164" cy="83583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a:ln>
                <a:noFill/>
              </a:ln>
              <a:solidFill>
                <a:schemeClr val="bg1"/>
              </a:solidFill>
              <a:effectLst/>
              <a:latin typeface="Times New Roman" pitchFamily="16" charset="0"/>
              <a:ea typeface="Microsoft YaHei" charset="-122"/>
            </a:endParaRPr>
          </a:p>
        </p:txBody>
      </p:sp>
      <p:cxnSp>
        <p:nvCxnSpPr>
          <p:cNvPr id="5" name="Straight Connector 4">
            <a:extLst>
              <a:ext uri="{FF2B5EF4-FFF2-40B4-BE49-F238E27FC236}">
                <a16:creationId xmlns:a16="http://schemas.microsoft.com/office/drawing/2014/main" id="{EF9A5ECF-0B02-420C-87FA-EE09988C6F30}"/>
              </a:ext>
            </a:extLst>
          </p:cNvPr>
          <p:cNvCxnSpPr>
            <a:stCxn id="2" idx="1"/>
          </p:cNvCxnSpPr>
          <p:nvPr/>
        </p:nvCxnSpPr>
        <p:spPr bwMode="auto">
          <a:xfrm flipV="1">
            <a:off x="3794760" y="5916168"/>
            <a:ext cx="4741164" cy="2929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a:extLst>
              <a:ext uri="{FF2B5EF4-FFF2-40B4-BE49-F238E27FC236}">
                <a16:creationId xmlns:a16="http://schemas.microsoft.com/office/drawing/2014/main" id="{BAE2C352-F79E-49C9-87D6-83345927C45B}"/>
              </a:ext>
            </a:extLst>
          </p:cNvPr>
          <p:cNvCxnSpPr>
            <a:stCxn id="2" idx="0"/>
            <a:endCxn id="2" idx="2"/>
          </p:cNvCxnSpPr>
          <p:nvPr/>
        </p:nvCxnSpPr>
        <p:spPr bwMode="auto">
          <a:xfrm>
            <a:off x="6165342" y="5527548"/>
            <a:ext cx="0" cy="835831"/>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390337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9C6FA-A9CB-4A1F-A546-D4D022F23B68}"/>
              </a:ext>
            </a:extLst>
          </p:cNvPr>
          <p:cNvSpPr>
            <a:spLocks noGrp="1"/>
          </p:cNvSpPr>
          <p:nvPr>
            <p:ph type="title"/>
          </p:nvPr>
        </p:nvSpPr>
        <p:spPr>
          <a:xfrm>
            <a:off x="762000" y="274638"/>
            <a:ext cx="7924800" cy="900366"/>
          </a:xfrm>
        </p:spPr>
        <p:txBody>
          <a:bodyPr>
            <a:normAutofit fontScale="90000"/>
          </a:bodyPr>
          <a:lstStyle/>
          <a:p>
            <a:r>
              <a:rPr lang="en-US" dirty="0"/>
              <a:t>Problem 9.50 part c - Decision errors in medical diagnostic testing, page 423</a:t>
            </a:r>
          </a:p>
        </p:txBody>
      </p:sp>
      <p:sp>
        <p:nvSpPr>
          <p:cNvPr id="6" name="TextBox 5">
            <a:extLst>
              <a:ext uri="{FF2B5EF4-FFF2-40B4-BE49-F238E27FC236}">
                <a16:creationId xmlns:a16="http://schemas.microsoft.com/office/drawing/2014/main" id="{A3440901-DAB2-47A7-BE87-DA3B57C8C24A}"/>
              </a:ext>
            </a:extLst>
          </p:cNvPr>
          <p:cNvSpPr txBox="1"/>
          <p:nvPr/>
        </p:nvSpPr>
        <p:spPr>
          <a:xfrm>
            <a:off x="762000" y="1408176"/>
            <a:ext cx="7924800" cy="4524315"/>
          </a:xfrm>
          <a:prstGeom prst="rect">
            <a:avLst/>
          </a:prstGeom>
          <a:noFill/>
        </p:spPr>
        <p:txBody>
          <a:bodyPr wrap="square" rtlCol="0">
            <a:spAutoFit/>
          </a:bodyPr>
          <a:lstStyle/>
          <a:p>
            <a:r>
              <a:rPr lang="en-US" dirty="0">
                <a:solidFill>
                  <a:schemeClr val="tx1"/>
                </a:solidFill>
              </a:rPr>
              <a:t>a. When a radiologist interprets a mammogram, explain</a:t>
            </a:r>
          </a:p>
          <a:p>
            <a:r>
              <a:rPr lang="en-US" dirty="0">
                <a:solidFill>
                  <a:schemeClr val="tx1"/>
                </a:solidFill>
              </a:rPr>
              <a:t>why a Type I error is a false positive, predicting that a</a:t>
            </a:r>
          </a:p>
          <a:p>
            <a:r>
              <a:rPr lang="en-US" dirty="0">
                <a:solidFill>
                  <a:schemeClr val="tx1"/>
                </a:solidFill>
              </a:rPr>
              <a:t>woman has breast cancer when actually she does not.</a:t>
            </a:r>
          </a:p>
          <a:p>
            <a:r>
              <a:rPr lang="en-US" dirty="0">
                <a:solidFill>
                  <a:schemeClr val="tx1"/>
                </a:solidFill>
              </a:rPr>
              <a:t>b. A Type II error is a false negative. What does this</a:t>
            </a:r>
          </a:p>
          <a:p>
            <a:r>
              <a:rPr lang="en-US" dirty="0">
                <a:solidFill>
                  <a:schemeClr val="tx1"/>
                </a:solidFill>
              </a:rPr>
              <a:t>mean, and what is the consequence of such an error to</a:t>
            </a:r>
          </a:p>
          <a:p>
            <a:r>
              <a:rPr lang="en-US" dirty="0">
                <a:solidFill>
                  <a:schemeClr val="tx1"/>
                </a:solidFill>
              </a:rPr>
              <a:t>the woman?</a:t>
            </a:r>
          </a:p>
          <a:p>
            <a:r>
              <a:rPr lang="en-US" dirty="0">
                <a:solidFill>
                  <a:schemeClr val="tx1"/>
                </a:solidFill>
              </a:rPr>
              <a:t>c. A radiologist wants to decrease the chance of telling</a:t>
            </a:r>
          </a:p>
          <a:p>
            <a:r>
              <a:rPr lang="en-US" dirty="0">
                <a:solidFill>
                  <a:schemeClr val="tx1"/>
                </a:solidFill>
              </a:rPr>
              <a:t>a woman that she may have breast cancer when actually</a:t>
            </a:r>
          </a:p>
          <a:p>
            <a:r>
              <a:rPr lang="en-US" dirty="0">
                <a:solidFill>
                  <a:schemeClr val="tx1"/>
                </a:solidFill>
              </a:rPr>
              <a:t>she does not. Consequently, a positive test result</a:t>
            </a:r>
          </a:p>
          <a:p>
            <a:r>
              <a:rPr lang="en-US" dirty="0">
                <a:solidFill>
                  <a:schemeClr val="tx1"/>
                </a:solidFill>
              </a:rPr>
              <a:t>will be reported only when there is extremely strong</a:t>
            </a:r>
          </a:p>
          <a:p>
            <a:r>
              <a:rPr lang="en-US" dirty="0">
                <a:solidFill>
                  <a:schemeClr val="tx1"/>
                </a:solidFill>
              </a:rPr>
              <a:t>evidence that breast cancer is present. What is the disadvantage</a:t>
            </a:r>
          </a:p>
          <a:p>
            <a:r>
              <a:rPr lang="en-US" dirty="0">
                <a:solidFill>
                  <a:schemeClr val="tx1"/>
                </a:solidFill>
              </a:rPr>
              <a:t>of this approach?</a:t>
            </a:r>
          </a:p>
        </p:txBody>
      </p:sp>
    </p:spTree>
    <p:extLst>
      <p:ext uri="{BB962C8B-B14F-4D97-AF65-F5344CB8AC3E}">
        <p14:creationId xmlns:p14="http://schemas.microsoft.com/office/powerpoint/2010/main" val="669493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9C6FA-A9CB-4A1F-A546-D4D022F23B68}"/>
              </a:ext>
            </a:extLst>
          </p:cNvPr>
          <p:cNvSpPr>
            <a:spLocks noGrp="1"/>
          </p:cNvSpPr>
          <p:nvPr>
            <p:ph type="title"/>
          </p:nvPr>
        </p:nvSpPr>
        <p:spPr>
          <a:xfrm>
            <a:off x="762000" y="274638"/>
            <a:ext cx="7924800" cy="900366"/>
          </a:xfrm>
        </p:spPr>
        <p:txBody>
          <a:bodyPr>
            <a:normAutofit fontScale="90000"/>
          </a:bodyPr>
          <a:lstStyle/>
          <a:p>
            <a:r>
              <a:rPr lang="en-US" dirty="0"/>
              <a:t>Problem 9.50 part c - Decision errors in medical diagnostic testing, page 423</a:t>
            </a:r>
          </a:p>
        </p:txBody>
      </p:sp>
      <p:graphicFrame>
        <p:nvGraphicFramePr>
          <p:cNvPr id="4" name="Table 3">
            <a:extLst>
              <a:ext uri="{FF2B5EF4-FFF2-40B4-BE49-F238E27FC236}">
                <a16:creationId xmlns:a16="http://schemas.microsoft.com/office/drawing/2014/main" id="{7ECED50B-3067-4630-A31D-9484D7C91D33}"/>
              </a:ext>
            </a:extLst>
          </p:cNvPr>
          <p:cNvGraphicFramePr>
            <a:graphicFrameLocks noGrp="1"/>
          </p:cNvGraphicFramePr>
          <p:nvPr/>
        </p:nvGraphicFramePr>
        <p:xfrm>
          <a:off x="1152144" y="1952244"/>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84081213"/>
                    </a:ext>
                  </a:extLst>
                </a:gridCol>
                <a:gridCol w="2032000">
                  <a:extLst>
                    <a:ext uri="{9D8B030D-6E8A-4147-A177-3AD203B41FA5}">
                      <a16:colId xmlns:a16="http://schemas.microsoft.com/office/drawing/2014/main" val="1389020595"/>
                    </a:ext>
                  </a:extLst>
                </a:gridCol>
                <a:gridCol w="2032000">
                  <a:extLst>
                    <a:ext uri="{9D8B030D-6E8A-4147-A177-3AD203B41FA5}">
                      <a16:colId xmlns:a16="http://schemas.microsoft.com/office/drawing/2014/main" val="2831271646"/>
                    </a:ext>
                  </a:extLst>
                </a:gridCol>
              </a:tblGrid>
              <a:tr h="370840">
                <a:tc gridSpan="3">
                  <a:txBody>
                    <a:bodyPr/>
                    <a:lstStyle/>
                    <a:p>
                      <a:r>
                        <a:rPr lang="en-US" b="1" dirty="0"/>
                        <a:t>Medical Diagnostic Testing</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944496032"/>
                  </a:ext>
                </a:extLst>
              </a:tr>
              <a:tr h="370840">
                <a:tc gridSpan="3">
                  <a:txBody>
                    <a:bodyPr/>
                    <a:lstStyle/>
                    <a:p>
                      <a:pPr algn="ctr"/>
                      <a:r>
                        <a:rPr lang="en-US" b="1" dirty="0"/>
                        <a:t>Medical Diagnosis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635901262"/>
                  </a:ext>
                </a:extLst>
              </a:tr>
              <a:tr h="370840">
                <a:tc>
                  <a:txBody>
                    <a:bodyPr/>
                    <a:lstStyle/>
                    <a:p>
                      <a:pPr algn="ctr"/>
                      <a:r>
                        <a:rPr lang="en-US" b="1" dirty="0"/>
                        <a:t>Disease</a:t>
                      </a:r>
                    </a:p>
                  </a:txBody>
                  <a:tcPr/>
                </a:tc>
                <a:tc>
                  <a:txBody>
                    <a:bodyPr/>
                    <a:lstStyle/>
                    <a:p>
                      <a:pPr algn="ctr"/>
                      <a:r>
                        <a:rPr lang="en-US" b="1" dirty="0"/>
                        <a:t>Negative</a:t>
                      </a:r>
                    </a:p>
                  </a:txBody>
                  <a:tcPr/>
                </a:tc>
                <a:tc>
                  <a:txBody>
                    <a:bodyPr/>
                    <a:lstStyle/>
                    <a:p>
                      <a:pPr algn="ctr"/>
                      <a:r>
                        <a:rPr lang="en-US" b="1" dirty="0"/>
                        <a:t>Positive</a:t>
                      </a:r>
                    </a:p>
                  </a:txBody>
                  <a:tcPr/>
                </a:tc>
                <a:extLst>
                  <a:ext uri="{0D108BD9-81ED-4DB2-BD59-A6C34878D82A}">
                    <a16:rowId xmlns:a16="http://schemas.microsoft.com/office/drawing/2014/main" val="1469307464"/>
                  </a:ext>
                </a:extLst>
              </a:tr>
              <a:tr h="370840">
                <a:tc>
                  <a:txBody>
                    <a:bodyPr/>
                    <a:lstStyle/>
                    <a:p>
                      <a:pPr algn="ctr"/>
                      <a:r>
                        <a:rPr lang="en-US" dirty="0"/>
                        <a:t>No ( H</a:t>
                      </a:r>
                      <a:r>
                        <a:rPr lang="en-US" baseline="-25000" dirty="0"/>
                        <a:t>0</a:t>
                      </a:r>
                      <a:r>
                        <a:rPr lang="en-US" dirty="0"/>
                        <a:t>)</a:t>
                      </a:r>
                    </a:p>
                  </a:txBody>
                  <a:tcPr/>
                </a:tc>
                <a:tc>
                  <a:txBody>
                    <a:bodyPr/>
                    <a:lstStyle/>
                    <a:p>
                      <a:pPr algn="ctr"/>
                      <a:r>
                        <a:rPr lang="en-US" dirty="0"/>
                        <a:t>Correct</a:t>
                      </a:r>
                    </a:p>
                  </a:txBody>
                  <a:tcPr/>
                </a:tc>
                <a:tc>
                  <a:txBody>
                    <a:bodyPr/>
                    <a:lstStyle/>
                    <a:p>
                      <a:pPr algn="ctr"/>
                      <a:r>
                        <a:rPr lang="en-US" dirty="0"/>
                        <a:t>Type I Error</a:t>
                      </a:r>
                    </a:p>
                  </a:txBody>
                  <a:tcPr/>
                </a:tc>
                <a:extLst>
                  <a:ext uri="{0D108BD9-81ED-4DB2-BD59-A6C34878D82A}">
                    <a16:rowId xmlns:a16="http://schemas.microsoft.com/office/drawing/2014/main" val="2891635435"/>
                  </a:ext>
                </a:extLst>
              </a:tr>
              <a:tr h="370840">
                <a:tc>
                  <a:txBody>
                    <a:bodyPr/>
                    <a:lstStyle/>
                    <a:p>
                      <a:pPr algn="ctr"/>
                      <a:r>
                        <a:rPr lang="en-US" dirty="0"/>
                        <a:t>Yes (H</a:t>
                      </a:r>
                      <a:r>
                        <a:rPr lang="en-US" baseline="-25000" dirty="0"/>
                        <a:t>a</a:t>
                      </a: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Type II Error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Correct</a:t>
                      </a:r>
                    </a:p>
                  </a:txBody>
                  <a:tcPr/>
                </a:tc>
                <a:extLst>
                  <a:ext uri="{0D108BD9-81ED-4DB2-BD59-A6C34878D82A}">
                    <a16:rowId xmlns:a16="http://schemas.microsoft.com/office/drawing/2014/main" val="1154423533"/>
                  </a:ext>
                </a:extLst>
              </a:tr>
            </a:tbl>
          </a:graphicData>
        </a:graphic>
      </p:graphicFrame>
      <p:sp>
        <p:nvSpPr>
          <p:cNvPr id="5" name="Arrow: Bent-Up 4">
            <a:extLst>
              <a:ext uri="{FF2B5EF4-FFF2-40B4-BE49-F238E27FC236}">
                <a16:creationId xmlns:a16="http://schemas.microsoft.com/office/drawing/2014/main" id="{C4485F85-6ECF-4A4A-9FC3-958785A2A9B1}"/>
              </a:ext>
            </a:extLst>
          </p:cNvPr>
          <p:cNvSpPr/>
          <p:nvPr/>
        </p:nvSpPr>
        <p:spPr bwMode="auto">
          <a:xfrm rot="16200000">
            <a:off x="7364214" y="3158289"/>
            <a:ext cx="850392" cy="731520"/>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a:ln>
                <a:noFill/>
              </a:ln>
              <a:solidFill>
                <a:schemeClr val="bg1"/>
              </a:solidFill>
              <a:effectLst/>
              <a:latin typeface="Times New Roman" pitchFamily="16" charset="0"/>
              <a:ea typeface="Microsoft YaHei" charset="-122"/>
            </a:endParaRPr>
          </a:p>
        </p:txBody>
      </p:sp>
      <p:sp>
        <p:nvSpPr>
          <p:cNvPr id="6" name="TextBox 5">
            <a:extLst>
              <a:ext uri="{FF2B5EF4-FFF2-40B4-BE49-F238E27FC236}">
                <a16:creationId xmlns:a16="http://schemas.microsoft.com/office/drawing/2014/main" id="{A3440901-DAB2-47A7-BE87-DA3B57C8C24A}"/>
              </a:ext>
            </a:extLst>
          </p:cNvPr>
          <p:cNvSpPr txBox="1"/>
          <p:nvPr/>
        </p:nvSpPr>
        <p:spPr>
          <a:xfrm>
            <a:off x="2784348" y="4128516"/>
            <a:ext cx="5622183" cy="1477328"/>
          </a:xfrm>
          <a:prstGeom prst="rect">
            <a:avLst/>
          </a:prstGeom>
          <a:noFill/>
        </p:spPr>
        <p:txBody>
          <a:bodyPr wrap="square" rtlCol="0">
            <a:spAutoFit/>
          </a:bodyPr>
          <a:lstStyle/>
          <a:p>
            <a:r>
              <a:rPr lang="en-US" sz="1800" dirty="0">
                <a:solidFill>
                  <a:schemeClr val="tx1"/>
                </a:solidFill>
              </a:rPr>
              <a:t>For Part c, the researcher wants to decrease the chance of making a Type I Error, i.e. telling a patient that she has breast cancer when she actually does not. So, the researcher decreases the significance level, </a:t>
            </a:r>
            <a:r>
              <a:rPr lang="en-US" sz="1800" dirty="0">
                <a:solidFill>
                  <a:schemeClr val="tx1"/>
                </a:solidFill>
                <a:latin typeface="Symbol" panose="05050102010706020507" pitchFamily="18" charset="2"/>
              </a:rPr>
              <a:t>a</a:t>
            </a:r>
            <a:r>
              <a:rPr lang="en-US" sz="1800" dirty="0">
                <a:solidFill>
                  <a:schemeClr val="tx1"/>
                </a:solidFill>
              </a:rPr>
              <a:t>, from say, 0.05 to 0.01, i.e. the probability of incorrectly rejecting H</a:t>
            </a:r>
            <a:r>
              <a:rPr lang="en-US" sz="1800" baseline="-25000" dirty="0">
                <a:solidFill>
                  <a:schemeClr val="tx1"/>
                </a:solidFill>
              </a:rPr>
              <a:t>0</a:t>
            </a:r>
            <a:r>
              <a:rPr lang="en-US" sz="1800" dirty="0">
                <a:solidFill>
                  <a:schemeClr val="tx1"/>
                </a:solidFill>
              </a:rPr>
              <a:t>.</a:t>
            </a:r>
          </a:p>
        </p:txBody>
      </p:sp>
    </p:spTree>
    <p:extLst>
      <p:ext uri="{BB962C8B-B14F-4D97-AF65-F5344CB8AC3E}">
        <p14:creationId xmlns:p14="http://schemas.microsoft.com/office/powerpoint/2010/main" val="1234272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2294E2-88AF-4882-8D30-D2CD7059F489}"/>
              </a:ext>
            </a:extLst>
          </p:cNvPr>
          <p:cNvSpPr>
            <a:spLocks noGrp="1"/>
          </p:cNvSpPr>
          <p:nvPr>
            <p:ph type="body" sz="quarter" idx="10"/>
          </p:nvPr>
        </p:nvSpPr>
        <p:spPr/>
        <p:txBody>
          <a:bodyPr>
            <a:normAutofit fontScale="92500" lnSpcReduction="20000"/>
          </a:bodyPr>
          <a:lstStyle/>
          <a:p>
            <a:r>
              <a:rPr lang="en-US" dirty="0"/>
              <a:t>a) A Type I error is a false positive because we have rejected the null hypothesis that there is no disease, but we were wrong. The woman in fact does not have breast cancer. The consequence would be that the woman would have treatment, or at least further testing, when she did not need any.</a:t>
            </a:r>
          </a:p>
          <a:p>
            <a:r>
              <a:rPr lang="en-US" dirty="0"/>
              <a:t>b) A Type II error is a false negative because we have failed to reject the null hypothesis that there is no disease, but we were wrong. The woman in fact does have breast cancer. The consequence would be failing to detect cancer and treat the cancer when it actually exists.</a:t>
            </a:r>
          </a:p>
          <a:p>
            <a:r>
              <a:rPr lang="en-US" dirty="0"/>
              <a:t>c) The researcher has increased the probability of making a Type II error. The disadvantage of this tactic is that more women who </a:t>
            </a:r>
            <a:r>
              <a:rPr lang="en-US" u="sng" dirty="0"/>
              <a:t>do</a:t>
            </a:r>
            <a:r>
              <a:rPr lang="en-US" dirty="0"/>
              <a:t> have breast cancer will have false negative tests and not receive necessary treatment.</a:t>
            </a:r>
          </a:p>
        </p:txBody>
      </p:sp>
      <p:sp>
        <p:nvSpPr>
          <p:cNvPr id="3" name="Title 2">
            <a:extLst>
              <a:ext uri="{FF2B5EF4-FFF2-40B4-BE49-F238E27FC236}">
                <a16:creationId xmlns:a16="http://schemas.microsoft.com/office/drawing/2014/main" id="{5339353E-83FA-40D5-88BF-E69D8EC751F6}"/>
              </a:ext>
            </a:extLst>
          </p:cNvPr>
          <p:cNvSpPr>
            <a:spLocks noGrp="1"/>
          </p:cNvSpPr>
          <p:nvPr>
            <p:ph type="title"/>
          </p:nvPr>
        </p:nvSpPr>
        <p:spPr>
          <a:xfrm>
            <a:off x="762000" y="274638"/>
            <a:ext cx="7924800" cy="822642"/>
          </a:xfrm>
        </p:spPr>
        <p:txBody>
          <a:bodyPr>
            <a:normAutofit fontScale="90000"/>
          </a:bodyPr>
          <a:lstStyle/>
          <a:p>
            <a:r>
              <a:rPr lang="en-US" dirty="0"/>
              <a:t>Problem 9.50 part c - Decision errors in medical diagnostic testing, page 423</a:t>
            </a:r>
          </a:p>
        </p:txBody>
      </p:sp>
    </p:spTree>
    <p:extLst>
      <p:ext uri="{BB962C8B-B14F-4D97-AF65-F5344CB8AC3E}">
        <p14:creationId xmlns:p14="http://schemas.microsoft.com/office/powerpoint/2010/main" val="30840079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2"/>
          <p:cNvSpPr>
            <a:spLocks noChangeArrowheads="1"/>
          </p:cNvSpPr>
          <p:nvPr/>
        </p:nvSpPr>
        <p:spPr bwMode="auto">
          <a:xfrm>
            <a:off x="4960938" y="838200"/>
            <a:ext cx="387826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p>
            <a:pPr algn="ctr" eaLnBrk="0" hangingPunct="0"/>
            <a:r>
              <a:rPr lang="en-US" altLang="en-US" sz="6000" b="1">
                <a:latin typeface="Arial" panose="020B0604020202020204" pitchFamily="34" charset="0"/>
              </a:rPr>
              <a:t>Section 9.5</a:t>
            </a:r>
          </a:p>
        </p:txBody>
      </p:sp>
      <p:sp>
        <p:nvSpPr>
          <p:cNvPr id="205828" name="Rectangle 3"/>
          <p:cNvSpPr>
            <a:spLocks noChangeArrowheads="1"/>
          </p:cNvSpPr>
          <p:nvPr/>
        </p:nvSpPr>
        <p:spPr bwMode="auto">
          <a:xfrm>
            <a:off x="4960938" y="3810000"/>
            <a:ext cx="35734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ts val="700"/>
              </a:spcBef>
            </a:pPr>
            <a:r>
              <a:rPr lang="en-US" altLang="en-US" sz="3200" b="1">
                <a:latin typeface="Arial" panose="020B0604020202020204" pitchFamily="34" charset="0"/>
              </a:rPr>
              <a:t>Limitations of Significance Tests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noGrp="1" noChangeArrowheads="1"/>
          </p:cNvSpPr>
          <p:nvPr>
            <p:ph type="title" idx="4294967295"/>
          </p:nvPr>
        </p:nvSpPr>
        <p:spPr bwMode="auto">
          <a:xfrm>
            <a:off x="609600" y="0"/>
            <a:ext cx="7924800" cy="11779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solidFill>
                  <a:srgbClr val="000000"/>
                </a:solidFill>
                <a:latin typeface="Arial" panose="020B0604020202020204" pitchFamily="34" charset="0"/>
              </a:rPr>
              <a:t>Statistical Significance Does Not Mean Practical Significance</a:t>
            </a:r>
          </a:p>
        </p:txBody>
      </p:sp>
      <p:sp>
        <p:nvSpPr>
          <p:cNvPr id="207875" name="Rectangle 2"/>
          <p:cNvSpPr>
            <a:spLocks noGrp="1" noChangeArrowheads="1"/>
          </p:cNvSpPr>
          <p:nvPr>
            <p:ph type="body" idx="4294967295"/>
          </p:nvPr>
        </p:nvSpPr>
        <p:spPr bwMode="auto">
          <a:xfrm>
            <a:off x="914400" y="1600200"/>
            <a:ext cx="7772400" cy="4530725"/>
          </a:xfrm>
          <a:prstGeom prst="rect">
            <a:avLst/>
          </a:prstGeom>
          <a:solidFill>
            <a:schemeClr val="bg1"/>
          </a:solidFill>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When we conduct a significance test, its main relevance is studying whether the </a:t>
            </a:r>
            <a:r>
              <a:rPr lang="en-US" altLang="en-US" b="1" dirty="0"/>
              <a:t>true parameter value </a:t>
            </a:r>
            <a:r>
              <a:rPr lang="en-US" altLang="en-US" dirty="0"/>
              <a:t>is:</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914400" lvl="2" indent="0" eaLnBrk="1" hangingPunct="1">
              <a:buClr>
                <a:srgbClr val="B2B2B2"/>
              </a:buClr>
              <a:buSzPct val="90000"/>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1.  Above, or below, the value in H</a:t>
            </a:r>
            <a:r>
              <a:rPr lang="en-US" altLang="en-US" baseline="-25000" dirty="0"/>
              <a:t>0</a:t>
            </a:r>
            <a:r>
              <a:rPr lang="en-US" altLang="en-US" dirty="0"/>
              <a:t> </a:t>
            </a:r>
            <a:r>
              <a:rPr lang="en-US" altLang="en-US" i="1" dirty="0"/>
              <a:t>and</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i="1" dirty="0"/>
          </a:p>
          <a:p>
            <a:pPr marL="914400" lvl="2" indent="0" eaLnBrk="1" hangingPunct="1">
              <a:buClr>
                <a:srgbClr val="B2B2B2"/>
              </a:buClr>
              <a:buSzPct val="90000"/>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2.  Sufficiently different from the value in H</a:t>
            </a:r>
            <a:r>
              <a:rPr lang="en-US" altLang="en-US" baseline="-25000" dirty="0"/>
              <a:t>0</a:t>
            </a:r>
            <a:r>
              <a:rPr lang="en-US" altLang="en-US" dirty="0"/>
              <a:t> to be   </a:t>
            </a:r>
            <a:br>
              <a:rPr lang="en-US" altLang="en-US" dirty="0"/>
            </a:br>
            <a:r>
              <a:rPr lang="en-US" altLang="en-US" dirty="0"/>
              <a:t>     of </a:t>
            </a:r>
            <a:r>
              <a:rPr lang="en-US" altLang="en-US" b="1" dirty="0"/>
              <a:t>practical importance.</a:t>
            </a:r>
          </a:p>
          <a:p>
            <a:pPr marL="914400" lvl="2" indent="0" eaLnBrk="1" hangingPunct="1">
              <a:buClr>
                <a:srgbClr val="B2B2B2"/>
              </a:buClr>
              <a:buSzPct val="90000"/>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i="1" dirty="0">
              <a:solidFill>
                <a:srgbClr val="124ECC"/>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noGrp="1" noChangeArrowheads="1"/>
          </p:cNvSpPr>
          <p:nvPr>
            <p:ph type="title" idx="4294967295"/>
          </p:nvPr>
        </p:nvSpPr>
        <p:spPr bwMode="auto">
          <a:xfrm>
            <a:off x="762000" y="209550"/>
            <a:ext cx="7924800" cy="71278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What the Significance Test Tells Us</a:t>
            </a:r>
          </a:p>
        </p:txBody>
      </p:sp>
      <p:sp>
        <p:nvSpPr>
          <p:cNvPr id="209923"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A significance test gives us information about whether the parameter differs from the H</a:t>
            </a:r>
            <a:r>
              <a:rPr lang="en-US" altLang="en-US" baseline="-25000" dirty="0"/>
              <a:t>0</a:t>
            </a:r>
            <a:r>
              <a:rPr lang="en-US" altLang="en-US" dirty="0"/>
              <a:t> value and its direction from that value.</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It does not tell us about the </a:t>
            </a:r>
            <a:r>
              <a:rPr lang="en-US" altLang="en-US" b="1" dirty="0"/>
              <a:t>practical significance </a:t>
            </a:r>
            <a:r>
              <a:rPr lang="en-US" altLang="en-US" dirty="0"/>
              <a:t>(or importance) of the finding.</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i="1" dirty="0">
              <a:solidFill>
                <a:srgbClr val="124ECC"/>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i="1" dirty="0">
                <a:solidFill>
                  <a:srgbClr val="124ECC"/>
                </a:solidFill>
              </a:rPr>
              <a:t>Statistical significance is not the same thing as practical significance.</a:t>
            </a:r>
            <a:endParaRPr lang="en-US" altLang="en-US" i="1" dirty="0">
              <a:solidFill>
                <a:srgbClr val="CCCC99"/>
              </a:solidFill>
            </a:endParaRPr>
          </a:p>
          <a:p>
            <a:pPr marL="914400" lvl="2" indent="0" eaLnBrk="1" hangingPunct="1">
              <a:buClr>
                <a:srgbClr val="B2B2B2"/>
              </a:buClr>
              <a:buSzPct val="90000"/>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A small P-value, such as 0.001, is highly</a:t>
            </a:r>
            <a:r>
              <a:rPr lang="en-US" altLang="en-US" i="1" dirty="0">
                <a:solidFill>
                  <a:schemeClr val="tx1"/>
                </a:solidFill>
              </a:rPr>
              <a:t> statistically significant</a:t>
            </a:r>
            <a:r>
              <a:rPr lang="en-US" altLang="en-US" dirty="0">
                <a:solidFill>
                  <a:schemeClr val="tx1"/>
                </a:solidFill>
              </a:rPr>
              <a:t>, but it does not imply an important finding in any practical sense. </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In particular, whenever the sample size is large, small P-values can occur when the point estimate is near the parameter value in </a:t>
            </a:r>
            <a:r>
              <a:rPr lang="en-US" altLang="en-US" dirty="0"/>
              <a:t>H</a:t>
            </a:r>
            <a:r>
              <a:rPr lang="en-US" altLang="en-US" baseline="-25000" dirty="0"/>
              <a:t>0</a:t>
            </a:r>
            <a:r>
              <a:rPr lang="en-US" altLang="en-US" dirty="0">
                <a:solidFill>
                  <a:schemeClr val="tx1"/>
                </a:solidFill>
              </a:rPr>
              <a:t>.</a:t>
            </a:r>
            <a:endParaRPr lang="en-US" altLang="en-US" baseline="-25000" dirty="0">
              <a:solidFill>
                <a:schemeClr val="tx1"/>
              </a:solidFill>
            </a:endParaRPr>
          </a:p>
        </p:txBody>
      </p:sp>
      <p:sp>
        <p:nvSpPr>
          <p:cNvPr id="214019" name="Text Box 2"/>
          <p:cNvSpPr txBox="1">
            <a:spLocks noChangeArrowheads="1"/>
          </p:cNvSpPr>
          <p:nvPr/>
        </p:nvSpPr>
        <p:spPr bwMode="auto">
          <a:xfrm>
            <a:off x="685800" y="76200"/>
            <a:ext cx="80772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chemeClr val="tx1"/>
                </a:solidFill>
                <a:latin typeface="Arial" panose="020B0604020202020204" pitchFamily="34" charset="0"/>
              </a:rPr>
              <a:t>Statistical Significance vs. Practical Significance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009A4A-34DE-48F2-A63B-B94CF579AE11}"/>
              </a:ext>
            </a:extLst>
          </p:cNvPr>
          <p:cNvSpPr>
            <a:spLocks noGrp="1"/>
          </p:cNvSpPr>
          <p:nvPr>
            <p:ph type="body" sz="quarter" idx="10"/>
          </p:nvPr>
        </p:nvSpPr>
        <p:spPr/>
        <p:txBody>
          <a:bodyPr>
            <a:normAutofit fontScale="92500"/>
          </a:bodyPr>
          <a:lstStyle/>
          <a:p>
            <a:r>
              <a:rPr lang="en-US" b="1" dirty="0"/>
              <a:t>9.54 Practical significance</a:t>
            </a:r>
          </a:p>
          <a:p>
            <a:r>
              <a:rPr lang="en-US" dirty="0"/>
              <a:t>A study considers if the mean score on a college entrance exam for students in 2010 is any different from the mean score of 500 for students who took the same exam in 1985. Let μ represent the mean score for all students who took the exam in 2010. For a random sample of 25,000 students who took the exam in 2010, x = 498 and s = 100.</a:t>
            </a:r>
          </a:p>
          <a:p>
            <a:r>
              <a:rPr lang="en-US" dirty="0"/>
              <a:t>a. Show that the test statistic is t = -3.16.</a:t>
            </a:r>
          </a:p>
          <a:p>
            <a:r>
              <a:rPr lang="en-US" dirty="0"/>
              <a:t>b. Find the P-value for testing H0: μ = 500 against Ha: μ ≠ 500.</a:t>
            </a:r>
          </a:p>
          <a:p>
            <a:r>
              <a:rPr lang="en-US" dirty="0"/>
              <a:t>c. Explain why the test result is statistically significant but</a:t>
            </a:r>
          </a:p>
          <a:p>
            <a:r>
              <a:rPr lang="en-US" dirty="0"/>
              <a:t>not practically significant.</a:t>
            </a:r>
          </a:p>
        </p:txBody>
      </p:sp>
      <p:sp>
        <p:nvSpPr>
          <p:cNvPr id="3" name="Title 2">
            <a:extLst>
              <a:ext uri="{FF2B5EF4-FFF2-40B4-BE49-F238E27FC236}">
                <a16:creationId xmlns:a16="http://schemas.microsoft.com/office/drawing/2014/main" id="{C748A889-5220-4D86-96EA-3A1F33D5F061}"/>
              </a:ext>
            </a:extLst>
          </p:cNvPr>
          <p:cNvSpPr>
            <a:spLocks noGrp="1"/>
          </p:cNvSpPr>
          <p:nvPr>
            <p:ph type="title"/>
          </p:nvPr>
        </p:nvSpPr>
        <p:spPr>
          <a:xfrm>
            <a:off x="762000" y="274638"/>
            <a:ext cx="7924800" cy="744918"/>
          </a:xfrm>
        </p:spPr>
        <p:txBody>
          <a:bodyPr/>
          <a:lstStyle/>
          <a:p>
            <a:r>
              <a:rPr lang="en-US" dirty="0"/>
              <a:t>Problem 9.54 Practical Significance, page 429</a:t>
            </a:r>
          </a:p>
        </p:txBody>
      </p:sp>
    </p:spTree>
    <p:extLst>
      <p:ext uri="{BB962C8B-B14F-4D97-AF65-F5344CB8AC3E}">
        <p14:creationId xmlns:p14="http://schemas.microsoft.com/office/powerpoint/2010/main" val="21047288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009A4A-34DE-48F2-A63B-B94CF579AE11}"/>
              </a:ext>
            </a:extLst>
          </p:cNvPr>
          <p:cNvSpPr>
            <a:spLocks noGrp="1"/>
          </p:cNvSpPr>
          <p:nvPr>
            <p:ph type="body" sz="quarter" idx="10"/>
          </p:nvPr>
        </p:nvSpPr>
        <p:spPr/>
        <p:txBody>
          <a:bodyPr>
            <a:normAutofit/>
          </a:bodyPr>
          <a:lstStyle/>
          <a:p>
            <a:r>
              <a:rPr lang="en-US" b="1" dirty="0"/>
              <a:t>9.54 Practical significance</a:t>
            </a:r>
          </a:p>
          <a:p>
            <a:pPr marL="457200" indent="-457200">
              <a:buAutoNum type="alphaLcParenR"/>
            </a:pPr>
            <a:r>
              <a:rPr lang="en-US" dirty="0"/>
              <a:t>Test statistic: t = (x(bar) – </a:t>
            </a:r>
            <a:r>
              <a:rPr lang="en-US" dirty="0">
                <a:latin typeface="Symbol" panose="05050102010706020507" pitchFamily="18" charset="2"/>
              </a:rPr>
              <a:t>m</a:t>
            </a:r>
            <a:r>
              <a:rPr lang="en-US" baseline="-25000" dirty="0">
                <a:latin typeface="Symbol" panose="05050102010706020507" pitchFamily="18" charset="2"/>
              </a:rPr>
              <a:t>0</a:t>
            </a:r>
            <a:r>
              <a:rPr lang="en-US" dirty="0"/>
              <a:t>) / (s/√n) </a:t>
            </a:r>
          </a:p>
          <a:p>
            <a:pPr marL="0" indent="0"/>
            <a:r>
              <a:rPr lang="en-US" dirty="0"/>
              <a:t>                               = (498- 500) / (100/ √25000) = -3.16</a:t>
            </a:r>
          </a:p>
          <a:p>
            <a:r>
              <a:rPr lang="en-US" dirty="0"/>
              <a:t>b) P-value = 2P(</a:t>
            </a:r>
            <a:r>
              <a:rPr lang="en-US" i="1" dirty="0"/>
              <a:t>Z </a:t>
            </a:r>
            <a:r>
              <a:rPr lang="en-US" dirty="0"/>
              <a:t>&lt; –3.16) = 0.0016</a:t>
            </a:r>
          </a:p>
          <a:p>
            <a:r>
              <a:rPr lang="en-US" dirty="0"/>
              <a:t>c) This result is statistically significant because the P-value is very small, but it is not practically significant because the sample mean of 498 is very close to the null hypothesis mean of 500.</a:t>
            </a:r>
          </a:p>
        </p:txBody>
      </p:sp>
      <p:sp>
        <p:nvSpPr>
          <p:cNvPr id="3" name="Title 2">
            <a:extLst>
              <a:ext uri="{FF2B5EF4-FFF2-40B4-BE49-F238E27FC236}">
                <a16:creationId xmlns:a16="http://schemas.microsoft.com/office/drawing/2014/main" id="{C748A889-5220-4D86-96EA-3A1F33D5F061}"/>
              </a:ext>
            </a:extLst>
          </p:cNvPr>
          <p:cNvSpPr>
            <a:spLocks noGrp="1"/>
          </p:cNvSpPr>
          <p:nvPr>
            <p:ph type="title"/>
          </p:nvPr>
        </p:nvSpPr>
        <p:spPr>
          <a:xfrm>
            <a:off x="762000" y="274638"/>
            <a:ext cx="7924800" cy="744918"/>
          </a:xfrm>
        </p:spPr>
        <p:txBody>
          <a:bodyPr/>
          <a:lstStyle/>
          <a:p>
            <a:r>
              <a:rPr lang="en-US" dirty="0"/>
              <a:t>Problem 9.54 Practical Significance, page 429</a:t>
            </a:r>
          </a:p>
        </p:txBody>
      </p:sp>
      <p:cxnSp>
        <p:nvCxnSpPr>
          <p:cNvPr id="5" name="Straight Connector 4">
            <a:extLst>
              <a:ext uri="{FF2B5EF4-FFF2-40B4-BE49-F238E27FC236}">
                <a16:creationId xmlns:a16="http://schemas.microsoft.com/office/drawing/2014/main" id="{3676C560-DF36-4879-B5CF-5EA0C5A436FE}"/>
              </a:ext>
            </a:extLst>
          </p:cNvPr>
          <p:cNvCxnSpPr>
            <a:cxnSpLocks/>
          </p:cNvCxnSpPr>
          <p:nvPr/>
        </p:nvCxnSpPr>
        <p:spPr bwMode="auto">
          <a:xfrm>
            <a:off x="6204204" y="2574036"/>
            <a:ext cx="854964"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1454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B2A7C857-BD72-4EC2-9FA6-A4196F8EE08E}"/>
              </a:ext>
            </a:extLst>
          </p:cNvPr>
          <p:cNvSpPr>
            <a:spLocks noGrp="1" noChangeArrowheads="1"/>
          </p:cNvSpPr>
          <p:nvPr>
            <p:ph type="title"/>
          </p:nvPr>
        </p:nvSpPr>
        <p:spPr/>
        <p:txBody>
          <a:bodyPr/>
          <a:lstStyle/>
          <a:p>
            <a:r>
              <a:rPr lang="en-US" altLang="en-US" sz="3200"/>
              <a:t>The Normal Distribution</a:t>
            </a:r>
          </a:p>
        </p:txBody>
      </p:sp>
      <p:sp>
        <p:nvSpPr>
          <p:cNvPr id="148483" name="Rectangle 3">
            <a:extLst>
              <a:ext uri="{FF2B5EF4-FFF2-40B4-BE49-F238E27FC236}">
                <a16:creationId xmlns:a16="http://schemas.microsoft.com/office/drawing/2014/main" id="{8B39CDDB-3007-4362-94EC-AFC9C68440B6}"/>
              </a:ext>
            </a:extLst>
          </p:cNvPr>
          <p:cNvSpPr>
            <a:spLocks noGrp="1" noChangeArrowheads="1"/>
          </p:cNvSpPr>
          <p:nvPr>
            <p:ph type="body" sz="half" idx="1"/>
          </p:nvPr>
        </p:nvSpPr>
        <p:spPr>
          <a:xfrm>
            <a:off x="457200" y="1600200"/>
            <a:ext cx="4038600" cy="4267200"/>
          </a:xfrm>
        </p:spPr>
        <p:txBody>
          <a:bodyPr/>
          <a:lstStyle/>
          <a:p>
            <a:pPr>
              <a:lnSpc>
                <a:spcPct val="90000"/>
              </a:lnSpc>
            </a:pPr>
            <a:r>
              <a:rPr lang="en-US" altLang="en-US" sz="2000" dirty="0"/>
              <a:t>Note a property of the Normal distribution</a:t>
            </a:r>
          </a:p>
          <a:p>
            <a:pPr>
              <a:lnSpc>
                <a:spcPct val="90000"/>
              </a:lnSpc>
            </a:pPr>
            <a:endParaRPr lang="en-US" altLang="en-US" sz="2000" dirty="0"/>
          </a:p>
          <a:p>
            <a:pPr>
              <a:lnSpc>
                <a:spcPct val="90000"/>
              </a:lnSpc>
            </a:pPr>
            <a:r>
              <a:rPr lang="en-US" altLang="en-US" sz="2000" dirty="0"/>
              <a:t>68% of observations in a Normal distribution fall within 1 std. deviation of the mean</a:t>
            </a:r>
          </a:p>
          <a:p>
            <a:pPr>
              <a:lnSpc>
                <a:spcPct val="90000"/>
              </a:lnSpc>
            </a:pPr>
            <a:endParaRPr lang="en-US" altLang="en-US" sz="2000" dirty="0"/>
          </a:p>
          <a:p>
            <a:pPr>
              <a:lnSpc>
                <a:spcPct val="90000"/>
              </a:lnSpc>
            </a:pPr>
            <a:r>
              <a:rPr lang="en-US" altLang="en-US" sz="2000" dirty="0"/>
              <a:t>95% within 2 std. dev. (actually 1.96) </a:t>
            </a:r>
          </a:p>
          <a:p>
            <a:pPr>
              <a:lnSpc>
                <a:spcPct val="90000"/>
              </a:lnSpc>
            </a:pPr>
            <a:endParaRPr lang="en-US" altLang="en-US" sz="2000" dirty="0"/>
          </a:p>
          <a:p>
            <a:pPr>
              <a:lnSpc>
                <a:spcPct val="90000"/>
              </a:lnSpc>
            </a:pPr>
            <a:r>
              <a:rPr lang="en-US" altLang="en-US" sz="2000" dirty="0"/>
              <a:t>99.7% within 3 std. dev.</a:t>
            </a:r>
          </a:p>
          <a:p>
            <a:pPr>
              <a:lnSpc>
                <a:spcPct val="90000"/>
              </a:lnSpc>
            </a:pPr>
            <a:endParaRPr lang="en-US" altLang="en-US" sz="2000" dirty="0"/>
          </a:p>
          <a:p>
            <a:pPr>
              <a:lnSpc>
                <a:spcPct val="90000"/>
              </a:lnSpc>
            </a:pPr>
            <a:r>
              <a:rPr lang="en-US" altLang="en-US" sz="2000" dirty="0"/>
              <a:t>So what, you ask?</a:t>
            </a:r>
          </a:p>
        </p:txBody>
      </p:sp>
      <p:pic>
        <p:nvPicPr>
          <p:cNvPr id="148484" name="Picture 4" descr="ctsdis8">
            <a:extLst>
              <a:ext uri="{FF2B5EF4-FFF2-40B4-BE49-F238E27FC236}">
                <a16:creationId xmlns:a16="http://schemas.microsoft.com/office/drawing/2014/main" id="{C68A929A-6659-4C3A-A8D9-DE12F57DFAE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2397125"/>
            <a:ext cx="4038600" cy="2930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8485" name="Rectangle 5">
            <a:extLst>
              <a:ext uri="{FF2B5EF4-FFF2-40B4-BE49-F238E27FC236}">
                <a16:creationId xmlns:a16="http://schemas.microsoft.com/office/drawing/2014/main" id="{0E013F2D-5972-4F18-91EB-FD603DB579CC}"/>
              </a:ext>
            </a:extLst>
          </p:cNvPr>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fade">
                                      <p:cBhvr>
                                        <p:cTn id="7" dur="2000"/>
                                        <p:tgtEl>
                                          <p:spTgt spid="148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3">
                                            <p:txEl>
                                              <p:pRg st="0" end="0"/>
                                            </p:txEl>
                                          </p:spTgt>
                                        </p:tgtEl>
                                        <p:attrNameLst>
                                          <p:attrName>style.visibility</p:attrName>
                                        </p:attrNameLst>
                                      </p:cBhvr>
                                      <p:to>
                                        <p:strVal val="visible"/>
                                      </p:to>
                                    </p:set>
                                    <p:animEffect transition="in" filter="wipe(left)">
                                      <p:cBhvr>
                                        <p:cTn id="12" dur="500"/>
                                        <p:tgtEl>
                                          <p:spTgt spid="1484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8483">
                                            <p:txEl>
                                              <p:pRg st="2" end="2"/>
                                            </p:txEl>
                                          </p:spTgt>
                                        </p:tgtEl>
                                        <p:attrNameLst>
                                          <p:attrName>style.visibility</p:attrName>
                                        </p:attrNameLst>
                                      </p:cBhvr>
                                      <p:to>
                                        <p:strVal val="visible"/>
                                      </p:to>
                                    </p:set>
                                    <p:animEffect transition="in" filter="wipe(left)">
                                      <p:cBhvr>
                                        <p:cTn id="17" dur="500"/>
                                        <p:tgtEl>
                                          <p:spTgt spid="148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8483">
                                            <p:txEl>
                                              <p:pRg st="4" end="4"/>
                                            </p:txEl>
                                          </p:spTgt>
                                        </p:tgtEl>
                                        <p:attrNameLst>
                                          <p:attrName>style.visibility</p:attrName>
                                        </p:attrNameLst>
                                      </p:cBhvr>
                                      <p:to>
                                        <p:strVal val="visible"/>
                                      </p:to>
                                    </p:set>
                                    <p:animEffect transition="in" filter="wipe(left)">
                                      <p:cBhvr>
                                        <p:cTn id="22" dur="500"/>
                                        <p:tgtEl>
                                          <p:spTgt spid="14848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8483">
                                            <p:txEl>
                                              <p:pRg st="6" end="6"/>
                                            </p:txEl>
                                          </p:spTgt>
                                        </p:tgtEl>
                                        <p:attrNameLst>
                                          <p:attrName>style.visibility</p:attrName>
                                        </p:attrNameLst>
                                      </p:cBhvr>
                                      <p:to>
                                        <p:strVal val="visible"/>
                                      </p:to>
                                    </p:set>
                                    <p:animEffect transition="in" filter="wipe(left)">
                                      <p:cBhvr>
                                        <p:cTn id="27" dur="500"/>
                                        <p:tgtEl>
                                          <p:spTgt spid="14848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8483">
                                            <p:txEl>
                                              <p:pRg st="8" end="8"/>
                                            </p:txEl>
                                          </p:spTgt>
                                        </p:tgtEl>
                                        <p:attrNameLst>
                                          <p:attrName>style.visibility</p:attrName>
                                        </p:attrNameLst>
                                      </p:cBhvr>
                                      <p:to>
                                        <p:strVal val="visible"/>
                                      </p:to>
                                    </p:set>
                                    <p:animEffect transition="in" filter="wipe(left)">
                                      <p:cBhvr>
                                        <p:cTn id="32" dur="500"/>
                                        <p:tgtEl>
                                          <p:spTgt spid="1484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p:bldP spid="14848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
          <p:cNvSpPr>
            <a:spLocks noGrp="1" noChangeArrowheads="1"/>
          </p:cNvSpPr>
          <p:nvPr>
            <p:ph type="title" idx="4294967295"/>
          </p:nvPr>
        </p:nvSpPr>
        <p:spPr bwMode="auto">
          <a:xfrm>
            <a:off x="914400" y="117475"/>
            <a:ext cx="8001000" cy="1101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Significance Tests Are Less Useful Than Confidence Intervals</a:t>
            </a:r>
          </a:p>
        </p:txBody>
      </p:sp>
      <p:sp>
        <p:nvSpPr>
          <p:cNvPr id="216067" name="Rectangle 2"/>
          <p:cNvSpPr>
            <a:spLocks noGrp="1" noChangeArrowheads="1"/>
          </p:cNvSpPr>
          <p:nvPr>
            <p:ph type="body" idx="4294967295"/>
          </p:nvPr>
        </p:nvSpPr>
        <p:spPr bwMode="auto">
          <a:xfrm>
            <a:off x="762000" y="1600200"/>
            <a:ext cx="8229600" cy="45491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Although significance tests are useful, most statisticians believe that this method has been </a:t>
            </a:r>
            <a:r>
              <a:rPr lang="en-US" altLang="en-US" b="1" dirty="0"/>
              <a:t>overemphasized</a:t>
            </a:r>
            <a:r>
              <a:rPr lang="en-US" altLang="en-US" dirty="0"/>
              <a:t> in research.</a:t>
            </a:r>
          </a:p>
          <a:p>
            <a:pPr marL="742950" lvl="1" indent="-285750" eaLnBrk="1" hangingPunct="1">
              <a:lnSpc>
                <a:spcPct val="90000"/>
              </a:lnSpc>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A </a:t>
            </a:r>
            <a:r>
              <a:rPr lang="en-US" altLang="en-US" b="1" dirty="0"/>
              <a:t>significance test </a:t>
            </a:r>
            <a:r>
              <a:rPr lang="en-US" altLang="en-US" dirty="0"/>
              <a:t>merely indicates whether the particular parameter value in H</a:t>
            </a:r>
            <a:r>
              <a:rPr lang="en-US" altLang="en-US" baseline="-25000" dirty="0"/>
              <a:t>0</a:t>
            </a:r>
            <a:r>
              <a:rPr lang="en-US" altLang="en-US" dirty="0"/>
              <a:t> is plausible.</a:t>
            </a:r>
          </a:p>
          <a:p>
            <a:pPr marL="0" indent="0" eaLnBrk="1" hangingPunct="1">
              <a:lnSpc>
                <a:spcPct val="90000"/>
              </a:lnSpc>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lnSpc>
                <a:spcPct val="90000"/>
              </a:lnSpc>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When a P-value is small, the significance test indicates that the hypothesized value is not plausible, but it tells us little about which potential parameter values </a:t>
            </a:r>
            <a:r>
              <a:rPr lang="en-US" altLang="en-US" i="1" dirty="0"/>
              <a:t>are</a:t>
            </a:r>
            <a:r>
              <a:rPr lang="en-US" altLang="en-US" dirty="0"/>
              <a:t> plausible.</a:t>
            </a:r>
          </a:p>
          <a:p>
            <a:pPr marL="0" indent="0" eaLnBrk="1" hangingPunct="1">
              <a:lnSpc>
                <a:spcPct val="90000"/>
              </a:lnSpc>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742950" lvl="1" indent="-285750" eaLnBrk="1" hangingPunct="1">
              <a:lnSpc>
                <a:spcPct val="90000"/>
              </a:lnSpc>
              <a:spcBef>
                <a:spcPts val="725"/>
              </a:spcBef>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u="sng" dirty="0"/>
              <a:t>A </a:t>
            </a:r>
            <a:r>
              <a:rPr lang="en-US" altLang="en-US" b="1" u="sng" dirty="0"/>
              <a:t>Confidence Interval </a:t>
            </a:r>
            <a:r>
              <a:rPr lang="en-US" altLang="en-US" u="sng" dirty="0"/>
              <a:t>is more informativ</a:t>
            </a:r>
            <a:r>
              <a:rPr lang="en-US" altLang="en-US" u="sng" dirty="0">
                <a:solidFill>
                  <a:schemeClr val="tx1"/>
                </a:solidFill>
              </a:rPr>
              <a:t>e</a:t>
            </a:r>
            <a:r>
              <a:rPr lang="en-US" altLang="en-US" u="sng" dirty="0"/>
              <a:t> because it displays the entire set of believable values.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
          <p:cNvSpPr>
            <a:spLocks noGrp="1" noChangeArrowheads="1"/>
          </p:cNvSpPr>
          <p:nvPr>
            <p:ph type="body" idx="4294967295"/>
          </p:nvPr>
        </p:nvSpPr>
        <p:spPr bwMode="auto">
          <a:xfrm>
            <a:off x="692658" y="1618615"/>
            <a:ext cx="8231886"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Results of significance tests are often </a:t>
            </a:r>
            <a:r>
              <a:rPr lang="en-US" altLang="en-US" i="1" dirty="0">
                <a:solidFill>
                  <a:schemeClr val="tx1"/>
                </a:solidFill>
              </a:rPr>
              <a:t>misinterpreted</a:t>
            </a:r>
            <a:r>
              <a:rPr lang="en-US" altLang="en-US" dirty="0">
                <a:solidFill>
                  <a:schemeClr val="tx1"/>
                </a:solidFill>
              </a:rPr>
              <a:t>. Here are some important comments about significance tests, some of which we’ve already discussed:</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eaLnBrk="1" hangingPunct="1">
              <a:buSzPct val="90000"/>
              <a:buFont typeface="Wingdings" panose="05000000000000000000" pitchFamily="2" charset="2"/>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“Do Not Reject </a:t>
            </a:r>
            <a:r>
              <a:rPr lang="en-US" altLang="en-US" b="1" dirty="0"/>
              <a:t>H</a:t>
            </a:r>
            <a:r>
              <a:rPr lang="en-US" altLang="en-US" b="1" baseline="-25000" dirty="0"/>
              <a:t>0</a:t>
            </a:r>
            <a:r>
              <a:rPr lang="en-US" altLang="en-US" b="1" dirty="0">
                <a:solidFill>
                  <a:schemeClr val="tx1"/>
                </a:solidFill>
              </a:rPr>
              <a:t>”</a:t>
            </a:r>
            <a:r>
              <a:rPr lang="en-US" altLang="en-US" b="1" baseline="-25000" dirty="0">
                <a:solidFill>
                  <a:schemeClr val="tx1"/>
                </a:solidFill>
              </a:rPr>
              <a:t>  </a:t>
            </a:r>
            <a:r>
              <a:rPr lang="en-US" altLang="en-US" b="1" dirty="0">
                <a:solidFill>
                  <a:schemeClr val="tx1"/>
                </a:solidFill>
              </a:rPr>
              <a:t>does </a:t>
            </a:r>
            <a:r>
              <a:rPr lang="en-US" altLang="en-US" b="1" i="1" dirty="0">
                <a:solidFill>
                  <a:schemeClr val="tx1"/>
                </a:solidFill>
              </a:rPr>
              <a:t>not</a:t>
            </a:r>
            <a:r>
              <a:rPr lang="en-US" altLang="en-US" b="1" dirty="0">
                <a:solidFill>
                  <a:schemeClr val="tx1"/>
                </a:solidFill>
              </a:rPr>
              <a:t> mean “Accept </a:t>
            </a:r>
            <a:r>
              <a:rPr lang="en-US" altLang="en-US" b="1" dirty="0"/>
              <a:t>H</a:t>
            </a:r>
            <a:r>
              <a:rPr lang="en-US" altLang="en-US" b="1" baseline="-25000" dirty="0"/>
              <a:t>0</a:t>
            </a:r>
            <a:r>
              <a:rPr lang="en-US" altLang="en-US" dirty="0">
                <a:solidFill>
                  <a:schemeClr val="tx1"/>
                </a:solidFill>
              </a:rPr>
              <a:t>”.  A P-value above 0.05 when the significance level is 0.05, does not mean that </a:t>
            </a:r>
            <a:r>
              <a:rPr lang="en-US" altLang="en-US" dirty="0"/>
              <a:t>H</a:t>
            </a:r>
            <a:r>
              <a:rPr lang="en-US" altLang="en-US" baseline="-25000" dirty="0"/>
              <a:t>0</a:t>
            </a:r>
            <a:r>
              <a:rPr lang="en-US" altLang="en-US" dirty="0">
                <a:solidFill>
                  <a:schemeClr val="tx1"/>
                </a:solidFill>
              </a:rPr>
              <a:t> is correct. A test merely indicates whether a particular parameter value is </a:t>
            </a:r>
            <a:r>
              <a:rPr lang="en-US" altLang="en-US" i="1" dirty="0">
                <a:solidFill>
                  <a:schemeClr val="tx1"/>
                </a:solidFill>
              </a:rPr>
              <a:t>plausible. </a:t>
            </a:r>
            <a:br>
              <a:rPr lang="en-US" altLang="en-US" i="1" dirty="0">
                <a:solidFill>
                  <a:schemeClr val="tx1"/>
                </a:solidFill>
              </a:rPr>
            </a:br>
            <a:br>
              <a:rPr lang="en-US" altLang="en-US" i="1" dirty="0">
                <a:solidFill>
                  <a:schemeClr val="tx1"/>
                </a:solidFill>
              </a:rPr>
            </a:br>
            <a:r>
              <a:rPr lang="en-US" altLang="en-US" u="sng" dirty="0">
                <a:solidFill>
                  <a:schemeClr val="tx1"/>
                </a:solidFill>
              </a:rPr>
              <a:t>A </a:t>
            </a:r>
            <a:r>
              <a:rPr lang="en-US" altLang="en-US" b="1" u="sng" dirty="0">
                <a:solidFill>
                  <a:schemeClr val="tx1"/>
                </a:solidFill>
              </a:rPr>
              <a:t>confidence interval </a:t>
            </a:r>
            <a:r>
              <a:rPr lang="en-US" altLang="en-US" u="sng" dirty="0">
                <a:solidFill>
                  <a:schemeClr val="tx1"/>
                </a:solidFill>
              </a:rPr>
              <a:t>shows that there is a range of plausible values, not just a single one.</a:t>
            </a:r>
          </a:p>
        </p:txBody>
      </p:sp>
      <p:sp>
        <p:nvSpPr>
          <p:cNvPr id="218115" name="Text Box 2"/>
          <p:cNvSpPr txBox="1">
            <a:spLocks noChangeArrowheads="1"/>
          </p:cNvSpPr>
          <p:nvPr/>
        </p:nvSpPr>
        <p:spPr bwMode="auto">
          <a:xfrm>
            <a:off x="851916" y="152400"/>
            <a:ext cx="7606284"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dirty="0">
                <a:solidFill>
                  <a:schemeClr val="tx1"/>
                </a:solidFill>
                <a:latin typeface="Arial" panose="020B0604020202020204" pitchFamily="34" charset="0"/>
              </a:rPr>
              <a:t>Misinterpretations of Results of Significance Tests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idx="4294967295"/>
          </p:nvPr>
        </p:nvSpPr>
        <p:spPr bwMode="auto">
          <a:xfrm>
            <a:off x="762000" y="1600200"/>
            <a:ext cx="8153400" cy="4800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buSzPct val="90000"/>
              <a:buFont typeface="Wingdings" panose="05000000000000000000" pitchFamily="2" charset="2"/>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Statistical significance does not mean practical significance</a:t>
            </a:r>
            <a:r>
              <a:rPr lang="en-US" altLang="en-US" dirty="0"/>
              <a:t>. A small </a:t>
            </a:r>
            <a:r>
              <a:rPr lang="en-US" altLang="en-US" i="1" dirty="0"/>
              <a:t>P</a:t>
            </a:r>
            <a:r>
              <a:rPr lang="en-US" altLang="en-US" dirty="0"/>
              <a:t>-value does not tell us whether the parameter value differs by much in practical terms from the value in H</a:t>
            </a:r>
            <a:r>
              <a:rPr lang="en-US" altLang="en-US" baseline="-25000" dirty="0"/>
              <a:t>0</a:t>
            </a:r>
            <a:r>
              <a:rPr lang="en-US" altLang="en-US" dirty="0"/>
              <a:t>.</a:t>
            </a:r>
            <a:endParaRPr lang="en-US" altLang="en-US" baseline="-25000" dirty="0"/>
          </a:p>
          <a:p>
            <a:pPr marL="0" indent="0" eaLnBrk="1" hangingPunct="1">
              <a:lnSpc>
                <a:spcPct val="80000"/>
              </a:lnSpc>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   </a:t>
            </a:r>
          </a:p>
          <a:p>
            <a:pPr eaLnBrk="1" hangingPunct="1">
              <a:buSzPct val="90000"/>
              <a:buFont typeface="Wingdings" panose="05000000000000000000" pitchFamily="2" charset="2"/>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The </a:t>
            </a:r>
            <a:r>
              <a:rPr lang="en-US" altLang="en-US" b="1" i="1" dirty="0"/>
              <a:t>P</a:t>
            </a:r>
            <a:r>
              <a:rPr lang="en-US" altLang="en-US" b="1" dirty="0"/>
              <a:t>-value cannot be interpreted as the probability that H</a:t>
            </a:r>
            <a:r>
              <a:rPr lang="en-US" altLang="en-US" b="1" baseline="-25000" dirty="0"/>
              <a:t>0</a:t>
            </a:r>
            <a:r>
              <a:rPr lang="en-US" altLang="en-US" b="1" dirty="0"/>
              <a:t> is true</a:t>
            </a:r>
            <a:r>
              <a:rPr lang="en-US" altLang="en-US" dirty="0"/>
              <a:t>. The </a:t>
            </a:r>
            <a:r>
              <a:rPr lang="en-US" altLang="en-US" i="1" dirty="0"/>
              <a:t>P</a:t>
            </a:r>
            <a:r>
              <a:rPr lang="en-US" altLang="en-US" dirty="0"/>
              <a:t>-value is P(test statistic takes observed value or beyond in tails | H</a:t>
            </a:r>
            <a:r>
              <a:rPr lang="en-US" altLang="en-US" baseline="-25000" dirty="0"/>
              <a:t>0</a:t>
            </a:r>
            <a:r>
              <a:rPr lang="en-US" altLang="en-US" dirty="0"/>
              <a:t> true), </a:t>
            </a:r>
            <a:r>
              <a:rPr lang="en-US" altLang="en-US" b="1" dirty="0"/>
              <a:t>NOT</a:t>
            </a:r>
            <a:r>
              <a:rPr lang="en-US" altLang="en-US" dirty="0"/>
              <a:t>  </a:t>
            </a:r>
            <a:br>
              <a:rPr lang="en-US" altLang="en-US" dirty="0"/>
            </a:br>
            <a:r>
              <a:rPr lang="en-US" altLang="en-US" dirty="0"/>
              <a:t>P(H</a:t>
            </a:r>
            <a:r>
              <a:rPr lang="en-US" altLang="en-US" baseline="-25000" dirty="0"/>
              <a:t>0</a:t>
            </a:r>
            <a:r>
              <a:rPr lang="en-US" altLang="en-US" dirty="0"/>
              <a:t> true | observed test statistic value).</a:t>
            </a:r>
          </a:p>
        </p:txBody>
      </p:sp>
      <p:sp>
        <p:nvSpPr>
          <p:cNvPr id="220163" name="Text Box 2"/>
          <p:cNvSpPr txBox="1">
            <a:spLocks noChangeArrowheads="1"/>
          </p:cNvSpPr>
          <p:nvPr/>
        </p:nvSpPr>
        <p:spPr bwMode="auto">
          <a:xfrm>
            <a:off x="609600" y="152400"/>
            <a:ext cx="83058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chemeClr val="tx1"/>
                </a:solidFill>
                <a:latin typeface="Arial" panose="020B0604020202020204" pitchFamily="34" charset="0"/>
              </a:rPr>
              <a:t>Misinterpretations of Results of Significance Tests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noGrp="1" noChangeArrowheads="1"/>
          </p:cNvSpPr>
          <p:nvPr>
            <p:ph type="body" idx="4294967295"/>
          </p:nvPr>
        </p:nvSpPr>
        <p:spPr bwMode="auto">
          <a:xfrm>
            <a:off x="762000" y="1600200"/>
            <a:ext cx="79248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725"/>
              </a:spcBef>
              <a:buSzPct val="90000"/>
              <a:buFont typeface="Wingdings" panose="05000000000000000000" pitchFamily="2" charset="2"/>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It is misleading to report results only if they are  “statistically significant”.</a:t>
            </a:r>
          </a:p>
          <a:p>
            <a:pPr marL="0" indent="0" eaLnBrk="1" hangingPunct="1">
              <a:spcBef>
                <a:spcPts val="725"/>
              </a:spcBef>
              <a:buSzPct val="90000"/>
              <a:buFont typeface="Wingdings" panose="05000000000000000000" pitchFamily="2" charset="2"/>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spcBef>
                <a:spcPts val="725"/>
              </a:spcBef>
              <a:buSzPct val="90000"/>
              <a:buFont typeface="Wingdings" panose="05000000000000000000" pitchFamily="2" charset="2"/>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   Some tests may be statistically significant just by </a:t>
            </a:r>
          </a:p>
          <a:p>
            <a:pPr marL="0" indent="0" eaLnBrk="1" hangingPunct="1">
              <a:spcBef>
                <a:spcPts val="725"/>
              </a:spcBef>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     chance.</a:t>
            </a:r>
          </a:p>
          <a:p>
            <a:pPr marL="0" indent="0" eaLnBrk="1" hangingPunct="1">
              <a:spcBef>
                <a:spcPts val="725"/>
              </a:spcBef>
              <a:buSzPct val="90000"/>
              <a:buFont typeface="Wingdings" panose="05000000000000000000" pitchFamily="2" charset="2"/>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eaLnBrk="1" hangingPunct="1">
              <a:spcBef>
                <a:spcPts val="725"/>
              </a:spcBef>
              <a:buSzPct val="90000"/>
              <a:buFont typeface="Wingdings" panose="05000000000000000000" pitchFamily="2" charset="2"/>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True effects may not be as large as initial estimates reported by the media.</a:t>
            </a:r>
          </a:p>
          <a:p>
            <a:pPr marL="0" indent="0" eaLnBrk="1" hangingPunct="1">
              <a:spcBef>
                <a:spcPts val="725"/>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p>
        </p:txBody>
      </p:sp>
      <p:sp>
        <p:nvSpPr>
          <p:cNvPr id="222211" name="Text Box 2"/>
          <p:cNvSpPr txBox="1">
            <a:spLocks noChangeArrowheads="1"/>
          </p:cNvSpPr>
          <p:nvPr/>
        </p:nvSpPr>
        <p:spPr bwMode="auto">
          <a:xfrm>
            <a:off x="609600" y="152400"/>
            <a:ext cx="83058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chemeClr val="tx1"/>
                </a:solidFill>
                <a:latin typeface="Arial" panose="020B0604020202020204" pitchFamily="34" charset="0"/>
              </a:rPr>
              <a:t>Misinterpretations of Results of Significance Tests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AB9A3A-90D7-4CBE-BC08-116A56BD614B}"/>
              </a:ext>
            </a:extLst>
          </p:cNvPr>
          <p:cNvSpPr>
            <a:spLocks noGrp="1"/>
          </p:cNvSpPr>
          <p:nvPr>
            <p:ph type="body" sz="quarter" idx="10"/>
          </p:nvPr>
        </p:nvSpPr>
        <p:spPr>
          <a:xfrm>
            <a:off x="762000" y="2263140"/>
            <a:ext cx="7696200" cy="1828800"/>
          </a:xfrm>
        </p:spPr>
        <p:txBody>
          <a:bodyPr>
            <a:normAutofit/>
          </a:bodyPr>
          <a:lstStyle/>
          <a:p>
            <a:r>
              <a:rPr lang="en-US" dirty="0"/>
              <a:t>Refer to Example 11 . Using a tree diagram, given that H</a:t>
            </a:r>
            <a:r>
              <a:rPr lang="en-US" baseline="-25000" dirty="0"/>
              <a:t>0</a:t>
            </a:r>
            <a:r>
              <a:rPr lang="en-US" dirty="0"/>
              <a:t> is rejected, approximate P(Type I error) under the assumption that a true effect exists 20% of the time and that there’s a 30% chance of a Type II error.</a:t>
            </a:r>
          </a:p>
        </p:txBody>
      </p:sp>
      <p:sp>
        <p:nvSpPr>
          <p:cNvPr id="3" name="Title 2">
            <a:extLst>
              <a:ext uri="{FF2B5EF4-FFF2-40B4-BE49-F238E27FC236}">
                <a16:creationId xmlns:a16="http://schemas.microsoft.com/office/drawing/2014/main" id="{071AAB81-9B5A-4D4E-AF4B-535CCD85AC36}"/>
              </a:ext>
            </a:extLst>
          </p:cNvPr>
          <p:cNvSpPr>
            <a:spLocks noGrp="1"/>
          </p:cNvSpPr>
          <p:nvPr>
            <p:ph type="title"/>
          </p:nvPr>
        </p:nvSpPr>
        <p:spPr>
          <a:xfrm>
            <a:off x="762000" y="274638"/>
            <a:ext cx="7924800" cy="978090"/>
          </a:xfrm>
        </p:spPr>
        <p:txBody>
          <a:bodyPr>
            <a:normAutofit fontScale="90000"/>
          </a:bodyPr>
          <a:lstStyle/>
          <a:p>
            <a:r>
              <a:rPr lang="en-US" dirty="0"/>
              <a:t>Problem 9.58 How Medical Discoveries are Type I errors? Page 430</a:t>
            </a:r>
          </a:p>
        </p:txBody>
      </p:sp>
    </p:spTree>
    <p:extLst>
      <p:ext uri="{BB962C8B-B14F-4D97-AF65-F5344CB8AC3E}">
        <p14:creationId xmlns:p14="http://schemas.microsoft.com/office/powerpoint/2010/main" val="13487958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AB9A3A-90D7-4CBE-BC08-116A56BD614B}"/>
              </a:ext>
            </a:extLst>
          </p:cNvPr>
          <p:cNvSpPr>
            <a:spLocks noGrp="1"/>
          </p:cNvSpPr>
          <p:nvPr>
            <p:ph type="body" sz="quarter" idx="10"/>
          </p:nvPr>
        </p:nvSpPr>
        <p:spPr>
          <a:xfrm>
            <a:off x="762000" y="1600200"/>
            <a:ext cx="8162544" cy="4480560"/>
          </a:xfrm>
        </p:spPr>
        <p:txBody>
          <a:bodyPr>
            <a:normAutofit fontScale="70000" lnSpcReduction="20000"/>
          </a:bodyPr>
          <a:lstStyle/>
          <a:p>
            <a:r>
              <a:rPr lang="en-US" dirty="0"/>
              <a:t>Example 11. Using a diagram, </a:t>
            </a:r>
            <a:r>
              <a:rPr lang="en-US" u="sng" dirty="0"/>
              <a:t>given that H</a:t>
            </a:r>
            <a:r>
              <a:rPr lang="en-US" u="sng" baseline="-25000" dirty="0"/>
              <a:t>0</a:t>
            </a:r>
            <a:r>
              <a:rPr lang="en-US" u="sng" dirty="0"/>
              <a:t> is rejected</a:t>
            </a:r>
            <a:r>
              <a:rPr lang="en-US" dirty="0"/>
              <a:t>, approximate the P(Type I Error) under the assumption that a true effect exists 20% of the time and that there is a 30% chance of Type II Error.</a:t>
            </a:r>
          </a:p>
          <a:p>
            <a:r>
              <a:rPr lang="en-US" dirty="0"/>
              <a:t>The following tree diagram is based on 100 studies.</a:t>
            </a:r>
          </a:p>
          <a:p>
            <a:pPr marL="914400" lvl="2" indent="0">
              <a:buNone/>
            </a:pPr>
            <a:r>
              <a:rPr lang="en-US" dirty="0"/>
              <a:t>True effect? 		Decision: Reject H</a:t>
            </a:r>
            <a:r>
              <a:rPr lang="en-US" baseline="-25000" dirty="0"/>
              <a:t>0</a:t>
            </a:r>
            <a:r>
              <a:rPr lang="en-US" dirty="0"/>
              <a:t>?</a:t>
            </a:r>
          </a:p>
          <a:p>
            <a:r>
              <a:rPr lang="en-US" dirty="0"/>
              <a:t>								Yes (14)</a:t>
            </a:r>
          </a:p>
          <a:p>
            <a:r>
              <a:rPr lang="en-US" dirty="0"/>
              <a:t>			Yes (20)</a:t>
            </a:r>
          </a:p>
          <a:p>
            <a:r>
              <a:rPr lang="en-US" dirty="0"/>
              <a:t>								No (6)</a:t>
            </a:r>
          </a:p>
          <a:p>
            <a:r>
              <a:rPr lang="en-US" dirty="0"/>
              <a:t>100</a:t>
            </a:r>
          </a:p>
          <a:p>
            <a:r>
              <a:rPr lang="en-US" dirty="0"/>
              <a:t>Studies						Yes (4)                                    </a:t>
            </a:r>
            <a:r>
              <a:rPr lang="en-US" dirty="0">
                <a:highlight>
                  <a:srgbClr val="FFFF00"/>
                </a:highlight>
              </a:rPr>
              <a:t>(Remember </a:t>
            </a:r>
            <a:r>
              <a:rPr lang="en-US" dirty="0">
                <a:highlight>
                  <a:srgbClr val="FFFF00"/>
                </a:highlight>
                <a:latin typeface="Symbol" panose="05050102010706020507" pitchFamily="18" charset="2"/>
              </a:rPr>
              <a:t>a</a:t>
            </a:r>
            <a:r>
              <a:rPr lang="en-US" dirty="0">
                <a:highlight>
                  <a:srgbClr val="FFFF00"/>
                </a:highlight>
              </a:rPr>
              <a:t> = 0.05)</a:t>
            </a:r>
          </a:p>
          <a:p>
            <a:r>
              <a:rPr lang="en-US" dirty="0"/>
              <a:t>			No (80)</a:t>
            </a:r>
          </a:p>
          <a:p>
            <a:r>
              <a:rPr lang="en-US" dirty="0"/>
              <a:t>								No (76)</a:t>
            </a:r>
          </a:p>
          <a:p>
            <a:endParaRPr lang="en-US" dirty="0"/>
          </a:p>
          <a:p>
            <a:r>
              <a:rPr lang="en-US" dirty="0"/>
              <a:t>So, we will reject H</a:t>
            </a:r>
            <a:r>
              <a:rPr lang="en-US" baseline="-25000" dirty="0"/>
              <a:t>0</a:t>
            </a:r>
            <a:r>
              <a:rPr lang="en-US" dirty="0"/>
              <a:t> 18 times (4 + 14) and there will be 4 Type I Errors. The proportion of actual Type I errors (of observations where the null is rejected) would be about 4/(4 + 14) = 0.22.</a:t>
            </a:r>
          </a:p>
        </p:txBody>
      </p:sp>
      <p:sp>
        <p:nvSpPr>
          <p:cNvPr id="3" name="Title 2">
            <a:extLst>
              <a:ext uri="{FF2B5EF4-FFF2-40B4-BE49-F238E27FC236}">
                <a16:creationId xmlns:a16="http://schemas.microsoft.com/office/drawing/2014/main" id="{071AAB81-9B5A-4D4E-AF4B-535CCD85AC36}"/>
              </a:ext>
            </a:extLst>
          </p:cNvPr>
          <p:cNvSpPr>
            <a:spLocks noGrp="1"/>
          </p:cNvSpPr>
          <p:nvPr>
            <p:ph type="title"/>
          </p:nvPr>
        </p:nvSpPr>
        <p:spPr>
          <a:xfrm>
            <a:off x="762000" y="274638"/>
            <a:ext cx="7924800" cy="978090"/>
          </a:xfrm>
        </p:spPr>
        <p:txBody>
          <a:bodyPr>
            <a:normAutofit fontScale="90000"/>
          </a:bodyPr>
          <a:lstStyle/>
          <a:p>
            <a:r>
              <a:rPr lang="en-US" dirty="0"/>
              <a:t>Problem 9.58 How Medical Discoveries are Type I errors? Page 430</a:t>
            </a:r>
          </a:p>
        </p:txBody>
      </p:sp>
      <p:cxnSp>
        <p:nvCxnSpPr>
          <p:cNvPr id="10" name="Straight Connector 9">
            <a:extLst>
              <a:ext uri="{FF2B5EF4-FFF2-40B4-BE49-F238E27FC236}">
                <a16:creationId xmlns:a16="http://schemas.microsoft.com/office/drawing/2014/main" id="{C8B1ECCE-56DE-46E4-BD14-C0BBB251C9F1}"/>
              </a:ext>
            </a:extLst>
          </p:cNvPr>
          <p:cNvCxnSpPr/>
          <p:nvPr/>
        </p:nvCxnSpPr>
        <p:spPr bwMode="auto">
          <a:xfrm>
            <a:off x="1618488" y="3506724"/>
            <a:ext cx="1787652"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336C535B-2013-4797-B7DC-7FF2A4626E1F}"/>
              </a:ext>
            </a:extLst>
          </p:cNvPr>
          <p:cNvCxnSpPr/>
          <p:nvPr/>
        </p:nvCxnSpPr>
        <p:spPr bwMode="auto">
          <a:xfrm>
            <a:off x="1618488" y="4672584"/>
            <a:ext cx="1787652"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59899142-194B-4F11-A756-FA1B735CF291}"/>
              </a:ext>
            </a:extLst>
          </p:cNvPr>
          <p:cNvCxnSpPr/>
          <p:nvPr/>
        </p:nvCxnSpPr>
        <p:spPr bwMode="auto">
          <a:xfrm>
            <a:off x="3406140" y="3195828"/>
            <a:ext cx="1787652"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9211DA11-C022-41DE-9835-9A8182B7D14D}"/>
              </a:ext>
            </a:extLst>
          </p:cNvPr>
          <p:cNvCxnSpPr/>
          <p:nvPr/>
        </p:nvCxnSpPr>
        <p:spPr bwMode="auto">
          <a:xfrm>
            <a:off x="3406140" y="3817620"/>
            <a:ext cx="1787652"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a:extLst>
              <a:ext uri="{FF2B5EF4-FFF2-40B4-BE49-F238E27FC236}">
                <a16:creationId xmlns:a16="http://schemas.microsoft.com/office/drawing/2014/main" id="{B8ADFD58-7B8D-4573-837A-074CD0625A6F}"/>
              </a:ext>
            </a:extLst>
          </p:cNvPr>
          <p:cNvCxnSpPr/>
          <p:nvPr/>
        </p:nvCxnSpPr>
        <p:spPr bwMode="auto">
          <a:xfrm>
            <a:off x="3406140" y="4361688"/>
            <a:ext cx="1787652"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B0752772-45F8-46E3-8E45-87F8282F8E75}"/>
              </a:ext>
            </a:extLst>
          </p:cNvPr>
          <p:cNvCxnSpPr/>
          <p:nvPr/>
        </p:nvCxnSpPr>
        <p:spPr bwMode="auto">
          <a:xfrm>
            <a:off x="3406140" y="4983480"/>
            <a:ext cx="1787652"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1AEFF4DF-2B05-460E-AECE-D1F8C66CBB58}"/>
              </a:ext>
            </a:extLst>
          </p:cNvPr>
          <p:cNvCxnSpPr>
            <a:cxnSpLocks/>
          </p:cNvCxnSpPr>
          <p:nvPr/>
        </p:nvCxnSpPr>
        <p:spPr bwMode="auto">
          <a:xfrm>
            <a:off x="3406140" y="3188825"/>
            <a:ext cx="0" cy="62879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a:extLst>
              <a:ext uri="{FF2B5EF4-FFF2-40B4-BE49-F238E27FC236}">
                <a16:creationId xmlns:a16="http://schemas.microsoft.com/office/drawing/2014/main" id="{F3446126-89F9-4475-B64A-9B6203AAE480}"/>
              </a:ext>
            </a:extLst>
          </p:cNvPr>
          <p:cNvCxnSpPr>
            <a:cxnSpLocks/>
          </p:cNvCxnSpPr>
          <p:nvPr/>
        </p:nvCxnSpPr>
        <p:spPr bwMode="auto">
          <a:xfrm>
            <a:off x="3406140" y="4354685"/>
            <a:ext cx="0" cy="62879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a:extLst>
              <a:ext uri="{FF2B5EF4-FFF2-40B4-BE49-F238E27FC236}">
                <a16:creationId xmlns:a16="http://schemas.microsoft.com/office/drawing/2014/main" id="{74958B1E-CC64-4674-8C46-1F152E6998A7}"/>
              </a:ext>
            </a:extLst>
          </p:cNvPr>
          <p:cNvCxnSpPr>
            <a:cxnSpLocks/>
          </p:cNvCxnSpPr>
          <p:nvPr/>
        </p:nvCxnSpPr>
        <p:spPr bwMode="auto">
          <a:xfrm>
            <a:off x="1618488" y="3506724"/>
            <a:ext cx="0" cy="116586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2EF54F6F-DDEE-45AD-9669-49679F4CE7B3}"/>
              </a:ext>
            </a:extLst>
          </p:cNvPr>
          <p:cNvCxnSpPr>
            <a:cxnSpLocks/>
          </p:cNvCxnSpPr>
          <p:nvPr/>
        </p:nvCxnSpPr>
        <p:spPr bwMode="auto">
          <a:xfrm>
            <a:off x="1152144" y="3895344"/>
            <a:ext cx="466344"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a:extLst>
              <a:ext uri="{FF2B5EF4-FFF2-40B4-BE49-F238E27FC236}">
                <a16:creationId xmlns:a16="http://schemas.microsoft.com/office/drawing/2014/main" id="{7997ECF8-78CA-4713-AF5C-B6CE3DE7CDAC}"/>
              </a:ext>
            </a:extLst>
          </p:cNvPr>
          <p:cNvSpPr txBox="1"/>
          <p:nvPr/>
        </p:nvSpPr>
        <p:spPr>
          <a:xfrm>
            <a:off x="4533274" y="3447484"/>
            <a:ext cx="2299284" cy="307777"/>
          </a:xfrm>
          <a:prstGeom prst="rect">
            <a:avLst/>
          </a:prstGeom>
          <a:noFill/>
        </p:spPr>
        <p:txBody>
          <a:bodyPr wrap="none" rtlCol="0">
            <a:spAutoFit/>
          </a:bodyPr>
          <a:lstStyle/>
          <a:p>
            <a:r>
              <a:rPr lang="en-US" sz="1400" dirty="0">
                <a:solidFill>
                  <a:schemeClr val="tx1"/>
                </a:solidFill>
                <a:highlight>
                  <a:srgbClr val="FFFF00"/>
                </a:highlight>
              </a:rPr>
              <a:t>Type II Error – false negative</a:t>
            </a:r>
          </a:p>
        </p:txBody>
      </p:sp>
      <p:sp>
        <p:nvSpPr>
          <p:cNvPr id="33" name="TextBox 32">
            <a:extLst>
              <a:ext uri="{FF2B5EF4-FFF2-40B4-BE49-F238E27FC236}">
                <a16:creationId xmlns:a16="http://schemas.microsoft.com/office/drawing/2014/main" id="{307FD314-3B05-40F8-A977-A7B6E5D427B0}"/>
              </a:ext>
            </a:extLst>
          </p:cNvPr>
          <p:cNvSpPr txBox="1"/>
          <p:nvPr/>
        </p:nvSpPr>
        <p:spPr>
          <a:xfrm>
            <a:off x="4572000" y="4047624"/>
            <a:ext cx="2244782" cy="307777"/>
          </a:xfrm>
          <a:prstGeom prst="rect">
            <a:avLst/>
          </a:prstGeom>
          <a:noFill/>
        </p:spPr>
        <p:txBody>
          <a:bodyPr wrap="none" rtlCol="0">
            <a:spAutoFit/>
          </a:bodyPr>
          <a:lstStyle/>
          <a:p>
            <a:r>
              <a:rPr lang="en-US" sz="1400" dirty="0">
                <a:solidFill>
                  <a:schemeClr val="tx1"/>
                </a:solidFill>
                <a:highlight>
                  <a:srgbClr val="FFFF00"/>
                </a:highlight>
              </a:rPr>
              <a:t>Type I Error – false positive </a:t>
            </a:r>
          </a:p>
        </p:txBody>
      </p:sp>
      <p:sp>
        <p:nvSpPr>
          <p:cNvPr id="4" name="Arrow: Curved Left 3">
            <a:extLst>
              <a:ext uri="{FF2B5EF4-FFF2-40B4-BE49-F238E27FC236}">
                <a16:creationId xmlns:a16="http://schemas.microsoft.com/office/drawing/2014/main" id="{2D682371-CC08-40A7-8FED-F719ADFC9E4C}"/>
              </a:ext>
            </a:extLst>
          </p:cNvPr>
          <p:cNvSpPr/>
          <p:nvPr/>
        </p:nvSpPr>
        <p:spPr bwMode="auto">
          <a:xfrm rot="21096198">
            <a:off x="5638048" y="2069259"/>
            <a:ext cx="260062" cy="1347976"/>
          </a:xfrm>
          <a:prstGeom prst="curvedLef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a:ln>
                <a:noFill/>
              </a:ln>
              <a:solidFill>
                <a:schemeClr val="bg1"/>
              </a:solidFill>
              <a:effectLst/>
              <a:latin typeface="Times New Roman" pitchFamily="16" charset="0"/>
              <a:ea typeface="Microsoft YaHei" charset="-122"/>
            </a:endParaRPr>
          </a:p>
        </p:txBody>
      </p:sp>
      <p:sp>
        <p:nvSpPr>
          <p:cNvPr id="5" name="TextBox 4">
            <a:extLst>
              <a:ext uri="{FF2B5EF4-FFF2-40B4-BE49-F238E27FC236}">
                <a16:creationId xmlns:a16="http://schemas.microsoft.com/office/drawing/2014/main" id="{A0699AAD-FA10-4558-8D57-A1B105A52F92}"/>
              </a:ext>
            </a:extLst>
          </p:cNvPr>
          <p:cNvSpPr txBox="1"/>
          <p:nvPr/>
        </p:nvSpPr>
        <p:spPr>
          <a:xfrm>
            <a:off x="5895622" y="3120287"/>
            <a:ext cx="2452916" cy="369332"/>
          </a:xfrm>
          <a:prstGeom prst="rect">
            <a:avLst/>
          </a:prstGeom>
          <a:noFill/>
        </p:spPr>
        <p:txBody>
          <a:bodyPr wrap="none" rtlCol="0">
            <a:spAutoFit/>
          </a:bodyPr>
          <a:lstStyle/>
          <a:p>
            <a:r>
              <a:rPr lang="en-US" sz="1800" dirty="0">
                <a:solidFill>
                  <a:schemeClr val="tx1"/>
                </a:solidFill>
              </a:rPr>
              <a:t>6/20 = 3/10 = 0.3 = 30%</a:t>
            </a:r>
          </a:p>
        </p:txBody>
      </p:sp>
    </p:spTree>
    <p:extLst>
      <p:ext uri="{BB962C8B-B14F-4D97-AF65-F5344CB8AC3E}">
        <p14:creationId xmlns:p14="http://schemas.microsoft.com/office/powerpoint/2010/main" val="26988237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B415AD-7DD7-4CA2-9121-8A216274CC00}"/>
              </a:ext>
            </a:extLst>
          </p:cNvPr>
          <p:cNvSpPr>
            <a:spLocks noGrp="1"/>
          </p:cNvSpPr>
          <p:nvPr>
            <p:ph type="body" sz="quarter" idx="10"/>
          </p:nvPr>
        </p:nvSpPr>
        <p:spPr/>
        <p:txBody>
          <a:bodyPr/>
          <a:lstStyle/>
          <a:p>
            <a:r>
              <a:rPr lang="en-US" dirty="0">
                <a:hlinkClick r:id="rId2"/>
              </a:rPr>
              <a:t>https://sigmazone.com/clemens_bonds_hypothesis_test/</a:t>
            </a:r>
            <a:endParaRPr lang="en-US" dirty="0"/>
          </a:p>
          <a:p>
            <a:endParaRPr lang="en-US" dirty="0"/>
          </a:p>
        </p:txBody>
      </p:sp>
      <p:sp>
        <p:nvSpPr>
          <p:cNvPr id="3" name="Title 2">
            <a:extLst>
              <a:ext uri="{FF2B5EF4-FFF2-40B4-BE49-F238E27FC236}">
                <a16:creationId xmlns:a16="http://schemas.microsoft.com/office/drawing/2014/main" id="{CD8BA44A-6E54-4C41-8303-627F61F247DB}"/>
              </a:ext>
            </a:extLst>
          </p:cNvPr>
          <p:cNvSpPr>
            <a:spLocks noGrp="1"/>
          </p:cNvSpPr>
          <p:nvPr>
            <p:ph type="title"/>
          </p:nvPr>
        </p:nvSpPr>
        <p:spPr>
          <a:xfrm>
            <a:off x="762000" y="274638"/>
            <a:ext cx="7924800" cy="667194"/>
          </a:xfrm>
        </p:spPr>
        <p:txBody>
          <a:bodyPr/>
          <a:lstStyle/>
          <a:p>
            <a:r>
              <a:rPr lang="en-US" dirty="0"/>
              <a:t>Examples: Roger Clemens and Barry Bonds</a:t>
            </a:r>
          </a:p>
        </p:txBody>
      </p:sp>
      <p:pic>
        <p:nvPicPr>
          <p:cNvPr id="5" name="Picture 4" descr="A person holding a sign posing for the camera&#10;&#10;Description automatically generated">
            <a:extLst>
              <a:ext uri="{FF2B5EF4-FFF2-40B4-BE49-F238E27FC236}">
                <a16:creationId xmlns:a16="http://schemas.microsoft.com/office/drawing/2014/main" id="{ED2DFBD2-F1CF-4002-A42B-815CF1D66EC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74420" y="2263140"/>
            <a:ext cx="2417445" cy="3429000"/>
          </a:xfrm>
          <a:prstGeom prst="rect">
            <a:avLst/>
          </a:prstGeom>
        </p:spPr>
      </p:pic>
      <p:sp>
        <p:nvSpPr>
          <p:cNvPr id="6" name="TextBox 5">
            <a:extLst>
              <a:ext uri="{FF2B5EF4-FFF2-40B4-BE49-F238E27FC236}">
                <a16:creationId xmlns:a16="http://schemas.microsoft.com/office/drawing/2014/main" id="{A0F38E89-B18B-4E23-B000-72804C38EA50}"/>
              </a:ext>
            </a:extLst>
          </p:cNvPr>
          <p:cNvSpPr txBox="1"/>
          <p:nvPr/>
        </p:nvSpPr>
        <p:spPr>
          <a:xfrm>
            <a:off x="1074420" y="5825868"/>
            <a:ext cx="2417445" cy="369332"/>
          </a:xfrm>
          <a:prstGeom prst="rect">
            <a:avLst/>
          </a:prstGeom>
          <a:noFill/>
        </p:spPr>
        <p:txBody>
          <a:bodyPr wrap="square" rtlCol="0">
            <a:spAutoFit/>
          </a:bodyPr>
          <a:lstStyle/>
          <a:p>
            <a:r>
              <a:rPr lang="en-US" sz="900">
                <a:hlinkClick r:id="rId4" tooltip="http://www.fenwaynation.com/2015/11/clemens-would-wear-red-sox-hat-into-hall.html"/>
              </a:rPr>
              <a:t>This Photo</a:t>
            </a:r>
            <a:r>
              <a:rPr lang="en-US" sz="900"/>
              <a:t> by Unknown Author is licensed under </a:t>
            </a:r>
            <a:r>
              <a:rPr lang="en-US" sz="900">
                <a:hlinkClick r:id="rId5" tooltip="https://creativecommons.org/licenses/by-nc-sa/3.0/"/>
              </a:rPr>
              <a:t>CC BY-SA-NC</a:t>
            </a:r>
            <a:endParaRPr lang="en-US" sz="900"/>
          </a:p>
        </p:txBody>
      </p:sp>
      <p:pic>
        <p:nvPicPr>
          <p:cNvPr id="8" name="Picture 7" descr="A picture containing indoor, photo, refrigerator, sitting&#10;&#10;Description automatically generated">
            <a:extLst>
              <a:ext uri="{FF2B5EF4-FFF2-40B4-BE49-F238E27FC236}">
                <a16:creationId xmlns:a16="http://schemas.microsoft.com/office/drawing/2014/main" id="{0B7542EC-B458-43C8-9F5F-1EECDE1A183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402455" y="2599363"/>
            <a:ext cx="3702558" cy="2658437"/>
          </a:xfrm>
          <a:prstGeom prst="rect">
            <a:avLst/>
          </a:prstGeom>
        </p:spPr>
      </p:pic>
      <p:sp>
        <p:nvSpPr>
          <p:cNvPr id="9" name="TextBox 8">
            <a:extLst>
              <a:ext uri="{FF2B5EF4-FFF2-40B4-BE49-F238E27FC236}">
                <a16:creationId xmlns:a16="http://schemas.microsoft.com/office/drawing/2014/main" id="{EA9347B1-59C4-4D41-83BD-E26F304DDD96}"/>
              </a:ext>
            </a:extLst>
          </p:cNvPr>
          <p:cNvSpPr txBox="1"/>
          <p:nvPr/>
        </p:nvSpPr>
        <p:spPr>
          <a:xfrm>
            <a:off x="4402455" y="5320748"/>
            <a:ext cx="3702558" cy="230832"/>
          </a:xfrm>
          <a:prstGeom prst="rect">
            <a:avLst/>
          </a:prstGeom>
          <a:noFill/>
        </p:spPr>
        <p:txBody>
          <a:bodyPr wrap="square" rtlCol="0">
            <a:spAutoFit/>
          </a:bodyPr>
          <a:lstStyle/>
          <a:p>
            <a:r>
              <a:rPr lang="en-US" sz="900">
                <a:hlinkClick r:id="rId7" tooltip="https://www.flickr.com/photos/ari/2135854397"/>
              </a:rPr>
              <a:t>This Photo</a:t>
            </a:r>
            <a:r>
              <a:rPr lang="en-US" sz="900"/>
              <a:t> by Unknown Author is licensed under </a:t>
            </a:r>
            <a:r>
              <a:rPr lang="en-US" sz="900">
                <a:hlinkClick r:id="rId5" tooltip="https://creativecommons.org/licenses/by-nc-sa/3.0/"/>
              </a:rPr>
              <a:t>CC BY-SA-NC</a:t>
            </a:r>
            <a:endParaRPr lang="en-US" sz="900"/>
          </a:p>
        </p:txBody>
      </p:sp>
    </p:spTree>
    <p:extLst>
      <p:ext uri="{BB962C8B-B14F-4D97-AF65-F5344CB8AC3E}">
        <p14:creationId xmlns:p14="http://schemas.microsoft.com/office/powerpoint/2010/main" val="2946197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8BA44A-6E54-4C41-8303-627F61F247DB}"/>
              </a:ext>
            </a:extLst>
          </p:cNvPr>
          <p:cNvSpPr>
            <a:spLocks noGrp="1"/>
          </p:cNvSpPr>
          <p:nvPr>
            <p:ph type="title"/>
          </p:nvPr>
        </p:nvSpPr>
        <p:spPr>
          <a:xfrm>
            <a:off x="762000" y="274638"/>
            <a:ext cx="7924800" cy="667194"/>
          </a:xfrm>
        </p:spPr>
        <p:txBody>
          <a:bodyPr/>
          <a:lstStyle/>
          <a:p>
            <a:r>
              <a:rPr lang="en-US" dirty="0"/>
              <a:t>Examples: Barry Bonds</a:t>
            </a:r>
          </a:p>
        </p:txBody>
      </p:sp>
      <p:pic>
        <p:nvPicPr>
          <p:cNvPr id="8" name="Picture 7" descr="A picture containing indoor, photo, refrigerator, sitting&#10;&#10;Description automatically generated">
            <a:extLst>
              <a:ext uri="{FF2B5EF4-FFF2-40B4-BE49-F238E27FC236}">
                <a16:creationId xmlns:a16="http://schemas.microsoft.com/office/drawing/2014/main" id="{0B7542EC-B458-43C8-9F5F-1EECDE1A183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48756" y="1425727"/>
            <a:ext cx="2827691" cy="2030282"/>
          </a:xfrm>
          <a:prstGeom prst="rect">
            <a:avLst/>
          </a:prstGeom>
        </p:spPr>
      </p:pic>
      <p:sp>
        <p:nvSpPr>
          <p:cNvPr id="9" name="TextBox 8">
            <a:extLst>
              <a:ext uri="{FF2B5EF4-FFF2-40B4-BE49-F238E27FC236}">
                <a16:creationId xmlns:a16="http://schemas.microsoft.com/office/drawing/2014/main" id="{EA9347B1-59C4-4D41-83BD-E26F304DDD96}"/>
              </a:ext>
            </a:extLst>
          </p:cNvPr>
          <p:cNvSpPr txBox="1"/>
          <p:nvPr/>
        </p:nvSpPr>
        <p:spPr>
          <a:xfrm>
            <a:off x="6062472" y="3456009"/>
            <a:ext cx="2827691" cy="369332"/>
          </a:xfrm>
          <a:prstGeom prst="rect">
            <a:avLst/>
          </a:prstGeom>
          <a:noFill/>
        </p:spPr>
        <p:txBody>
          <a:bodyPr wrap="square" rtlCol="0">
            <a:spAutoFit/>
          </a:bodyPr>
          <a:lstStyle/>
          <a:p>
            <a:r>
              <a:rPr lang="en-US" sz="900" dirty="0">
                <a:hlinkClick r:id="rId3" tooltip="https://www.flickr.com/photos/ari/2135854397"/>
              </a:rPr>
              <a:t>This Photo</a:t>
            </a:r>
            <a:r>
              <a:rPr lang="en-US" sz="900" dirty="0"/>
              <a:t> by Unknown Author is licensed under </a:t>
            </a:r>
            <a:r>
              <a:rPr lang="en-US" sz="900" dirty="0">
                <a:hlinkClick r:id="rId4" tooltip="https://creativecommons.org/licenses/by-nc-sa/3.0/"/>
              </a:rPr>
              <a:t>CC BY-SA-NC</a:t>
            </a:r>
            <a:endParaRPr lang="en-US" sz="900" dirty="0"/>
          </a:p>
        </p:txBody>
      </p:sp>
      <p:graphicFrame>
        <p:nvGraphicFramePr>
          <p:cNvPr id="10" name="Table 9">
            <a:extLst>
              <a:ext uri="{FF2B5EF4-FFF2-40B4-BE49-F238E27FC236}">
                <a16:creationId xmlns:a16="http://schemas.microsoft.com/office/drawing/2014/main" id="{561C988E-2738-485A-977F-8694C4EFBDE7}"/>
              </a:ext>
            </a:extLst>
          </p:cNvPr>
          <p:cNvGraphicFramePr>
            <a:graphicFrameLocks noGrp="1"/>
          </p:cNvGraphicFramePr>
          <p:nvPr>
            <p:extLst>
              <p:ext uri="{D42A27DB-BD31-4B8C-83A1-F6EECF244321}">
                <p14:modId xmlns:p14="http://schemas.microsoft.com/office/powerpoint/2010/main" val="3887085552"/>
              </p:ext>
            </p:extLst>
          </p:nvPr>
        </p:nvGraphicFramePr>
        <p:xfrm>
          <a:off x="530352" y="1330452"/>
          <a:ext cx="5137795" cy="3712320"/>
        </p:xfrm>
        <a:graphic>
          <a:graphicData uri="http://schemas.openxmlformats.org/drawingml/2006/table">
            <a:tbl>
              <a:tblPr/>
              <a:tblGrid>
                <a:gridCol w="1027559">
                  <a:extLst>
                    <a:ext uri="{9D8B030D-6E8A-4147-A177-3AD203B41FA5}">
                      <a16:colId xmlns:a16="http://schemas.microsoft.com/office/drawing/2014/main" val="190124922"/>
                    </a:ext>
                  </a:extLst>
                </a:gridCol>
                <a:gridCol w="1027559">
                  <a:extLst>
                    <a:ext uri="{9D8B030D-6E8A-4147-A177-3AD203B41FA5}">
                      <a16:colId xmlns:a16="http://schemas.microsoft.com/office/drawing/2014/main" val="317964755"/>
                    </a:ext>
                  </a:extLst>
                </a:gridCol>
                <a:gridCol w="1027559">
                  <a:extLst>
                    <a:ext uri="{9D8B030D-6E8A-4147-A177-3AD203B41FA5}">
                      <a16:colId xmlns:a16="http://schemas.microsoft.com/office/drawing/2014/main" val="2518822693"/>
                    </a:ext>
                  </a:extLst>
                </a:gridCol>
                <a:gridCol w="1027559">
                  <a:extLst>
                    <a:ext uri="{9D8B030D-6E8A-4147-A177-3AD203B41FA5}">
                      <a16:colId xmlns:a16="http://schemas.microsoft.com/office/drawing/2014/main" val="508677753"/>
                    </a:ext>
                  </a:extLst>
                </a:gridCol>
                <a:gridCol w="1027559">
                  <a:extLst>
                    <a:ext uri="{9D8B030D-6E8A-4147-A177-3AD203B41FA5}">
                      <a16:colId xmlns:a16="http://schemas.microsoft.com/office/drawing/2014/main" val="494982432"/>
                    </a:ext>
                  </a:extLst>
                </a:gridCol>
              </a:tblGrid>
              <a:tr h="180616">
                <a:tc gridSpan="5">
                  <a:txBody>
                    <a:bodyPr/>
                    <a:lstStyle/>
                    <a:p>
                      <a:pPr algn="l" fontAlgn="base"/>
                      <a:r>
                        <a:rPr lang="en-US" sz="1000" b="1">
                          <a:solidFill>
                            <a:srgbClr val="333333"/>
                          </a:solidFill>
                          <a:effectLst/>
                        </a:rPr>
                        <a:t>Barry Bonds Hitting Statistics Before and After Alleged Drug Use</a:t>
                      </a:r>
                    </a:p>
                  </a:txBody>
                  <a:tcPr marL="42660" marR="42660" marT="42660" marB="42660" anchor="ctr">
                    <a:lnL w="12700" cap="flat" cmpd="sng" algn="ctr">
                      <a:solidFill>
                        <a:srgbClr val="B8AAD3"/>
                      </a:solidFill>
                      <a:prstDash val="solid"/>
                      <a:round/>
                      <a:headEnd type="none" w="med" len="med"/>
                      <a:tailEnd type="none" w="med" len="med"/>
                    </a:lnL>
                    <a:lnR w="9525" cap="flat" cmpd="sng" algn="ctr">
                      <a:solidFill>
                        <a:srgbClr val="F8A6D3"/>
                      </a:solidFill>
                      <a:prstDash val="solid"/>
                      <a:round/>
                      <a:headEnd type="none" w="med" len="med"/>
                      <a:tailEnd type="none" w="med" len="med"/>
                    </a:lnR>
                    <a:lnT w="12700" cap="flat" cmpd="sng" algn="ctr">
                      <a:solidFill>
                        <a:srgbClr val="A8ABD3"/>
                      </a:solidFill>
                      <a:prstDash val="solid"/>
                      <a:round/>
                      <a:headEnd type="none" w="med" len="med"/>
                      <a:tailEnd type="none" w="med" len="med"/>
                    </a:lnT>
                    <a:lnB w="12700" cap="flat" cmpd="sng" algn="ctr">
                      <a:solidFill>
                        <a:srgbClr val="D8ABD3"/>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8993007"/>
                  </a:ext>
                </a:extLst>
              </a:tr>
              <a:tr h="528946">
                <a:tc>
                  <a:txBody>
                    <a:bodyPr/>
                    <a:lstStyle/>
                    <a:p>
                      <a:pPr algn="l" fontAlgn="base"/>
                      <a:r>
                        <a:rPr lang="en-US" sz="1000">
                          <a:effectLst/>
                        </a:rPr>
                        <a:t> </a:t>
                      </a:r>
                    </a:p>
                  </a:txBody>
                  <a:tcPr marL="42660" marR="42660" marT="42660" marB="42660" anchor="ctr">
                    <a:lnL w="12700" cap="flat" cmpd="sng" algn="ctr">
                      <a:solidFill>
                        <a:srgbClr val="A8ABD3"/>
                      </a:solidFill>
                      <a:prstDash val="solid"/>
                      <a:round/>
                      <a:headEnd type="none" w="med" len="med"/>
                      <a:tailEnd type="none" w="med" len="med"/>
                    </a:lnL>
                    <a:lnR w="12700" cap="flat" cmpd="sng" algn="ctr">
                      <a:solidFill>
                        <a:srgbClr val="C8A9D3"/>
                      </a:solidFill>
                      <a:prstDash val="solid"/>
                      <a:round/>
                      <a:headEnd type="none" w="med" len="med"/>
                      <a:tailEnd type="none" w="med" len="med"/>
                    </a:lnR>
                    <a:lnT w="12700" cap="flat" cmpd="sng" algn="ctr">
                      <a:solidFill>
                        <a:srgbClr val="D8ABD3"/>
                      </a:solidFill>
                      <a:prstDash val="solid"/>
                      <a:round/>
                      <a:headEnd type="none" w="med" len="med"/>
                      <a:tailEnd type="none" w="med" len="med"/>
                    </a:lnT>
                    <a:lnB w="12700" cap="flat" cmpd="sng" algn="ctr">
                      <a:solidFill>
                        <a:srgbClr val="48B1D3"/>
                      </a:solidFill>
                      <a:prstDash val="solid"/>
                      <a:round/>
                      <a:headEnd type="none" w="med" len="med"/>
                      <a:tailEnd type="none" w="med" len="med"/>
                    </a:lnB>
                  </a:tcPr>
                </a:tc>
                <a:tc>
                  <a:txBody>
                    <a:bodyPr/>
                    <a:lstStyle/>
                    <a:p>
                      <a:pPr algn="l" fontAlgn="base"/>
                      <a:r>
                        <a:rPr lang="en-US" sz="1000" b="1">
                          <a:effectLst/>
                        </a:rPr>
                        <a:t>Before</a:t>
                      </a:r>
                      <a:br>
                        <a:rPr lang="en-US" sz="1000" b="1">
                          <a:effectLst/>
                        </a:rPr>
                      </a:br>
                      <a:r>
                        <a:rPr lang="en-US" sz="1000" b="1">
                          <a:effectLst/>
                        </a:rPr>
                        <a:t>(1986-1998)</a:t>
                      </a:r>
                      <a:endParaRPr lang="en-US" sz="1000">
                        <a:effectLst/>
                      </a:endParaRPr>
                    </a:p>
                  </a:txBody>
                  <a:tcPr marL="42660" marR="42660" marT="42660" marB="42660" anchor="ctr">
                    <a:lnL w="12700" cap="flat" cmpd="sng" algn="ctr">
                      <a:solidFill>
                        <a:srgbClr val="C8A9D3"/>
                      </a:solidFill>
                      <a:prstDash val="solid"/>
                      <a:round/>
                      <a:headEnd type="none" w="med" len="med"/>
                      <a:tailEnd type="none" w="med" len="med"/>
                    </a:lnL>
                    <a:lnR w="12700" cap="flat" cmpd="sng" algn="ctr">
                      <a:solidFill>
                        <a:srgbClr val="D8A8D3"/>
                      </a:solidFill>
                      <a:prstDash val="solid"/>
                      <a:round/>
                      <a:headEnd type="none" w="med" len="med"/>
                      <a:tailEnd type="none" w="med" len="med"/>
                    </a:lnR>
                    <a:lnT w="12700" cap="flat" cmpd="sng" algn="ctr">
                      <a:solidFill>
                        <a:srgbClr val="D8A8D3"/>
                      </a:solidFill>
                      <a:prstDash val="solid"/>
                      <a:round/>
                      <a:headEnd type="none" w="med" len="med"/>
                      <a:tailEnd type="none" w="med" len="med"/>
                    </a:lnT>
                    <a:lnB w="12700" cap="flat" cmpd="sng" algn="ctr">
                      <a:solidFill>
                        <a:srgbClr val="28B0D3"/>
                      </a:solidFill>
                      <a:prstDash val="solid"/>
                      <a:round/>
                      <a:headEnd type="none" w="med" len="med"/>
                      <a:tailEnd type="none" w="med" len="med"/>
                    </a:lnB>
                  </a:tcPr>
                </a:tc>
                <a:tc>
                  <a:txBody>
                    <a:bodyPr/>
                    <a:lstStyle/>
                    <a:p>
                      <a:pPr algn="l" fontAlgn="base"/>
                      <a:r>
                        <a:rPr lang="en-US" sz="1000" b="1">
                          <a:effectLst/>
                        </a:rPr>
                        <a:t>After</a:t>
                      </a:r>
                      <a:br>
                        <a:rPr lang="en-US" sz="1000" b="1">
                          <a:effectLst/>
                        </a:rPr>
                      </a:br>
                      <a:r>
                        <a:rPr lang="en-US" sz="1000" b="1">
                          <a:effectLst/>
                        </a:rPr>
                        <a:t>(1998-2004)</a:t>
                      </a:r>
                      <a:endParaRPr lang="en-US" sz="1000">
                        <a:effectLst/>
                      </a:endParaRPr>
                    </a:p>
                  </a:txBody>
                  <a:tcPr marL="42660" marR="42660" marT="42660" marB="42660" anchor="ctr">
                    <a:lnL w="12700" cap="flat" cmpd="sng" algn="ctr">
                      <a:solidFill>
                        <a:srgbClr val="D8A8D3"/>
                      </a:solidFill>
                      <a:prstDash val="solid"/>
                      <a:round/>
                      <a:headEnd type="none" w="med" len="med"/>
                      <a:tailEnd type="none" w="med" len="med"/>
                    </a:lnL>
                    <a:lnR w="12700" cap="flat" cmpd="sng" algn="ctr">
                      <a:solidFill>
                        <a:srgbClr val="C8A9D3"/>
                      </a:solidFill>
                      <a:prstDash val="solid"/>
                      <a:round/>
                      <a:headEnd type="none" w="med" len="med"/>
                      <a:tailEnd type="none" w="med" len="med"/>
                    </a:lnR>
                    <a:lnT w="12700" cap="flat" cmpd="sng" algn="ctr">
                      <a:solidFill>
                        <a:srgbClr val="C8A9D3"/>
                      </a:solidFill>
                      <a:prstDash val="solid"/>
                      <a:round/>
                      <a:headEnd type="none" w="med" len="med"/>
                      <a:tailEnd type="none" w="med" len="med"/>
                    </a:lnT>
                    <a:lnB w="12700" cap="flat" cmpd="sng" algn="ctr">
                      <a:solidFill>
                        <a:srgbClr val="D8B1D3"/>
                      </a:solidFill>
                      <a:prstDash val="solid"/>
                      <a:round/>
                      <a:headEnd type="none" w="med" len="med"/>
                      <a:tailEnd type="none" w="med" len="med"/>
                    </a:lnB>
                  </a:tcPr>
                </a:tc>
                <a:tc>
                  <a:txBody>
                    <a:bodyPr/>
                    <a:lstStyle/>
                    <a:p>
                      <a:pPr algn="l" fontAlgn="base"/>
                      <a:r>
                        <a:rPr lang="en-US" sz="1000" b="1">
                          <a:effectLst/>
                        </a:rPr>
                        <a:t>Chances of Getting it Wrong (Type I Error)</a:t>
                      </a:r>
                      <a:endParaRPr lang="en-US" sz="1000">
                        <a:effectLst/>
                      </a:endParaRPr>
                    </a:p>
                  </a:txBody>
                  <a:tcPr marL="42660" marR="42660" marT="42660" marB="42660" anchor="ctr">
                    <a:lnL w="12700" cap="flat" cmpd="sng" algn="ctr">
                      <a:solidFill>
                        <a:srgbClr val="C8A9D3"/>
                      </a:solidFill>
                      <a:prstDash val="solid"/>
                      <a:round/>
                      <a:headEnd type="none" w="med" len="med"/>
                      <a:tailEnd type="none" w="med" len="med"/>
                    </a:lnL>
                    <a:lnR w="12700" cap="flat" cmpd="sng" algn="ctr">
                      <a:solidFill>
                        <a:srgbClr val="B8B0D3"/>
                      </a:solidFill>
                      <a:prstDash val="solid"/>
                      <a:round/>
                      <a:headEnd type="none" w="med" len="med"/>
                      <a:tailEnd type="none" w="med" len="med"/>
                    </a:lnR>
                    <a:lnT w="12700" cap="flat" cmpd="sng" algn="ctr">
                      <a:solidFill>
                        <a:srgbClr val="18ABD3"/>
                      </a:solidFill>
                      <a:prstDash val="solid"/>
                      <a:round/>
                      <a:headEnd type="none" w="med" len="med"/>
                      <a:tailEnd type="none" w="med" len="med"/>
                    </a:lnT>
                    <a:lnB w="12700" cap="flat" cmpd="sng" algn="ctr">
                      <a:solidFill>
                        <a:srgbClr val="A8AED3"/>
                      </a:solidFill>
                      <a:prstDash val="solid"/>
                      <a:round/>
                      <a:headEnd type="none" w="med" len="med"/>
                      <a:tailEnd type="none" w="med" len="med"/>
                    </a:lnB>
                  </a:tcPr>
                </a:tc>
                <a:tc>
                  <a:txBody>
                    <a:bodyPr/>
                    <a:lstStyle/>
                    <a:p>
                      <a:pPr algn="l" fontAlgn="base"/>
                      <a:r>
                        <a:rPr lang="en-US" sz="1000" b="1">
                          <a:effectLst/>
                        </a:rPr>
                        <a:t>Conclusion</a:t>
                      </a:r>
                      <a:endParaRPr lang="en-US" sz="1000">
                        <a:effectLst/>
                      </a:endParaRPr>
                    </a:p>
                  </a:txBody>
                  <a:tcPr marL="42660" marR="42660" marT="42660" marB="42660" anchor="ctr">
                    <a:lnL w="12700" cap="flat" cmpd="sng" algn="ctr">
                      <a:solidFill>
                        <a:srgbClr val="B8B0D3"/>
                      </a:solidFill>
                      <a:prstDash val="solid"/>
                      <a:round/>
                      <a:headEnd type="none" w="med" len="med"/>
                      <a:tailEnd type="none" w="med" len="med"/>
                    </a:lnL>
                    <a:lnR w="9525" cap="flat" cmpd="sng" algn="ctr">
                      <a:solidFill>
                        <a:srgbClr val="58ADD3"/>
                      </a:solidFill>
                      <a:prstDash val="solid"/>
                      <a:round/>
                      <a:headEnd type="none" w="med" len="med"/>
                      <a:tailEnd type="none" w="med" len="med"/>
                    </a:lnR>
                    <a:lnT w="12700" cap="flat" cmpd="sng" algn="ctr">
                      <a:solidFill>
                        <a:srgbClr val="48AED3"/>
                      </a:solidFill>
                      <a:prstDash val="solid"/>
                      <a:round/>
                      <a:headEnd type="none" w="med" len="med"/>
                      <a:tailEnd type="none" w="med" len="med"/>
                    </a:lnT>
                    <a:lnB w="12700" cap="flat" cmpd="sng" algn="ctr">
                      <a:solidFill>
                        <a:srgbClr val="98ACD3"/>
                      </a:solidFill>
                      <a:prstDash val="solid"/>
                      <a:round/>
                      <a:headEnd type="none" w="med" len="med"/>
                      <a:tailEnd type="none" w="med" len="med"/>
                    </a:lnB>
                  </a:tcPr>
                </a:tc>
                <a:extLst>
                  <a:ext uri="{0D108BD9-81ED-4DB2-BD59-A6C34878D82A}">
                    <a16:rowId xmlns:a16="http://schemas.microsoft.com/office/drawing/2014/main" val="634788912"/>
                  </a:ext>
                </a:extLst>
              </a:tr>
              <a:tr h="645056">
                <a:tc>
                  <a:txBody>
                    <a:bodyPr/>
                    <a:lstStyle/>
                    <a:p>
                      <a:pPr algn="l" fontAlgn="base"/>
                      <a:r>
                        <a:rPr lang="en-US" sz="1000">
                          <a:effectLst/>
                        </a:rPr>
                        <a:t>Batting Average</a:t>
                      </a:r>
                      <a:br>
                        <a:rPr lang="en-US" sz="1000">
                          <a:effectLst/>
                        </a:rPr>
                      </a:br>
                      <a:r>
                        <a:rPr lang="en-US" sz="1000">
                          <a:effectLst/>
                        </a:rPr>
                        <a:t>(higher better)</a:t>
                      </a:r>
                    </a:p>
                  </a:txBody>
                  <a:tcPr marL="42660" marR="42660" marT="42660" marB="42660" anchor="ctr">
                    <a:lnL w="12700" cap="flat" cmpd="sng" algn="ctr">
                      <a:solidFill>
                        <a:srgbClr val="78B1D3"/>
                      </a:solidFill>
                      <a:prstDash val="solid"/>
                      <a:round/>
                      <a:headEnd type="none" w="med" len="med"/>
                      <a:tailEnd type="none" w="med" len="med"/>
                    </a:lnL>
                    <a:lnR w="12700" cap="flat" cmpd="sng" algn="ctr">
                      <a:solidFill>
                        <a:srgbClr val="E8ADD3"/>
                      </a:solidFill>
                      <a:prstDash val="solid"/>
                      <a:round/>
                      <a:headEnd type="none" w="med" len="med"/>
                      <a:tailEnd type="none" w="med" len="med"/>
                    </a:lnR>
                    <a:lnT w="12700" cap="flat" cmpd="sng" algn="ctr">
                      <a:solidFill>
                        <a:srgbClr val="48B1D3"/>
                      </a:solidFill>
                      <a:prstDash val="solid"/>
                      <a:round/>
                      <a:headEnd type="none" w="med" len="med"/>
                      <a:tailEnd type="none" w="med" len="med"/>
                    </a:lnT>
                    <a:lnB w="12700" cap="flat" cmpd="sng" algn="ctr">
                      <a:solidFill>
                        <a:srgbClr val="88ADD3"/>
                      </a:solidFill>
                      <a:prstDash val="solid"/>
                      <a:round/>
                      <a:headEnd type="none" w="med" len="med"/>
                      <a:tailEnd type="none" w="med" len="med"/>
                    </a:lnB>
                  </a:tcPr>
                </a:tc>
                <a:tc>
                  <a:txBody>
                    <a:bodyPr/>
                    <a:lstStyle/>
                    <a:p>
                      <a:pPr algn="l" fontAlgn="base"/>
                      <a:r>
                        <a:rPr lang="en-US" sz="1000">
                          <a:effectLst/>
                        </a:rPr>
                        <a:t>.289</a:t>
                      </a:r>
                    </a:p>
                  </a:txBody>
                  <a:tcPr marL="42660" marR="42660" marT="42660" marB="42660" anchor="ctr">
                    <a:lnL w="12700" cap="flat" cmpd="sng" algn="ctr">
                      <a:solidFill>
                        <a:srgbClr val="E8ADD3"/>
                      </a:solidFill>
                      <a:prstDash val="solid"/>
                      <a:round/>
                      <a:headEnd type="none" w="med" len="med"/>
                      <a:tailEnd type="none" w="med" len="med"/>
                    </a:lnL>
                    <a:lnR w="12700" cap="flat" cmpd="sng" algn="ctr">
                      <a:solidFill>
                        <a:srgbClr val="A8B1D3"/>
                      </a:solidFill>
                      <a:prstDash val="solid"/>
                      <a:round/>
                      <a:headEnd type="none" w="med" len="med"/>
                      <a:tailEnd type="none" w="med" len="med"/>
                    </a:lnR>
                    <a:lnT w="12700" cap="flat" cmpd="sng" algn="ctr">
                      <a:solidFill>
                        <a:srgbClr val="28B0D3"/>
                      </a:solidFill>
                      <a:prstDash val="solid"/>
                      <a:round/>
                      <a:headEnd type="none" w="med" len="med"/>
                      <a:tailEnd type="none" w="med" len="med"/>
                    </a:lnT>
                    <a:lnB w="12700" cap="flat" cmpd="sng" algn="ctr">
                      <a:solidFill>
                        <a:srgbClr val="68AFD3"/>
                      </a:solidFill>
                      <a:prstDash val="solid"/>
                      <a:round/>
                      <a:headEnd type="none" w="med" len="med"/>
                      <a:tailEnd type="none" w="med" len="med"/>
                    </a:lnB>
                  </a:tcPr>
                </a:tc>
                <a:tc>
                  <a:txBody>
                    <a:bodyPr/>
                    <a:lstStyle/>
                    <a:p>
                      <a:pPr algn="l" fontAlgn="base"/>
                      <a:r>
                        <a:rPr lang="en-US" sz="1000">
                          <a:effectLst/>
                        </a:rPr>
                        <a:t>.329</a:t>
                      </a:r>
                    </a:p>
                  </a:txBody>
                  <a:tcPr marL="42660" marR="42660" marT="42660" marB="42660" anchor="ctr">
                    <a:lnL w="12700" cap="flat" cmpd="sng" algn="ctr">
                      <a:solidFill>
                        <a:srgbClr val="A8B1D3"/>
                      </a:solidFill>
                      <a:prstDash val="solid"/>
                      <a:round/>
                      <a:headEnd type="none" w="med" len="med"/>
                      <a:tailEnd type="none" w="med" len="med"/>
                    </a:lnL>
                    <a:lnR w="12700" cap="flat" cmpd="sng" algn="ctr">
                      <a:solidFill>
                        <a:srgbClr val="F8AFD3"/>
                      </a:solidFill>
                      <a:prstDash val="solid"/>
                      <a:round/>
                      <a:headEnd type="none" w="med" len="med"/>
                      <a:tailEnd type="none" w="med" len="med"/>
                    </a:lnR>
                    <a:lnT w="12700" cap="flat" cmpd="sng" algn="ctr">
                      <a:solidFill>
                        <a:srgbClr val="D8B1D3"/>
                      </a:solidFill>
                      <a:prstDash val="solid"/>
                      <a:round/>
                      <a:headEnd type="none" w="med" len="med"/>
                      <a:tailEnd type="none" w="med" len="med"/>
                    </a:lnT>
                    <a:lnB w="12700" cap="flat" cmpd="sng" algn="ctr">
                      <a:solidFill>
                        <a:srgbClr val="D8B1D3"/>
                      </a:solidFill>
                      <a:prstDash val="solid"/>
                      <a:round/>
                      <a:headEnd type="none" w="med" len="med"/>
                      <a:tailEnd type="none" w="med" len="med"/>
                    </a:lnB>
                  </a:tcPr>
                </a:tc>
                <a:tc>
                  <a:txBody>
                    <a:bodyPr/>
                    <a:lstStyle/>
                    <a:p>
                      <a:pPr algn="l" fontAlgn="base"/>
                      <a:r>
                        <a:rPr lang="en-US" sz="1000" b="1" dirty="0">
                          <a:effectLst/>
                        </a:rPr>
                        <a:t>3%</a:t>
                      </a:r>
                      <a:endParaRPr lang="en-US" sz="1000" dirty="0">
                        <a:effectLst/>
                      </a:endParaRPr>
                    </a:p>
                  </a:txBody>
                  <a:tcPr marL="42660" marR="42660" marT="42660" marB="42660" anchor="ctr">
                    <a:lnL w="12700" cap="flat" cmpd="sng" algn="ctr">
                      <a:solidFill>
                        <a:srgbClr val="F8AFD3"/>
                      </a:solidFill>
                      <a:prstDash val="solid"/>
                      <a:round/>
                      <a:headEnd type="none" w="med" len="med"/>
                      <a:tailEnd type="none" w="med" len="med"/>
                    </a:lnL>
                    <a:lnR w="12700" cap="flat" cmpd="sng" algn="ctr">
                      <a:solidFill>
                        <a:srgbClr val="38AFD3"/>
                      </a:solidFill>
                      <a:prstDash val="solid"/>
                      <a:round/>
                      <a:headEnd type="none" w="med" len="med"/>
                      <a:tailEnd type="none" w="med" len="med"/>
                    </a:lnR>
                    <a:lnT w="12700" cap="flat" cmpd="sng" algn="ctr">
                      <a:solidFill>
                        <a:srgbClr val="A8AED3"/>
                      </a:solidFill>
                      <a:prstDash val="solid"/>
                      <a:round/>
                      <a:headEnd type="none" w="med" len="med"/>
                      <a:tailEnd type="none" w="med" len="med"/>
                    </a:lnT>
                    <a:lnB w="12700" cap="flat" cmpd="sng" algn="ctr">
                      <a:solidFill>
                        <a:srgbClr val="E8ADD3"/>
                      </a:solidFill>
                      <a:prstDash val="solid"/>
                      <a:round/>
                      <a:headEnd type="none" w="med" len="med"/>
                      <a:tailEnd type="none" w="med" len="med"/>
                    </a:lnB>
                  </a:tcPr>
                </a:tc>
                <a:tc>
                  <a:txBody>
                    <a:bodyPr/>
                    <a:lstStyle/>
                    <a:p>
                      <a:pPr algn="l" fontAlgn="base"/>
                      <a:r>
                        <a:rPr lang="en-US" sz="1000">
                          <a:effectLst/>
                        </a:rPr>
                        <a:t>Batting average increased</a:t>
                      </a:r>
                      <a:br>
                        <a:rPr lang="en-US" sz="1000">
                          <a:effectLst/>
                        </a:rPr>
                      </a:br>
                      <a:r>
                        <a:rPr lang="en-US" sz="1000">
                          <a:effectLst/>
                        </a:rPr>
                        <a:t>after alleged drug use</a:t>
                      </a:r>
                    </a:p>
                  </a:txBody>
                  <a:tcPr marL="42660" marR="42660" marT="42660" marB="42660" anchor="ctr">
                    <a:lnL w="12700" cap="flat" cmpd="sng" algn="ctr">
                      <a:solidFill>
                        <a:srgbClr val="38AFD3"/>
                      </a:solidFill>
                      <a:prstDash val="solid"/>
                      <a:round/>
                      <a:headEnd type="none" w="med" len="med"/>
                      <a:tailEnd type="none" w="med" len="med"/>
                    </a:lnL>
                    <a:lnR w="9525" cap="flat" cmpd="sng" algn="ctr">
                      <a:solidFill>
                        <a:srgbClr val="68AFD3"/>
                      </a:solidFill>
                      <a:prstDash val="solid"/>
                      <a:round/>
                      <a:headEnd type="none" w="med" len="med"/>
                      <a:tailEnd type="none" w="med" len="med"/>
                    </a:lnR>
                    <a:lnT w="12700" cap="flat" cmpd="sng" algn="ctr">
                      <a:solidFill>
                        <a:srgbClr val="98ACD3"/>
                      </a:solidFill>
                      <a:prstDash val="solid"/>
                      <a:round/>
                      <a:headEnd type="none" w="med" len="med"/>
                      <a:tailEnd type="none" w="med" len="med"/>
                    </a:lnT>
                    <a:lnB w="12700" cap="flat" cmpd="sng" algn="ctr">
                      <a:solidFill>
                        <a:srgbClr val="C8AFD3"/>
                      </a:solidFill>
                      <a:prstDash val="solid"/>
                      <a:round/>
                      <a:headEnd type="none" w="med" len="med"/>
                      <a:tailEnd type="none" w="med" len="med"/>
                    </a:lnB>
                  </a:tcPr>
                </a:tc>
                <a:extLst>
                  <a:ext uri="{0D108BD9-81ED-4DB2-BD59-A6C34878D82A}">
                    <a16:rowId xmlns:a16="http://schemas.microsoft.com/office/drawing/2014/main" val="2920780563"/>
                  </a:ext>
                </a:extLst>
              </a:tr>
              <a:tr h="645056">
                <a:tc>
                  <a:txBody>
                    <a:bodyPr/>
                    <a:lstStyle/>
                    <a:p>
                      <a:pPr algn="l" fontAlgn="base"/>
                      <a:r>
                        <a:rPr lang="en-US" sz="1000">
                          <a:effectLst/>
                        </a:rPr>
                        <a:t>On Base Percentage</a:t>
                      </a:r>
                      <a:br>
                        <a:rPr lang="en-US" sz="1000">
                          <a:effectLst/>
                        </a:rPr>
                      </a:br>
                      <a:r>
                        <a:rPr lang="en-US" sz="1000">
                          <a:effectLst/>
                        </a:rPr>
                        <a:t>(higher better)</a:t>
                      </a:r>
                    </a:p>
                  </a:txBody>
                  <a:tcPr marL="42660" marR="42660" marT="42660" marB="42660" anchor="ctr">
                    <a:lnL w="12700" cap="flat" cmpd="sng" algn="ctr">
                      <a:solidFill>
                        <a:srgbClr val="98AFD3"/>
                      </a:solidFill>
                      <a:prstDash val="solid"/>
                      <a:round/>
                      <a:headEnd type="none" w="med" len="med"/>
                      <a:tailEnd type="none" w="med" len="med"/>
                    </a:lnL>
                    <a:lnR w="12700" cap="flat" cmpd="sng" algn="ctr">
                      <a:solidFill>
                        <a:srgbClr val="38AFD3"/>
                      </a:solidFill>
                      <a:prstDash val="solid"/>
                      <a:round/>
                      <a:headEnd type="none" w="med" len="med"/>
                      <a:tailEnd type="none" w="med" len="med"/>
                    </a:lnR>
                    <a:lnT w="12700" cap="flat" cmpd="sng" algn="ctr">
                      <a:solidFill>
                        <a:srgbClr val="88ADD3"/>
                      </a:solidFill>
                      <a:prstDash val="solid"/>
                      <a:round/>
                      <a:headEnd type="none" w="med" len="med"/>
                      <a:tailEnd type="none" w="med" len="med"/>
                    </a:lnT>
                    <a:lnB w="12700" cap="flat" cmpd="sng" algn="ctr">
                      <a:solidFill>
                        <a:srgbClr val="48B1D3"/>
                      </a:solidFill>
                      <a:prstDash val="solid"/>
                      <a:round/>
                      <a:headEnd type="none" w="med" len="med"/>
                      <a:tailEnd type="none" w="med" len="med"/>
                    </a:lnB>
                  </a:tcPr>
                </a:tc>
                <a:tc>
                  <a:txBody>
                    <a:bodyPr/>
                    <a:lstStyle/>
                    <a:p>
                      <a:pPr algn="l" fontAlgn="base"/>
                      <a:r>
                        <a:rPr lang="en-US" sz="1000">
                          <a:effectLst/>
                        </a:rPr>
                        <a:t>.408</a:t>
                      </a:r>
                    </a:p>
                  </a:txBody>
                  <a:tcPr marL="42660" marR="42660" marT="42660" marB="42660" anchor="ctr">
                    <a:lnL w="12700" cap="flat" cmpd="sng" algn="ctr">
                      <a:solidFill>
                        <a:srgbClr val="38AFD3"/>
                      </a:solidFill>
                      <a:prstDash val="solid"/>
                      <a:round/>
                      <a:headEnd type="none" w="med" len="med"/>
                      <a:tailEnd type="none" w="med" len="med"/>
                    </a:lnL>
                    <a:lnR w="12700" cap="flat" cmpd="sng" algn="ctr">
                      <a:solidFill>
                        <a:srgbClr val="98AFD3"/>
                      </a:solidFill>
                      <a:prstDash val="solid"/>
                      <a:round/>
                      <a:headEnd type="none" w="med" len="med"/>
                      <a:tailEnd type="none" w="med" len="med"/>
                    </a:lnR>
                    <a:lnT w="12700" cap="flat" cmpd="sng" algn="ctr">
                      <a:solidFill>
                        <a:srgbClr val="68AFD3"/>
                      </a:solidFill>
                      <a:prstDash val="solid"/>
                      <a:round/>
                      <a:headEnd type="none" w="med" len="med"/>
                      <a:tailEnd type="none" w="med" len="med"/>
                    </a:lnT>
                    <a:lnB w="12700" cap="flat" cmpd="sng" algn="ctr">
                      <a:solidFill>
                        <a:srgbClr val="F8AFD3"/>
                      </a:solidFill>
                      <a:prstDash val="solid"/>
                      <a:round/>
                      <a:headEnd type="none" w="med" len="med"/>
                      <a:tailEnd type="none" w="med" len="med"/>
                    </a:lnB>
                  </a:tcPr>
                </a:tc>
                <a:tc>
                  <a:txBody>
                    <a:bodyPr/>
                    <a:lstStyle/>
                    <a:p>
                      <a:pPr algn="l" fontAlgn="base"/>
                      <a:r>
                        <a:rPr lang="en-US" sz="1000">
                          <a:effectLst/>
                        </a:rPr>
                        <a:t>.511</a:t>
                      </a:r>
                    </a:p>
                  </a:txBody>
                  <a:tcPr marL="42660" marR="42660" marT="42660" marB="42660" anchor="ctr">
                    <a:lnL w="12700" cap="flat" cmpd="sng" algn="ctr">
                      <a:solidFill>
                        <a:srgbClr val="98AFD3"/>
                      </a:solidFill>
                      <a:prstDash val="solid"/>
                      <a:round/>
                      <a:headEnd type="none" w="med" len="med"/>
                      <a:tailEnd type="none" w="med" len="med"/>
                    </a:lnL>
                    <a:lnR w="12700" cap="flat" cmpd="sng" algn="ctr">
                      <a:solidFill>
                        <a:srgbClr val="68AFD3"/>
                      </a:solidFill>
                      <a:prstDash val="solid"/>
                      <a:round/>
                      <a:headEnd type="none" w="med" len="med"/>
                      <a:tailEnd type="none" w="med" len="med"/>
                    </a:lnR>
                    <a:lnT w="12700" cap="flat" cmpd="sng" algn="ctr">
                      <a:solidFill>
                        <a:srgbClr val="D8B1D3"/>
                      </a:solidFill>
                      <a:prstDash val="solid"/>
                      <a:round/>
                      <a:headEnd type="none" w="med" len="med"/>
                      <a:tailEnd type="none" w="med" len="med"/>
                    </a:lnT>
                    <a:lnB w="12700" cap="flat" cmpd="sng" algn="ctr">
                      <a:solidFill>
                        <a:srgbClr val="C8AFD3"/>
                      </a:solidFill>
                      <a:prstDash val="solid"/>
                      <a:round/>
                      <a:headEnd type="none" w="med" len="med"/>
                      <a:tailEnd type="none" w="med" len="med"/>
                    </a:lnB>
                  </a:tcPr>
                </a:tc>
                <a:tc>
                  <a:txBody>
                    <a:bodyPr/>
                    <a:lstStyle/>
                    <a:p>
                      <a:pPr algn="l" fontAlgn="base"/>
                      <a:r>
                        <a:rPr lang="en-US" sz="1000" b="1">
                          <a:effectLst/>
                        </a:rPr>
                        <a:t>.3%</a:t>
                      </a:r>
                      <a:endParaRPr lang="en-US" sz="1000">
                        <a:effectLst/>
                      </a:endParaRPr>
                    </a:p>
                  </a:txBody>
                  <a:tcPr marL="42660" marR="42660" marT="42660" marB="42660" anchor="ctr">
                    <a:lnL w="12700" cap="flat" cmpd="sng" algn="ctr">
                      <a:solidFill>
                        <a:srgbClr val="68AFD3"/>
                      </a:solidFill>
                      <a:prstDash val="solid"/>
                      <a:round/>
                      <a:headEnd type="none" w="med" len="med"/>
                      <a:tailEnd type="none" w="med" len="med"/>
                    </a:lnL>
                    <a:lnR w="12700" cap="flat" cmpd="sng" algn="ctr">
                      <a:solidFill>
                        <a:srgbClr val="A8B1D3"/>
                      </a:solidFill>
                      <a:prstDash val="solid"/>
                      <a:round/>
                      <a:headEnd type="none" w="med" len="med"/>
                      <a:tailEnd type="none" w="med" len="med"/>
                    </a:lnR>
                    <a:lnT w="12700" cap="flat" cmpd="sng" algn="ctr">
                      <a:solidFill>
                        <a:srgbClr val="E8ADD3"/>
                      </a:solidFill>
                      <a:prstDash val="solid"/>
                      <a:round/>
                      <a:headEnd type="none" w="med" len="med"/>
                      <a:tailEnd type="none" w="med" len="med"/>
                    </a:lnT>
                    <a:lnB w="12700" cap="flat" cmpd="sng" algn="ctr">
                      <a:solidFill>
                        <a:srgbClr val="48B1D3"/>
                      </a:solidFill>
                      <a:prstDash val="solid"/>
                      <a:round/>
                      <a:headEnd type="none" w="med" len="med"/>
                      <a:tailEnd type="none" w="med" len="med"/>
                    </a:lnB>
                  </a:tcPr>
                </a:tc>
                <a:tc>
                  <a:txBody>
                    <a:bodyPr/>
                    <a:lstStyle/>
                    <a:p>
                      <a:pPr algn="l" fontAlgn="base"/>
                      <a:r>
                        <a:rPr lang="en-US" sz="1000">
                          <a:effectLst/>
                        </a:rPr>
                        <a:t>Batting average increased</a:t>
                      </a:r>
                      <a:br>
                        <a:rPr lang="en-US" sz="1000">
                          <a:effectLst/>
                        </a:rPr>
                      </a:br>
                      <a:r>
                        <a:rPr lang="en-US" sz="1000">
                          <a:effectLst/>
                        </a:rPr>
                        <a:t>after alleged drug use</a:t>
                      </a:r>
                    </a:p>
                  </a:txBody>
                  <a:tcPr marL="42660" marR="42660" marT="42660" marB="42660" anchor="ctr">
                    <a:lnL w="12700" cap="flat" cmpd="sng" algn="ctr">
                      <a:solidFill>
                        <a:srgbClr val="A8B1D3"/>
                      </a:solidFill>
                      <a:prstDash val="solid"/>
                      <a:round/>
                      <a:headEnd type="none" w="med" len="med"/>
                      <a:tailEnd type="none" w="med" len="med"/>
                    </a:lnL>
                    <a:lnR w="9525" cap="flat" cmpd="sng" algn="ctr">
                      <a:solidFill>
                        <a:srgbClr val="98ACD3"/>
                      </a:solidFill>
                      <a:prstDash val="solid"/>
                      <a:round/>
                      <a:headEnd type="none" w="med" len="med"/>
                      <a:tailEnd type="none" w="med" len="med"/>
                    </a:lnR>
                    <a:lnT w="12700" cap="flat" cmpd="sng" algn="ctr">
                      <a:solidFill>
                        <a:srgbClr val="C8AFD3"/>
                      </a:solidFill>
                      <a:prstDash val="solid"/>
                      <a:round/>
                      <a:headEnd type="none" w="med" len="med"/>
                      <a:tailEnd type="none" w="med" len="med"/>
                    </a:lnT>
                    <a:lnB w="12700" cap="flat" cmpd="sng" algn="ctr">
                      <a:solidFill>
                        <a:srgbClr val="B8B0D3"/>
                      </a:solidFill>
                      <a:prstDash val="solid"/>
                      <a:round/>
                      <a:headEnd type="none" w="med" len="med"/>
                      <a:tailEnd type="none" w="med" len="med"/>
                    </a:lnB>
                  </a:tcPr>
                </a:tc>
                <a:extLst>
                  <a:ext uri="{0D108BD9-81ED-4DB2-BD59-A6C34878D82A}">
                    <a16:rowId xmlns:a16="http://schemas.microsoft.com/office/drawing/2014/main" val="1591403447"/>
                  </a:ext>
                </a:extLst>
              </a:tr>
              <a:tr h="645056">
                <a:tc>
                  <a:txBody>
                    <a:bodyPr/>
                    <a:lstStyle/>
                    <a:p>
                      <a:pPr algn="l" fontAlgn="base"/>
                      <a:r>
                        <a:rPr lang="en-US" sz="1000">
                          <a:effectLst/>
                        </a:rPr>
                        <a:t>Slugging Average</a:t>
                      </a:r>
                      <a:br>
                        <a:rPr lang="en-US" sz="1000">
                          <a:effectLst/>
                        </a:rPr>
                      </a:br>
                      <a:r>
                        <a:rPr lang="en-US" sz="1000">
                          <a:effectLst/>
                        </a:rPr>
                        <a:t>(higher better)</a:t>
                      </a:r>
                    </a:p>
                  </a:txBody>
                  <a:tcPr marL="42660" marR="42660" marT="42660" marB="42660" anchor="ctr">
                    <a:lnL w="12700" cap="flat" cmpd="sng" algn="ctr">
                      <a:solidFill>
                        <a:srgbClr val="08ACD3"/>
                      </a:solidFill>
                      <a:prstDash val="solid"/>
                      <a:round/>
                      <a:headEnd type="none" w="med" len="med"/>
                      <a:tailEnd type="none" w="med" len="med"/>
                    </a:lnL>
                    <a:lnR w="12700" cap="flat" cmpd="sng" algn="ctr">
                      <a:solidFill>
                        <a:srgbClr val="E8ADD3"/>
                      </a:solidFill>
                      <a:prstDash val="solid"/>
                      <a:round/>
                      <a:headEnd type="none" w="med" len="med"/>
                      <a:tailEnd type="none" w="med" len="med"/>
                    </a:lnR>
                    <a:lnT w="12700" cap="flat" cmpd="sng" algn="ctr">
                      <a:solidFill>
                        <a:srgbClr val="48B1D3"/>
                      </a:solidFill>
                      <a:prstDash val="solid"/>
                      <a:round/>
                      <a:headEnd type="none" w="med" len="med"/>
                      <a:tailEnd type="none" w="med" len="med"/>
                    </a:lnT>
                    <a:lnB w="12700" cap="flat" cmpd="sng" algn="ctr">
                      <a:solidFill>
                        <a:srgbClr val="68ACD3"/>
                      </a:solidFill>
                      <a:prstDash val="solid"/>
                      <a:round/>
                      <a:headEnd type="none" w="med" len="med"/>
                      <a:tailEnd type="none" w="med" len="med"/>
                    </a:lnB>
                  </a:tcPr>
                </a:tc>
                <a:tc>
                  <a:txBody>
                    <a:bodyPr/>
                    <a:lstStyle/>
                    <a:p>
                      <a:pPr algn="l" fontAlgn="base"/>
                      <a:r>
                        <a:rPr lang="en-US" sz="1000">
                          <a:effectLst/>
                        </a:rPr>
                        <a:t>.557</a:t>
                      </a:r>
                    </a:p>
                  </a:txBody>
                  <a:tcPr marL="42660" marR="42660" marT="42660" marB="42660" anchor="ctr">
                    <a:lnL w="12700" cap="flat" cmpd="sng" algn="ctr">
                      <a:solidFill>
                        <a:srgbClr val="E8ADD3"/>
                      </a:solidFill>
                      <a:prstDash val="solid"/>
                      <a:round/>
                      <a:headEnd type="none" w="med" len="med"/>
                      <a:tailEnd type="none" w="med" len="med"/>
                    </a:lnL>
                    <a:lnR w="12700" cap="flat" cmpd="sng" algn="ctr">
                      <a:solidFill>
                        <a:srgbClr val="68ACD3"/>
                      </a:solidFill>
                      <a:prstDash val="solid"/>
                      <a:round/>
                      <a:headEnd type="none" w="med" len="med"/>
                      <a:tailEnd type="none" w="med" len="med"/>
                    </a:lnR>
                    <a:lnT w="12700" cap="flat" cmpd="sng" algn="ctr">
                      <a:solidFill>
                        <a:srgbClr val="F8AFD3"/>
                      </a:solidFill>
                      <a:prstDash val="solid"/>
                      <a:round/>
                      <a:headEnd type="none" w="med" len="med"/>
                      <a:tailEnd type="none" w="med" len="med"/>
                    </a:lnT>
                    <a:lnB w="12700" cap="flat" cmpd="sng" algn="ctr">
                      <a:solidFill>
                        <a:srgbClr val="88B0D3"/>
                      </a:solidFill>
                      <a:prstDash val="solid"/>
                      <a:round/>
                      <a:headEnd type="none" w="med" len="med"/>
                      <a:tailEnd type="none" w="med" len="med"/>
                    </a:lnB>
                  </a:tcPr>
                </a:tc>
                <a:tc>
                  <a:txBody>
                    <a:bodyPr/>
                    <a:lstStyle/>
                    <a:p>
                      <a:pPr algn="l" fontAlgn="base"/>
                      <a:r>
                        <a:rPr lang="en-US" sz="1000">
                          <a:effectLst/>
                        </a:rPr>
                        <a:t>.755</a:t>
                      </a:r>
                    </a:p>
                  </a:txBody>
                  <a:tcPr marL="42660" marR="42660" marT="42660" marB="42660" anchor="ctr">
                    <a:lnL w="12700" cap="flat" cmpd="sng" algn="ctr">
                      <a:solidFill>
                        <a:srgbClr val="68ACD3"/>
                      </a:solidFill>
                      <a:prstDash val="solid"/>
                      <a:round/>
                      <a:headEnd type="none" w="med" len="med"/>
                      <a:tailEnd type="none" w="med" len="med"/>
                    </a:lnL>
                    <a:lnR w="12700" cap="flat" cmpd="sng" algn="ctr">
                      <a:solidFill>
                        <a:srgbClr val="48AED3"/>
                      </a:solidFill>
                      <a:prstDash val="solid"/>
                      <a:round/>
                      <a:headEnd type="none" w="med" len="med"/>
                      <a:tailEnd type="none" w="med" len="med"/>
                    </a:lnR>
                    <a:lnT w="12700" cap="flat" cmpd="sng" algn="ctr">
                      <a:solidFill>
                        <a:srgbClr val="C8AFD3"/>
                      </a:solidFill>
                      <a:prstDash val="solid"/>
                      <a:round/>
                      <a:headEnd type="none" w="med" len="med"/>
                      <a:tailEnd type="none" w="med" len="med"/>
                    </a:lnT>
                    <a:lnB w="12700" cap="flat" cmpd="sng" algn="ctr">
                      <a:solidFill>
                        <a:srgbClr val="88B0D3"/>
                      </a:solidFill>
                      <a:prstDash val="solid"/>
                      <a:round/>
                      <a:headEnd type="none" w="med" len="med"/>
                      <a:tailEnd type="none" w="med" len="med"/>
                    </a:lnB>
                  </a:tcPr>
                </a:tc>
                <a:tc>
                  <a:txBody>
                    <a:bodyPr/>
                    <a:lstStyle/>
                    <a:p>
                      <a:pPr algn="l" fontAlgn="base"/>
                      <a:r>
                        <a:rPr lang="en-US" sz="1000" b="1">
                          <a:effectLst/>
                        </a:rPr>
                        <a:t>.02%</a:t>
                      </a:r>
                      <a:endParaRPr lang="en-US" sz="1000">
                        <a:effectLst/>
                      </a:endParaRPr>
                    </a:p>
                  </a:txBody>
                  <a:tcPr marL="42660" marR="42660" marT="42660" marB="42660" anchor="ctr">
                    <a:lnL w="12700" cap="flat" cmpd="sng" algn="ctr">
                      <a:solidFill>
                        <a:srgbClr val="48AED3"/>
                      </a:solidFill>
                      <a:prstDash val="solid"/>
                      <a:round/>
                      <a:headEnd type="none" w="med" len="med"/>
                      <a:tailEnd type="none" w="med" len="med"/>
                    </a:lnL>
                    <a:lnR w="12700" cap="flat" cmpd="sng" algn="ctr">
                      <a:solidFill>
                        <a:srgbClr val="88B0D3"/>
                      </a:solidFill>
                      <a:prstDash val="solid"/>
                      <a:round/>
                      <a:headEnd type="none" w="med" len="med"/>
                      <a:tailEnd type="none" w="med" len="med"/>
                    </a:lnR>
                    <a:lnT w="12700" cap="flat" cmpd="sng" algn="ctr">
                      <a:solidFill>
                        <a:srgbClr val="48B1D3"/>
                      </a:solidFill>
                      <a:prstDash val="solid"/>
                      <a:round/>
                      <a:headEnd type="none" w="med" len="med"/>
                      <a:tailEnd type="none" w="med" len="med"/>
                    </a:lnT>
                    <a:lnB w="12700" cap="flat" cmpd="sng" algn="ctr">
                      <a:solidFill>
                        <a:srgbClr val="B8B0D3"/>
                      </a:solidFill>
                      <a:prstDash val="solid"/>
                      <a:round/>
                      <a:headEnd type="none" w="med" len="med"/>
                      <a:tailEnd type="none" w="med" len="med"/>
                    </a:lnB>
                  </a:tcPr>
                </a:tc>
                <a:tc>
                  <a:txBody>
                    <a:bodyPr/>
                    <a:lstStyle/>
                    <a:p>
                      <a:pPr algn="l" fontAlgn="base"/>
                      <a:r>
                        <a:rPr lang="en-US" sz="1000">
                          <a:effectLst/>
                        </a:rPr>
                        <a:t>Batting average increased</a:t>
                      </a:r>
                      <a:br>
                        <a:rPr lang="en-US" sz="1000">
                          <a:effectLst/>
                        </a:rPr>
                      </a:br>
                      <a:r>
                        <a:rPr lang="en-US" sz="1000">
                          <a:effectLst/>
                        </a:rPr>
                        <a:t>after alleged drug use</a:t>
                      </a:r>
                    </a:p>
                  </a:txBody>
                  <a:tcPr marL="42660" marR="42660" marT="42660" marB="42660" anchor="ctr">
                    <a:lnL w="12700" cap="flat" cmpd="sng" algn="ctr">
                      <a:solidFill>
                        <a:srgbClr val="88B0D3"/>
                      </a:solidFill>
                      <a:prstDash val="solid"/>
                      <a:round/>
                      <a:headEnd type="none" w="med" len="med"/>
                      <a:tailEnd type="none" w="med" len="med"/>
                    </a:lnL>
                    <a:lnR w="9525" cap="flat" cmpd="sng" algn="ctr">
                      <a:solidFill>
                        <a:srgbClr val="D8B1D3"/>
                      </a:solidFill>
                      <a:prstDash val="solid"/>
                      <a:round/>
                      <a:headEnd type="none" w="med" len="med"/>
                      <a:tailEnd type="none" w="med" len="med"/>
                    </a:lnR>
                    <a:lnT w="12700" cap="flat" cmpd="sng" algn="ctr">
                      <a:solidFill>
                        <a:srgbClr val="B8B0D3"/>
                      </a:solidFill>
                      <a:prstDash val="solid"/>
                      <a:round/>
                      <a:headEnd type="none" w="med" len="med"/>
                      <a:tailEnd type="none" w="med" len="med"/>
                    </a:lnT>
                    <a:lnB w="12700" cap="flat" cmpd="sng" algn="ctr">
                      <a:solidFill>
                        <a:srgbClr val="E8B0D3"/>
                      </a:solidFill>
                      <a:prstDash val="solid"/>
                      <a:round/>
                      <a:headEnd type="none" w="med" len="med"/>
                      <a:tailEnd type="none" w="med" len="med"/>
                    </a:lnB>
                  </a:tcPr>
                </a:tc>
                <a:extLst>
                  <a:ext uri="{0D108BD9-81ED-4DB2-BD59-A6C34878D82A}">
                    <a16:rowId xmlns:a16="http://schemas.microsoft.com/office/drawing/2014/main" val="2048683248"/>
                  </a:ext>
                </a:extLst>
              </a:tr>
              <a:tr h="645056">
                <a:tc>
                  <a:txBody>
                    <a:bodyPr/>
                    <a:lstStyle/>
                    <a:p>
                      <a:pPr algn="l" fontAlgn="base"/>
                      <a:r>
                        <a:rPr lang="en-US" sz="1000">
                          <a:effectLst/>
                        </a:rPr>
                        <a:t>Home Runs</a:t>
                      </a:r>
                      <a:br>
                        <a:rPr lang="en-US" sz="1000">
                          <a:effectLst/>
                        </a:rPr>
                      </a:br>
                      <a:r>
                        <a:rPr lang="en-US" sz="1000">
                          <a:effectLst/>
                        </a:rPr>
                        <a:t>(higher Better)</a:t>
                      </a:r>
                    </a:p>
                  </a:txBody>
                  <a:tcPr marL="42660" marR="42660" marT="42660" marB="42660" anchor="ctr">
                    <a:lnL w="12700" cap="flat" cmpd="sng" algn="ctr">
                      <a:solidFill>
                        <a:srgbClr val="88B0D3"/>
                      </a:solidFill>
                      <a:prstDash val="solid"/>
                      <a:round/>
                      <a:headEnd type="none" w="med" len="med"/>
                      <a:tailEnd type="none" w="med" len="med"/>
                    </a:lnL>
                    <a:lnR w="12700" cap="flat" cmpd="sng" algn="ctr">
                      <a:solidFill>
                        <a:srgbClr val="C8AFD3"/>
                      </a:solidFill>
                      <a:prstDash val="solid"/>
                      <a:round/>
                      <a:headEnd type="none" w="med" len="med"/>
                      <a:tailEnd type="none" w="med" len="med"/>
                    </a:lnR>
                    <a:lnT w="12700" cap="flat" cmpd="sng" algn="ctr">
                      <a:solidFill>
                        <a:srgbClr val="68ACD3"/>
                      </a:solidFill>
                      <a:prstDash val="solid"/>
                      <a:round/>
                      <a:headEnd type="none" w="med" len="med"/>
                      <a:tailEnd type="none" w="med" len="med"/>
                    </a:lnT>
                    <a:lnB w="9525" cap="flat" cmpd="sng" algn="ctr">
                      <a:solidFill>
                        <a:srgbClr val="D8B1D3"/>
                      </a:solidFill>
                      <a:prstDash val="solid"/>
                      <a:round/>
                      <a:headEnd type="none" w="med" len="med"/>
                      <a:tailEnd type="none" w="med" len="med"/>
                    </a:lnB>
                  </a:tcPr>
                </a:tc>
                <a:tc>
                  <a:txBody>
                    <a:bodyPr/>
                    <a:lstStyle/>
                    <a:p>
                      <a:pPr algn="l" fontAlgn="base"/>
                      <a:r>
                        <a:rPr lang="en-US" sz="1000">
                          <a:effectLst/>
                        </a:rPr>
                        <a:t>31.6</a:t>
                      </a:r>
                    </a:p>
                  </a:txBody>
                  <a:tcPr marL="42660" marR="42660" marT="42660" marB="42660" anchor="ctr">
                    <a:lnL w="12700" cap="flat" cmpd="sng" algn="ctr">
                      <a:solidFill>
                        <a:srgbClr val="C8AFD3"/>
                      </a:solidFill>
                      <a:prstDash val="solid"/>
                      <a:round/>
                      <a:headEnd type="none" w="med" len="med"/>
                      <a:tailEnd type="none" w="med" len="med"/>
                    </a:lnL>
                    <a:lnR w="12700" cap="flat" cmpd="sng" algn="ctr">
                      <a:solidFill>
                        <a:srgbClr val="C8AFD3"/>
                      </a:solidFill>
                      <a:prstDash val="solid"/>
                      <a:round/>
                      <a:headEnd type="none" w="med" len="med"/>
                      <a:tailEnd type="none" w="med" len="med"/>
                    </a:lnR>
                    <a:lnT w="12700" cap="flat" cmpd="sng" algn="ctr">
                      <a:solidFill>
                        <a:srgbClr val="88B0D3"/>
                      </a:solidFill>
                      <a:prstDash val="solid"/>
                      <a:round/>
                      <a:headEnd type="none" w="med" len="med"/>
                      <a:tailEnd type="none" w="med" len="med"/>
                    </a:lnT>
                    <a:lnB w="9525" cap="flat" cmpd="sng" algn="ctr">
                      <a:solidFill>
                        <a:srgbClr val="68ACD3"/>
                      </a:solidFill>
                      <a:prstDash val="solid"/>
                      <a:round/>
                      <a:headEnd type="none" w="med" len="med"/>
                      <a:tailEnd type="none" w="med" len="med"/>
                    </a:lnB>
                  </a:tcPr>
                </a:tc>
                <a:tc>
                  <a:txBody>
                    <a:bodyPr/>
                    <a:lstStyle/>
                    <a:p>
                      <a:pPr algn="l" fontAlgn="base"/>
                      <a:r>
                        <a:rPr lang="en-US" sz="1000">
                          <a:effectLst/>
                        </a:rPr>
                        <a:t>48.7</a:t>
                      </a:r>
                    </a:p>
                  </a:txBody>
                  <a:tcPr marL="42660" marR="42660" marT="42660" marB="42660" anchor="ctr">
                    <a:lnL w="12700" cap="flat" cmpd="sng" algn="ctr">
                      <a:solidFill>
                        <a:srgbClr val="C8AFD3"/>
                      </a:solidFill>
                      <a:prstDash val="solid"/>
                      <a:round/>
                      <a:headEnd type="none" w="med" len="med"/>
                      <a:tailEnd type="none" w="med" len="med"/>
                    </a:lnL>
                    <a:lnR w="12700" cap="flat" cmpd="sng" algn="ctr">
                      <a:solidFill>
                        <a:srgbClr val="C8AFD3"/>
                      </a:solidFill>
                      <a:prstDash val="solid"/>
                      <a:round/>
                      <a:headEnd type="none" w="med" len="med"/>
                      <a:tailEnd type="none" w="med" len="med"/>
                    </a:lnR>
                    <a:lnT w="12700" cap="flat" cmpd="sng" algn="ctr">
                      <a:solidFill>
                        <a:srgbClr val="88B0D3"/>
                      </a:solidFill>
                      <a:prstDash val="solid"/>
                      <a:round/>
                      <a:headEnd type="none" w="med" len="med"/>
                      <a:tailEnd type="none" w="med" len="med"/>
                    </a:lnT>
                    <a:lnB w="9525" cap="flat" cmpd="sng" algn="ctr">
                      <a:solidFill>
                        <a:srgbClr val="D8B1D3"/>
                      </a:solidFill>
                      <a:prstDash val="solid"/>
                      <a:round/>
                      <a:headEnd type="none" w="med" len="med"/>
                      <a:tailEnd type="none" w="med" len="med"/>
                    </a:lnB>
                  </a:tcPr>
                </a:tc>
                <a:tc>
                  <a:txBody>
                    <a:bodyPr/>
                    <a:lstStyle/>
                    <a:p>
                      <a:pPr algn="l" fontAlgn="base"/>
                      <a:r>
                        <a:rPr lang="en-US" sz="1000" b="1">
                          <a:effectLst/>
                        </a:rPr>
                        <a:t>.4%</a:t>
                      </a:r>
                      <a:endParaRPr lang="en-US" sz="1000">
                        <a:effectLst/>
                      </a:endParaRPr>
                    </a:p>
                  </a:txBody>
                  <a:tcPr marL="42660" marR="42660" marT="42660" marB="42660" anchor="ctr">
                    <a:lnL w="12700" cap="flat" cmpd="sng" algn="ctr">
                      <a:solidFill>
                        <a:srgbClr val="C8AFD3"/>
                      </a:solidFill>
                      <a:prstDash val="solid"/>
                      <a:round/>
                      <a:headEnd type="none" w="med" len="med"/>
                      <a:tailEnd type="none" w="med" len="med"/>
                    </a:lnL>
                    <a:lnR w="12700" cap="flat" cmpd="sng" algn="ctr">
                      <a:solidFill>
                        <a:srgbClr val="68ACD3"/>
                      </a:solidFill>
                      <a:prstDash val="solid"/>
                      <a:round/>
                      <a:headEnd type="none" w="med" len="med"/>
                      <a:tailEnd type="none" w="med" len="med"/>
                    </a:lnR>
                    <a:lnT w="12700" cap="flat" cmpd="sng" algn="ctr">
                      <a:solidFill>
                        <a:srgbClr val="B8B0D3"/>
                      </a:solidFill>
                      <a:prstDash val="solid"/>
                      <a:round/>
                      <a:headEnd type="none" w="med" len="med"/>
                      <a:tailEnd type="none" w="med" len="med"/>
                    </a:lnT>
                    <a:lnB w="9525" cap="flat" cmpd="sng" algn="ctr">
                      <a:solidFill>
                        <a:srgbClr val="48AED3"/>
                      </a:solidFill>
                      <a:prstDash val="solid"/>
                      <a:round/>
                      <a:headEnd type="none" w="med" len="med"/>
                      <a:tailEnd type="none" w="med" len="med"/>
                    </a:lnB>
                  </a:tcPr>
                </a:tc>
                <a:tc>
                  <a:txBody>
                    <a:bodyPr/>
                    <a:lstStyle/>
                    <a:p>
                      <a:pPr algn="l" fontAlgn="base"/>
                      <a:r>
                        <a:rPr lang="en-US" sz="1000" dirty="0">
                          <a:effectLst/>
                        </a:rPr>
                        <a:t>Batting average increased</a:t>
                      </a:r>
                      <a:br>
                        <a:rPr lang="en-US" sz="1000" dirty="0">
                          <a:effectLst/>
                        </a:rPr>
                      </a:br>
                      <a:r>
                        <a:rPr lang="en-US" sz="1000" dirty="0">
                          <a:effectLst/>
                        </a:rPr>
                        <a:t>after alleged drug use</a:t>
                      </a:r>
                    </a:p>
                  </a:txBody>
                  <a:tcPr marL="42660" marR="42660" marT="42660" marB="42660" anchor="ctr">
                    <a:lnL w="12700" cap="flat" cmpd="sng" algn="ctr">
                      <a:solidFill>
                        <a:srgbClr val="68ACD3"/>
                      </a:solidFill>
                      <a:prstDash val="solid"/>
                      <a:round/>
                      <a:headEnd type="none" w="med" len="med"/>
                      <a:tailEnd type="none" w="med" len="med"/>
                    </a:lnL>
                    <a:lnR w="9525" cap="flat" cmpd="sng" algn="ctr">
                      <a:solidFill>
                        <a:srgbClr val="B8B0D3"/>
                      </a:solidFill>
                      <a:prstDash val="solid"/>
                      <a:round/>
                      <a:headEnd type="none" w="med" len="med"/>
                      <a:tailEnd type="none" w="med" len="med"/>
                    </a:lnR>
                    <a:lnT w="12700" cap="flat" cmpd="sng" algn="ctr">
                      <a:solidFill>
                        <a:srgbClr val="E8B0D3"/>
                      </a:solidFill>
                      <a:prstDash val="solid"/>
                      <a:round/>
                      <a:headEnd type="none" w="med" len="med"/>
                      <a:tailEnd type="none" w="med" len="med"/>
                    </a:lnT>
                    <a:lnB w="9525" cap="flat" cmpd="sng" algn="ctr">
                      <a:solidFill>
                        <a:srgbClr val="88B0D3"/>
                      </a:solidFill>
                      <a:prstDash val="solid"/>
                      <a:round/>
                      <a:headEnd type="none" w="med" len="med"/>
                      <a:tailEnd type="none" w="med" len="med"/>
                    </a:lnB>
                  </a:tcPr>
                </a:tc>
                <a:extLst>
                  <a:ext uri="{0D108BD9-81ED-4DB2-BD59-A6C34878D82A}">
                    <a16:rowId xmlns:a16="http://schemas.microsoft.com/office/drawing/2014/main" val="939889430"/>
                  </a:ext>
                </a:extLst>
              </a:tr>
            </a:tbl>
          </a:graphicData>
        </a:graphic>
      </p:graphicFrame>
      <p:sp>
        <p:nvSpPr>
          <p:cNvPr id="11" name="Rectangle 2">
            <a:extLst>
              <a:ext uri="{FF2B5EF4-FFF2-40B4-BE49-F238E27FC236}">
                <a16:creationId xmlns:a16="http://schemas.microsoft.com/office/drawing/2014/main" id="{8F4260C0-52D5-4AA8-9D24-374595A15F29}"/>
              </a:ext>
            </a:extLst>
          </p:cNvPr>
          <p:cNvSpPr>
            <a:spLocks noGrp="1" noChangeArrowheads="1"/>
          </p:cNvSpPr>
          <p:nvPr>
            <p:ph type="body" sz="quarter" idx="10"/>
          </p:nvPr>
        </p:nvSpPr>
        <p:spPr bwMode="auto">
          <a:xfrm>
            <a:off x="303352" y="5061204"/>
            <a:ext cx="853729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defTabSz="914400">
              <a:spcBef>
                <a:spcPct val="0"/>
              </a:spcBef>
              <a:buSzTx/>
            </a:pPr>
            <a:r>
              <a:rPr lang="en-US" altLang="en-US" sz="1200" dirty="0">
                <a:latin typeface="&amp;quot"/>
              </a:rPr>
              <a:t>The results for Mr. Bonds were quite surprising, as the evidence is overwhelming that the after period was concurrent with increased performance. The most extreme statistic for Mr. Bonds is the Slugging Average (total bases divided by the number of at bats). Batting Average is a simple metric of hits divided by the number of at bats, and doesn’t increase if the hit was a double, triple, or homerun. The Slugging Average includes this information and increases if the batter hits more homeruns and triples than singles and doubles.</a:t>
            </a:r>
            <a:endParaRPr lang="en-US" altLang="en-US" sz="1200" dirty="0">
              <a:latin typeface="Arial"/>
            </a:endParaRPr>
          </a:p>
          <a:p>
            <a:pPr marL="0" lvl="0" indent="0" defTabSz="914400">
              <a:spcBef>
                <a:spcPct val="0"/>
              </a:spcBef>
              <a:buSzTx/>
            </a:pPr>
            <a:r>
              <a:rPr lang="en-US" altLang="en-US" sz="1200" dirty="0">
                <a:latin typeface="&amp;quot"/>
              </a:rPr>
              <a:t>For Mr. Bonds, this slugging average before and after alleged drug use increased from .557 to .755. The probability of this occurring randomly is a scant .02% or 2 in 10,000. All four of Mr. Bonds’ batting statistics resulted in a statistically significant increase in performance after the alleged drug use.</a:t>
            </a:r>
            <a:endParaRPr lang="en-US" altLang="en-US" sz="3600" dirty="0"/>
          </a:p>
        </p:txBody>
      </p:sp>
    </p:spTree>
    <p:extLst>
      <p:ext uri="{BB962C8B-B14F-4D97-AF65-F5344CB8AC3E}">
        <p14:creationId xmlns:p14="http://schemas.microsoft.com/office/powerpoint/2010/main" val="27878114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632841" y="553212"/>
            <a:ext cx="7924800" cy="629444"/>
          </a:xfrm>
        </p:spPr>
        <p:txBody>
          <a:bodyPr>
            <a:normAutofit fontScale="90000"/>
          </a:bodyPr>
          <a:lstStyle/>
          <a:p>
            <a:r>
              <a:rPr lang="en-US" dirty="0"/>
              <a:t>Barry Bonds Batting Average Hypothesis Test</a:t>
            </a:r>
            <a:br>
              <a:rPr lang="en-US" dirty="0"/>
            </a:br>
            <a:r>
              <a:rPr lang="en-US" dirty="0">
                <a:hlinkClick r:id="rId2" action="ppaction://hlinkfile"/>
              </a:rPr>
              <a:t>..\Other Examples\Barry Bonds Batting Record.xlsx</a:t>
            </a:r>
            <a:endParaRPr lang="en-US" dirty="0"/>
          </a:p>
        </p:txBody>
      </p:sp>
      <p:graphicFrame>
        <p:nvGraphicFramePr>
          <p:cNvPr id="2" name="Table 1">
            <a:extLst>
              <a:ext uri="{FF2B5EF4-FFF2-40B4-BE49-F238E27FC236}">
                <a16:creationId xmlns:a16="http://schemas.microsoft.com/office/drawing/2014/main" id="{F4B49E16-88EA-49B3-9B42-1549636400B3}"/>
              </a:ext>
            </a:extLst>
          </p:cNvPr>
          <p:cNvGraphicFramePr>
            <a:graphicFrameLocks noGrp="1"/>
          </p:cNvGraphicFramePr>
          <p:nvPr>
            <p:extLst>
              <p:ext uri="{D42A27DB-BD31-4B8C-83A1-F6EECF244321}">
                <p14:modId xmlns:p14="http://schemas.microsoft.com/office/powerpoint/2010/main" val="4232570236"/>
              </p:ext>
            </p:extLst>
          </p:nvPr>
        </p:nvGraphicFramePr>
        <p:xfrm>
          <a:off x="297180" y="1319022"/>
          <a:ext cx="7886700" cy="3120390"/>
        </p:xfrm>
        <a:graphic>
          <a:graphicData uri="http://schemas.openxmlformats.org/drawingml/2006/table">
            <a:tbl>
              <a:tblPr/>
              <a:tblGrid>
                <a:gridCol w="1971675">
                  <a:extLst>
                    <a:ext uri="{9D8B030D-6E8A-4147-A177-3AD203B41FA5}">
                      <a16:colId xmlns:a16="http://schemas.microsoft.com/office/drawing/2014/main" val="2489399541"/>
                    </a:ext>
                  </a:extLst>
                </a:gridCol>
                <a:gridCol w="1971675">
                  <a:extLst>
                    <a:ext uri="{9D8B030D-6E8A-4147-A177-3AD203B41FA5}">
                      <a16:colId xmlns:a16="http://schemas.microsoft.com/office/drawing/2014/main" val="2682460624"/>
                    </a:ext>
                  </a:extLst>
                </a:gridCol>
                <a:gridCol w="1971675">
                  <a:extLst>
                    <a:ext uri="{9D8B030D-6E8A-4147-A177-3AD203B41FA5}">
                      <a16:colId xmlns:a16="http://schemas.microsoft.com/office/drawing/2014/main" val="2352292579"/>
                    </a:ext>
                  </a:extLst>
                </a:gridCol>
                <a:gridCol w="1971675">
                  <a:extLst>
                    <a:ext uri="{9D8B030D-6E8A-4147-A177-3AD203B41FA5}">
                      <a16:colId xmlns:a16="http://schemas.microsoft.com/office/drawing/2014/main" val="3258203154"/>
                    </a:ext>
                  </a:extLst>
                </a:gridCol>
              </a:tblGrid>
              <a:tr h="0">
                <a:tc gridSpan="4">
                  <a:txBody>
                    <a:bodyPr/>
                    <a:lstStyle/>
                    <a:p>
                      <a:r>
                        <a:rPr lang="en-US"/>
                        <a:t>Descriptive Statistics:</a:t>
                      </a:r>
                    </a:p>
                  </a:txBody>
                  <a:tcPr anchor="c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93467738"/>
                  </a:ext>
                </a:extLst>
              </a:tr>
              <a:tr h="0">
                <a:tc>
                  <a:txBody>
                    <a:bodyPr/>
                    <a:lstStyle/>
                    <a:p>
                      <a:pPr algn="ctr" fontAlgn="b"/>
                      <a:r>
                        <a:rPr lang="en-US">
                          <a:effectLst/>
                        </a:rPr>
                        <a:t>Group</a:t>
                      </a:r>
                    </a:p>
                  </a:txBody>
                  <a:tcPr marL="114300" marR="114300" marT="47625" marB="47625" anchor="b">
                    <a:lnL>
                      <a:noFill/>
                    </a:lnL>
                    <a:lnR>
                      <a:noFill/>
                    </a:lnR>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Sample Size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Mean</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Std. Dev.</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93019099"/>
                  </a:ext>
                </a:extLst>
              </a:tr>
              <a:tr h="0">
                <a:tc>
                  <a:txBody>
                    <a:bodyPr/>
                    <a:lstStyle/>
                    <a:p>
                      <a:pPr algn="ctr" fontAlgn="t"/>
                      <a:r>
                        <a:rPr lang="en-US">
                          <a:effectLst/>
                        </a:rPr>
                        <a:t>Barry Bonds Batting Average Before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effectLst/>
                        </a:rPr>
                        <a:t>13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effectLst/>
                        </a:rPr>
                        <a:t>0.2895</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effectLst/>
                        </a:rPr>
                        <a:t>0.0300</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47838628"/>
                  </a:ext>
                </a:extLst>
              </a:tr>
              <a:tr h="0">
                <a:tc>
                  <a:txBody>
                    <a:bodyPr/>
                    <a:lstStyle/>
                    <a:p>
                      <a:pPr algn="ctr" fontAlgn="t"/>
                      <a:r>
                        <a:rPr lang="en-US">
                          <a:effectLst/>
                        </a:rPr>
                        <a:t>Barry Bonds Batting Average After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dirty="0">
                          <a:effectLst/>
                        </a:rPr>
                        <a:t>6</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a:effectLst/>
                        </a:rPr>
                        <a:t>0.3282</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dirty="0">
                          <a:effectLst/>
                        </a:rPr>
                        <a:t>0.0398</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195421171"/>
                  </a:ext>
                </a:extLst>
              </a:tr>
            </a:tbl>
          </a:graphicData>
        </a:graphic>
      </p:graphicFrame>
      <p:pic>
        <p:nvPicPr>
          <p:cNvPr id="189442" name="Picture 2">
            <a:extLst>
              <a:ext uri="{FF2B5EF4-FFF2-40B4-BE49-F238E27FC236}">
                <a16:creationId xmlns:a16="http://schemas.microsoft.com/office/drawing/2014/main" id="{11DF7E2E-4315-465A-8CAD-A880BFE8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516" y="3685413"/>
            <a:ext cx="328612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ell phone&#10;&#10;Description automatically generated">
            <a:extLst>
              <a:ext uri="{FF2B5EF4-FFF2-40B4-BE49-F238E27FC236}">
                <a16:creationId xmlns:a16="http://schemas.microsoft.com/office/drawing/2014/main" id="{143B0F90-B68A-49A8-BFC3-341F989D9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62" y="4328714"/>
            <a:ext cx="4110038" cy="1942927"/>
          </a:xfrm>
          <a:prstGeom prst="rect">
            <a:avLst/>
          </a:prstGeom>
        </p:spPr>
      </p:pic>
    </p:spTree>
    <p:extLst>
      <p:ext uri="{BB962C8B-B14F-4D97-AF65-F5344CB8AC3E}">
        <p14:creationId xmlns:p14="http://schemas.microsoft.com/office/powerpoint/2010/main" val="33877910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762000" y="274638"/>
            <a:ext cx="7924800" cy="629444"/>
          </a:xfrm>
        </p:spPr>
        <p:txBody>
          <a:bodyPr/>
          <a:lstStyle/>
          <a:p>
            <a:r>
              <a:rPr lang="en-US" dirty="0"/>
              <a:t>Barry Bonds Batting Average Hypothesis Test</a:t>
            </a:r>
          </a:p>
        </p:txBody>
      </p:sp>
      <p:graphicFrame>
        <p:nvGraphicFramePr>
          <p:cNvPr id="5" name="Table 4">
            <a:extLst>
              <a:ext uri="{FF2B5EF4-FFF2-40B4-BE49-F238E27FC236}">
                <a16:creationId xmlns:a16="http://schemas.microsoft.com/office/drawing/2014/main" id="{E3C3B89C-3442-44A5-9B32-4538F25879EE}"/>
              </a:ext>
            </a:extLst>
          </p:cNvPr>
          <p:cNvGraphicFramePr>
            <a:graphicFrameLocks noGrp="1"/>
          </p:cNvGraphicFramePr>
          <p:nvPr>
            <p:extLst>
              <p:ext uri="{D42A27DB-BD31-4B8C-83A1-F6EECF244321}">
                <p14:modId xmlns:p14="http://schemas.microsoft.com/office/powerpoint/2010/main" val="2430009239"/>
              </p:ext>
            </p:extLst>
          </p:nvPr>
        </p:nvGraphicFramePr>
        <p:xfrm>
          <a:off x="628650" y="1330452"/>
          <a:ext cx="7886700" cy="1104900"/>
        </p:xfrm>
        <a:graphic>
          <a:graphicData uri="http://schemas.openxmlformats.org/drawingml/2006/table">
            <a:tbl>
              <a:tblPr/>
              <a:tblGrid>
                <a:gridCol w="2628900">
                  <a:extLst>
                    <a:ext uri="{9D8B030D-6E8A-4147-A177-3AD203B41FA5}">
                      <a16:colId xmlns:a16="http://schemas.microsoft.com/office/drawing/2014/main" val="320595805"/>
                    </a:ext>
                  </a:extLst>
                </a:gridCol>
                <a:gridCol w="2628900">
                  <a:extLst>
                    <a:ext uri="{9D8B030D-6E8A-4147-A177-3AD203B41FA5}">
                      <a16:colId xmlns:a16="http://schemas.microsoft.com/office/drawing/2014/main" val="1381284459"/>
                    </a:ext>
                  </a:extLst>
                </a:gridCol>
                <a:gridCol w="2628900">
                  <a:extLst>
                    <a:ext uri="{9D8B030D-6E8A-4147-A177-3AD203B41FA5}">
                      <a16:colId xmlns:a16="http://schemas.microsoft.com/office/drawing/2014/main" val="2728644812"/>
                    </a:ext>
                  </a:extLst>
                </a:gridCol>
              </a:tblGrid>
              <a:tr h="0">
                <a:tc gridSpan="3">
                  <a:txBody>
                    <a:bodyPr/>
                    <a:lstStyle/>
                    <a:p>
                      <a:r>
                        <a:rPr lang="en-US" dirty="0"/>
                        <a:t>Test Statistic:</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38714803"/>
                  </a:ext>
                </a:extLst>
              </a:tr>
              <a:tr h="0">
                <a:tc>
                  <a:txBody>
                    <a:bodyPr/>
                    <a:lstStyle/>
                    <a:p>
                      <a:pPr algn="ctr" fontAlgn="b"/>
                      <a:r>
                        <a:rPr lang="en-US">
                          <a:effectLst/>
                        </a:rPr>
                        <a:t>Observed Difference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Standard Error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88E686"/>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68E886"/>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18914818"/>
                  </a:ext>
                </a:extLst>
              </a:tr>
              <a:tr h="0">
                <a:tc>
                  <a:txBody>
                    <a:bodyPr/>
                    <a:lstStyle/>
                    <a:p>
                      <a:pPr algn="ctr" fontAlgn="t"/>
                      <a:r>
                        <a:rPr lang="en-US">
                          <a:effectLst/>
                        </a:rPr>
                        <a:t>-0.0387</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0.0183</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-2.119</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784666957"/>
                  </a:ext>
                </a:extLst>
              </a:tr>
            </a:tbl>
          </a:graphicData>
        </a:graphic>
      </p:graphicFrame>
      <p:graphicFrame>
        <p:nvGraphicFramePr>
          <p:cNvPr id="7" name="Table 6">
            <a:extLst>
              <a:ext uri="{FF2B5EF4-FFF2-40B4-BE49-F238E27FC236}">
                <a16:creationId xmlns:a16="http://schemas.microsoft.com/office/drawing/2014/main" id="{7855FA56-C783-41B0-8111-95667F5C7AC6}"/>
              </a:ext>
            </a:extLst>
          </p:cNvPr>
          <p:cNvGraphicFramePr>
            <a:graphicFrameLocks noGrp="1"/>
          </p:cNvGraphicFramePr>
          <p:nvPr>
            <p:extLst>
              <p:ext uri="{D42A27DB-BD31-4B8C-83A1-F6EECF244321}">
                <p14:modId xmlns:p14="http://schemas.microsoft.com/office/powerpoint/2010/main" val="383392138"/>
              </p:ext>
            </p:extLst>
          </p:nvPr>
        </p:nvGraphicFramePr>
        <p:xfrm>
          <a:off x="628650" y="3040380"/>
          <a:ext cx="7886700" cy="1653540"/>
        </p:xfrm>
        <a:graphic>
          <a:graphicData uri="http://schemas.openxmlformats.org/drawingml/2006/table">
            <a:tbl>
              <a:tblPr/>
              <a:tblGrid>
                <a:gridCol w="1577340">
                  <a:extLst>
                    <a:ext uri="{9D8B030D-6E8A-4147-A177-3AD203B41FA5}">
                      <a16:colId xmlns:a16="http://schemas.microsoft.com/office/drawing/2014/main" val="2154152657"/>
                    </a:ext>
                  </a:extLst>
                </a:gridCol>
                <a:gridCol w="1577340">
                  <a:extLst>
                    <a:ext uri="{9D8B030D-6E8A-4147-A177-3AD203B41FA5}">
                      <a16:colId xmlns:a16="http://schemas.microsoft.com/office/drawing/2014/main" val="2862885716"/>
                    </a:ext>
                  </a:extLst>
                </a:gridCol>
                <a:gridCol w="1577340">
                  <a:extLst>
                    <a:ext uri="{9D8B030D-6E8A-4147-A177-3AD203B41FA5}">
                      <a16:colId xmlns:a16="http://schemas.microsoft.com/office/drawing/2014/main" val="2198232651"/>
                    </a:ext>
                  </a:extLst>
                </a:gridCol>
                <a:gridCol w="1577340">
                  <a:extLst>
                    <a:ext uri="{9D8B030D-6E8A-4147-A177-3AD203B41FA5}">
                      <a16:colId xmlns:a16="http://schemas.microsoft.com/office/drawing/2014/main" val="3538567760"/>
                    </a:ext>
                  </a:extLst>
                </a:gridCol>
                <a:gridCol w="1577340">
                  <a:extLst>
                    <a:ext uri="{9D8B030D-6E8A-4147-A177-3AD203B41FA5}">
                      <a16:colId xmlns:a16="http://schemas.microsoft.com/office/drawing/2014/main" val="4279748688"/>
                    </a:ext>
                  </a:extLst>
                </a:gridCol>
              </a:tblGrid>
              <a:tr h="0">
                <a:tc gridSpan="5">
                  <a:txBody>
                    <a:bodyPr/>
                    <a:lstStyle/>
                    <a:p>
                      <a:r>
                        <a:rPr lang="en-US"/>
                        <a:t>Hypothesis Test:</a:t>
                      </a:r>
                    </a:p>
                  </a:txBody>
                  <a:tcPr anchor="c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4859468"/>
                  </a:ext>
                </a:extLst>
              </a:tr>
              <a:tr h="0">
                <a:tc>
                  <a:txBody>
                    <a:bodyPr/>
                    <a:lstStyle/>
                    <a:p>
                      <a:pPr algn="ctr" fontAlgn="b"/>
                      <a:r>
                        <a:rPr lang="en-US">
                          <a:effectLst/>
                        </a:rPr>
                        <a:t>Population Parameter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Null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70C3F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Alternative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70C3F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70C3F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P-value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30C4F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92827933"/>
                  </a:ext>
                </a:extLst>
              </a:tr>
              <a:tr h="0">
                <a:tc>
                  <a:txBody>
                    <a:bodyPr/>
                    <a:lstStyle/>
                    <a:p>
                      <a:pPr algn="ctr" fontAlgn="t"/>
                      <a:r>
                        <a:rPr lang="en-US">
                          <a:effectLst/>
                        </a:rPr>
                        <a:t>Difference </a:t>
                      </a:r>
                      <a:r>
                        <a:rPr lang="el-GR">
                          <a:effectLst/>
                        </a:rPr>
                        <a:t>μ</a:t>
                      </a:r>
                      <a:r>
                        <a:rPr lang="el-GR" baseline="-25000">
                          <a:effectLst/>
                        </a:rPr>
                        <a:t>1</a:t>
                      </a:r>
                      <a:r>
                        <a:rPr lang="el-GR">
                          <a:effectLst/>
                        </a:rPr>
                        <a:t> - μ</a:t>
                      </a:r>
                      <a:r>
                        <a:rPr lang="el-GR" baseline="-25000">
                          <a:effectLst/>
                        </a:rPr>
                        <a:t>2</a:t>
                      </a:r>
                      <a:endParaRPr lang="el-GR">
                        <a:effectLst/>
                      </a:endParaRP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&lt;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-2.119</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0.0340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954065744"/>
                  </a:ext>
                </a:extLst>
              </a:tr>
            </a:tbl>
          </a:graphicData>
        </a:graphic>
      </p:graphicFrame>
    </p:spTree>
    <p:extLst>
      <p:ext uri="{BB962C8B-B14F-4D97-AF65-F5344CB8AC3E}">
        <p14:creationId xmlns:p14="http://schemas.microsoft.com/office/powerpoint/2010/main" val="212126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124A86F0-627A-49A1-AFA9-364EEF0250D7}"/>
              </a:ext>
            </a:extLst>
          </p:cNvPr>
          <p:cNvSpPr>
            <a:spLocks noGrp="1" noChangeArrowheads="1"/>
          </p:cNvSpPr>
          <p:nvPr>
            <p:ph type="title"/>
          </p:nvPr>
        </p:nvSpPr>
        <p:spPr/>
        <p:txBody>
          <a:bodyPr/>
          <a:lstStyle/>
          <a:p>
            <a:r>
              <a:rPr lang="en-US" altLang="en-US" sz="3200"/>
              <a:t>Welcome to Probability!</a:t>
            </a:r>
          </a:p>
        </p:txBody>
      </p:sp>
      <p:sp>
        <p:nvSpPr>
          <p:cNvPr id="149507" name="Rectangle 3">
            <a:extLst>
              <a:ext uri="{FF2B5EF4-FFF2-40B4-BE49-F238E27FC236}">
                <a16:creationId xmlns:a16="http://schemas.microsoft.com/office/drawing/2014/main" id="{7B30538E-D3D4-4A4C-8F3E-F486F7D3508B}"/>
              </a:ext>
            </a:extLst>
          </p:cNvPr>
          <p:cNvSpPr>
            <a:spLocks noGrp="1" noChangeArrowheads="1"/>
          </p:cNvSpPr>
          <p:nvPr>
            <p:ph type="body" sz="half" idx="1"/>
          </p:nvPr>
        </p:nvSpPr>
        <p:spPr>
          <a:xfrm>
            <a:off x="457200" y="1600200"/>
            <a:ext cx="4038600" cy="4800600"/>
          </a:xfrm>
        </p:spPr>
        <p:txBody>
          <a:bodyPr/>
          <a:lstStyle/>
          <a:p>
            <a:pPr>
              <a:lnSpc>
                <a:spcPct val="80000"/>
              </a:lnSpc>
            </a:pPr>
            <a:r>
              <a:rPr lang="en-US" altLang="en-US" sz="1800" dirty="0"/>
              <a:t>Probability is the likelihood of the occurrence of a single event</a:t>
            </a:r>
          </a:p>
          <a:p>
            <a:pPr>
              <a:lnSpc>
                <a:spcPct val="80000"/>
              </a:lnSpc>
            </a:pPr>
            <a:endParaRPr lang="en-US" altLang="en-US" sz="1800" dirty="0"/>
          </a:p>
          <a:p>
            <a:pPr>
              <a:lnSpc>
                <a:spcPct val="80000"/>
              </a:lnSpc>
            </a:pPr>
            <a:r>
              <a:rPr lang="en-US" altLang="en-US" sz="1800" dirty="0"/>
              <a:t>With just the mean and std. dev. of a (Normal) distribution we can make “inferences” using the Z score for any individual drawn randomly from the population.</a:t>
            </a:r>
          </a:p>
          <a:p>
            <a:pPr>
              <a:lnSpc>
                <a:spcPct val="80000"/>
              </a:lnSpc>
            </a:pPr>
            <a:endParaRPr lang="en-US" altLang="en-US" sz="1800" dirty="0"/>
          </a:p>
          <a:p>
            <a:pPr>
              <a:lnSpc>
                <a:spcPct val="80000"/>
              </a:lnSpc>
            </a:pPr>
            <a:r>
              <a:rPr lang="en-US" altLang="en-US" sz="1800" dirty="0"/>
              <a:t>E.g. Knowing that a salary survey of Americans reports a mean annual salary of 40,000 with a std. deviation of 10,000.  What is the probability that a random person earns between 30K and 50K? </a:t>
            </a:r>
          </a:p>
          <a:p>
            <a:pPr>
              <a:lnSpc>
                <a:spcPct val="80000"/>
              </a:lnSpc>
            </a:pPr>
            <a:endParaRPr lang="en-US" altLang="en-US" sz="1800" dirty="0"/>
          </a:p>
          <a:p>
            <a:pPr>
              <a:lnSpc>
                <a:spcPct val="80000"/>
              </a:lnSpc>
            </a:pPr>
            <a:r>
              <a:rPr lang="en-US" altLang="en-US" sz="1800" dirty="0"/>
              <a:t>What’s the probability they earn over 50K? P(Z&gt;=1) =15.87%</a:t>
            </a:r>
          </a:p>
        </p:txBody>
      </p:sp>
      <p:pic>
        <p:nvPicPr>
          <p:cNvPr id="149508" name="Picture 4" descr="ctsdis8">
            <a:extLst>
              <a:ext uri="{FF2B5EF4-FFF2-40B4-BE49-F238E27FC236}">
                <a16:creationId xmlns:a16="http://schemas.microsoft.com/office/drawing/2014/main" id="{539E5E2E-6625-408E-BA5F-10AA817AA4B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2397125"/>
            <a:ext cx="4038600" cy="2930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9509" name="Rectangle 5">
            <a:extLst>
              <a:ext uri="{FF2B5EF4-FFF2-40B4-BE49-F238E27FC236}">
                <a16:creationId xmlns:a16="http://schemas.microsoft.com/office/drawing/2014/main" id="{D6EBE225-64ED-4052-B71B-A9E3BA82201A}"/>
              </a:ext>
            </a:extLst>
          </p:cNvPr>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 name="Arrow: Curved Up 1">
            <a:extLst>
              <a:ext uri="{FF2B5EF4-FFF2-40B4-BE49-F238E27FC236}">
                <a16:creationId xmlns:a16="http://schemas.microsoft.com/office/drawing/2014/main" id="{16EDBFA0-36A2-4DF2-9B6D-23DBF03AE373}"/>
              </a:ext>
            </a:extLst>
          </p:cNvPr>
          <p:cNvSpPr/>
          <p:nvPr/>
        </p:nvSpPr>
        <p:spPr>
          <a:xfrm rot="20528075">
            <a:off x="4515606" y="5336597"/>
            <a:ext cx="3343656" cy="6217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fade">
                                      <p:cBhvr>
                                        <p:cTn id="7" dur="2000"/>
                                        <p:tgtEl>
                                          <p:spTgt spid="14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07">
                                            <p:txEl>
                                              <p:pRg st="0" end="0"/>
                                            </p:txEl>
                                          </p:spTgt>
                                        </p:tgtEl>
                                        <p:attrNameLst>
                                          <p:attrName>style.visibility</p:attrName>
                                        </p:attrNameLst>
                                      </p:cBhvr>
                                      <p:to>
                                        <p:strVal val="visible"/>
                                      </p:to>
                                    </p:set>
                                    <p:animEffect transition="in" filter="wipe(left)">
                                      <p:cBhvr>
                                        <p:cTn id="12" dur="500"/>
                                        <p:tgtEl>
                                          <p:spTgt spid="1495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9507">
                                            <p:txEl>
                                              <p:pRg st="2" end="2"/>
                                            </p:txEl>
                                          </p:spTgt>
                                        </p:tgtEl>
                                        <p:attrNameLst>
                                          <p:attrName>style.visibility</p:attrName>
                                        </p:attrNameLst>
                                      </p:cBhvr>
                                      <p:to>
                                        <p:strVal val="visible"/>
                                      </p:to>
                                    </p:set>
                                    <p:animEffect transition="in" filter="wipe(left)">
                                      <p:cBhvr>
                                        <p:cTn id="17" dur="500"/>
                                        <p:tgtEl>
                                          <p:spTgt spid="1495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9507">
                                            <p:txEl>
                                              <p:pRg st="4" end="4"/>
                                            </p:txEl>
                                          </p:spTgt>
                                        </p:tgtEl>
                                        <p:attrNameLst>
                                          <p:attrName>style.visibility</p:attrName>
                                        </p:attrNameLst>
                                      </p:cBhvr>
                                      <p:to>
                                        <p:strVal val="visible"/>
                                      </p:to>
                                    </p:set>
                                    <p:animEffect transition="in" filter="wipe(left)">
                                      <p:cBhvr>
                                        <p:cTn id="22" dur="500"/>
                                        <p:tgtEl>
                                          <p:spTgt spid="14950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9507">
                                            <p:txEl>
                                              <p:pRg st="6" end="6"/>
                                            </p:txEl>
                                          </p:spTgt>
                                        </p:tgtEl>
                                        <p:attrNameLst>
                                          <p:attrName>style.visibility</p:attrName>
                                        </p:attrNameLst>
                                      </p:cBhvr>
                                      <p:to>
                                        <p:strVal val="visible"/>
                                      </p:to>
                                    </p:set>
                                    <p:animEffect transition="in" filter="wipe(left)">
                                      <p:cBhvr>
                                        <p:cTn id="27" dur="500"/>
                                        <p:tgtEl>
                                          <p:spTgt spid="149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p:bldP spid="149507"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762000" y="274638"/>
            <a:ext cx="7924800" cy="667194"/>
          </a:xfrm>
        </p:spPr>
        <p:txBody>
          <a:bodyPr/>
          <a:lstStyle/>
          <a:p>
            <a:r>
              <a:rPr lang="en-US" dirty="0"/>
              <a:t>Barry Bonds Batting Average Hypothesis Test</a:t>
            </a:r>
          </a:p>
        </p:txBody>
      </p:sp>
      <p:pic>
        <p:nvPicPr>
          <p:cNvPr id="191490" name="Picture 2">
            <a:extLst>
              <a:ext uri="{FF2B5EF4-FFF2-40B4-BE49-F238E27FC236}">
                <a16:creationId xmlns:a16="http://schemas.microsoft.com/office/drawing/2014/main" id="{B1F05890-732E-4350-BD71-82E61971D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98" y="3171730"/>
            <a:ext cx="8277225"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B4D5A45E-881C-45CD-96D4-BD16F2B57EFA}"/>
              </a:ext>
            </a:extLst>
          </p:cNvPr>
          <p:cNvGraphicFramePr>
            <a:graphicFrameLocks noGrp="1"/>
          </p:cNvGraphicFramePr>
          <p:nvPr>
            <p:extLst>
              <p:ext uri="{D42A27DB-BD31-4B8C-83A1-F6EECF244321}">
                <p14:modId xmlns:p14="http://schemas.microsoft.com/office/powerpoint/2010/main" val="1525846408"/>
              </p:ext>
            </p:extLst>
          </p:nvPr>
        </p:nvGraphicFramePr>
        <p:xfrm>
          <a:off x="358902" y="2020824"/>
          <a:ext cx="7886700" cy="739140"/>
        </p:xfrm>
        <a:graphic>
          <a:graphicData uri="http://schemas.openxmlformats.org/drawingml/2006/table">
            <a:tbl>
              <a:tblPr/>
              <a:tblGrid>
                <a:gridCol w="7886700">
                  <a:extLst>
                    <a:ext uri="{9D8B030D-6E8A-4147-A177-3AD203B41FA5}">
                      <a16:colId xmlns:a16="http://schemas.microsoft.com/office/drawing/2014/main" val="2456927180"/>
                    </a:ext>
                  </a:extLst>
                </a:gridCol>
              </a:tblGrid>
              <a:tr h="0">
                <a:tc>
                  <a:txBody>
                    <a:bodyPr/>
                    <a:lstStyle/>
                    <a:p>
                      <a:pPr algn="l" fontAlgn="b"/>
                      <a:r>
                        <a:rPr lang="en-US">
                          <a:effectLst/>
                        </a:rPr>
                        <a:t>Decision</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38655831"/>
                  </a:ext>
                </a:extLst>
              </a:tr>
              <a:tr h="0">
                <a:tc>
                  <a:txBody>
                    <a:bodyPr/>
                    <a:lstStyle/>
                    <a:p>
                      <a:pPr fontAlgn="t"/>
                      <a:r>
                        <a:rPr lang="en-US" dirty="0">
                          <a:effectLst/>
                        </a:rPr>
                        <a:t>Reject H</a:t>
                      </a:r>
                      <a:r>
                        <a:rPr lang="en-US" baseline="-25000" dirty="0">
                          <a:effectLst/>
                        </a:rPr>
                        <a:t>0</a:t>
                      </a:r>
                      <a:r>
                        <a:rPr lang="en-US" dirty="0">
                          <a:effectLst/>
                        </a:rPr>
                        <a:t> because P-value of 0.0340 is less than 0.05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270528151"/>
                  </a:ext>
                </a:extLst>
              </a:tr>
            </a:tbl>
          </a:graphicData>
        </a:graphic>
      </p:graphicFrame>
      <p:sp>
        <p:nvSpPr>
          <p:cNvPr id="8" name="Rectangle 3">
            <a:extLst>
              <a:ext uri="{FF2B5EF4-FFF2-40B4-BE49-F238E27FC236}">
                <a16:creationId xmlns:a16="http://schemas.microsoft.com/office/drawing/2014/main" id="{32831A78-1863-4413-A60C-B5684A5814F8}"/>
              </a:ext>
            </a:extLst>
          </p:cNvPr>
          <p:cNvSpPr>
            <a:spLocks noChangeArrowheads="1"/>
          </p:cNvSpPr>
          <p:nvPr/>
        </p:nvSpPr>
        <p:spPr bwMode="auto">
          <a:xfrm>
            <a:off x="358902" y="156362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a:ln>
                  <a:noFill/>
                </a:ln>
                <a:solidFill>
                  <a:srgbClr val="000000"/>
                </a:solidFill>
                <a:effectLst/>
                <a:latin typeface="Arial" panose="020B0604020202020204" pitchFamily="34" charset="0"/>
              </a:rPr>
              <a:t>Decision for Chosen Significance Level: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98095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762000" y="274638"/>
            <a:ext cx="7924800" cy="629444"/>
          </a:xfrm>
        </p:spPr>
        <p:txBody>
          <a:bodyPr>
            <a:normAutofit fontScale="90000"/>
          </a:bodyPr>
          <a:lstStyle/>
          <a:p>
            <a:r>
              <a:rPr lang="en-US" dirty="0"/>
              <a:t>Barry Bonds On Base Percentage Hypothesis Test</a:t>
            </a:r>
          </a:p>
        </p:txBody>
      </p:sp>
      <p:pic>
        <p:nvPicPr>
          <p:cNvPr id="198658" name="Picture 2">
            <a:extLst>
              <a:ext uri="{FF2B5EF4-FFF2-40B4-BE49-F238E27FC236}">
                <a16:creationId xmlns:a16="http://schemas.microsoft.com/office/drawing/2014/main" id="{FC9FBBCA-8AA5-45D4-B6E7-CCAD59D31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89" y="3850767"/>
            <a:ext cx="2981173" cy="23762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B4641A47-33F5-4C79-BB0C-6A7652FC127B}"/>
              </a:ext>
            </a:extLst>
          </p:cNvPr>
          <p:cNvGraphicFramePr>
            <a:graphicFrameLocks noGrp="1"/>
          </p:cNvGraphicFramePr>
          <p:nvPr>
            <p:extLst>
              <p:ext uri="{D42A27DB-BD31-4B8C-83A1-F6EECF244321}">
                <p14:modId xmlns:p14="http://schemas.microsoft.com/office/powerpoint/2010/main" val="3025796750"/>
              </p:ext>
            </p:extLst>
          </p:nvPr>
        </p:nvGraphicFramePr>
        <p:xfrm>
          <a:off x="384238" y="1732789"/>
          <a:ext cx="8151688" cy="2754630"/>
        </p:xfrm>
        <a:graphic>
          <a:graphicData uri="http://schemas.openxmlformats.org/drawingml/2006/table">
            <a:tbl>
              <a:tblPr/>
              <a:tblGrid>
                <a:gridCol w="2037922">
                  <a:extLst>
                    <a:ext uri="{9D8B030D-6E8A-4147-A177-3AD203B41FA5}">
                      <a16:colId xmlns:a16="http://schemas.microsoft.com/office/drawing/2014/main" val="4043594549"/>
                    </a:ext>
                  </a:extLst>
                </a:gridCol>
                <a:gridCol w="2037922">
                  <a:extLst>
                    <a:ext uri="{9D8B030D-6E8A-4147-A177-3AD203B41FA5}">
                      <a16:colId xmlns:a16="http://schemas.microsoft.com/office/drawing/2014/main" val="2877476715"/>
                    </a:ext>
                  </a:extLst>
                </a:gridCol>
                <a:gridCol w="2037922">
                  <a:extLst>
                    <a:ext uri="{9D8B030D-6E8A-4147-A177-3AD203B41FA5}">
                      <a16:colId xmlns:a16="http://schemas.microsoft.com/office/drawing/2014/main" val="1487123046"/>
                    </a:ext>
                  </a:extLst>
                </a:gridCol>
                <a:gridCol w="2037922">
                  <a:extLst>
                    <a:ext uri="{9D8B030D-6E8A-4147-A177-3AD203B41FA5}">
                      <a16:colId xmlns:a16="http://schemas.microsoft.com/office/drawing/2014/main" val="2980724712"/>
                    </a:ext>
                  </a:extLst>
                </a:gridCol>
              </a:tblGrid>
              <a:tr h="0">
                <a:tc>
                  <a:txBody>
                    <a:bodyPr/>
                    <a:lstStyle/>
                    <a:p>
                      <a:pPr algn="ctr" fontAlgn="b"/>
                      <a:r>
                        <a:rPr lang="en-US">
                          <a:effectLst/>
                        </a:rPr>
                        <a:t>Group</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a:effectLst/>
                        </a:rPr>
                        <a:t>Sample Size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a:effectLst/>
                        </a:rPr>
                        <a:t>Mean</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dirty="0">
                          <a:effectLst/>
                        </a:rPr>
                        <a:t>Std. Dev.</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50956215"/>
                  </a:ext>
                </a:extLst>
              </a:tr>
              <a:tr h="0">
                <a:tc>
                  <a:txBody>
                    <a:bodyPr/>
                    <a:lstStyle/>
                    <a:p>
                      <a:pPr algn="ctr" fontAlgn="t"/>
                      <a:r>
                        <a:rPr lang="en-US">
                          <a:effectLst/>
                        </a:rPr>
                        <a:t>Barry Bonds On Base Percentage Before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dirty="0">
                          <a:effectLst/>
                        </a:rPr>
                        <a:t>13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0.4085</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0.0483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74180765"/>
                  </a:ext>
                </a:extLst>
              </a:tr>
              <a:tr h="0">
                <a:tc>
                  <a:txBody>
                    <a:bodyPr/>
                    <a:lstStyle/>
                    <a:p>
                      <a:pPr algn="ctr" fontAlgn="t"/>
                      <a:r>
                        <a:rPr lang="en-US" dirty="0">
                          <a:effectLst/>
                        </a:rPr>
                        <a:t>Barry Bonds On Base Percentage After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a:effectLst/>
                        </a:rPr>
                        <a:t>6</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a:effectLst/>
                        </a:rPr>
                        <a:t>0.5107</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dirty="0">
                          <a:effectLst/>
                        </a:rPr>
                        <a:t>0.0836</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3093280970"/>
                  </a:ext>
                </a:extLst>
              </a:tr>
            </a:tbl>
          </a:graphicData>
        </a:graphic>
      </p:graphicFrame>
      <p:sp>
        <p:nvSpPr>
          <p:cNvPr id="5" name="Rectangle 3">
            <a:extLst>
              <a:ext uri="{FF2B5EF4-FFF2-40B4-BE49-F238E27FC236}">
                <a16:creationId xmlns:a16="http://schemas.microsoft.com/office/drawing/2014/main" id="{5D26EF3A-3792-426D-AAF5-1D2BE9A89FCE}"/>
              </a:ext>
            </a:extLst>
          </p:cNvPr>
          <p:cNvSpPr>
            <a:spLocks noChangeArrowheads="1"/>
          </p:cNvSpPr>
          <p:nvPr/>
        </p:nvSpPr>
        <p:spPr bwMode="auto">
          <a:xfrm>
            <a:off x="482536" y="1319523"/>
            <a:ext cx="82772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Arial" panose="020B0604020202020204" pitchFamily="34" charset="0"/>
              </a:rPr>
              <a:t>Descriptive Statistics: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8661" name="Picture 5">
            <a:extLst>
              <a:ext uri="{FF2B5EF4-FFF2-40B4-BE49-F238E27FC236}">
                <a16:creationId xmlns:a16="http://schemas.microsoft.com/office/drawing/2014/main" id="{24BF9155-FB91-464F-B059-A7DB0CFB9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175" y="3806191"/>
            <a:ext cx="2981173" cy="237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4021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762000" y="274638"/>
            <a:ext cx="7924800" cy="629444"/>
          </a:xfrm>
        </p:spPr>
        <p:txBody>
          <a:bodyPr>
            <a:normAutofit fontScale="90000"/>
          </a:bodyPr>
          <a:lstStyle/>
          <a:p>
            <a:r>
              <a:rPr lang="en-US" dirty="0"/>
              <a:t>Barry Bonds On Base Percentage Hypothesis Test</a:t>
            </a:r>
          </a:p>
        </p:txBody>
      </p:sp>
      <p:graphicFrame>
        <p:nvGraphicFramePr>
          <p:cNvPr id="2" name="Table 1">
            <a:extLst>
              <a:ext uri="{FF2B5EF4-FFF2-40B4-BE49-F238E27FC236}">
                <a16:creationId xmlns:a16="http://schemas.microsoft.com/office/drawing/2014/main" id="{F207824F-E193-41F2-97A8-EF03663E90E1}"/>
              </a:ext>
            </a:extLst>
          </p:cNvPr>
          <p:cNvGraphicFramePr>
            <a:graphicFrameLocks noGrp="1"/>
          </p:cNvGraphicFramePr>
          <p:nvPr>
            <p:extLst>
              <p:ext uri="{D42A27DB-BD31-4B8C-83A1-F6EECF244321}">
                <p14:modId xmlns:p14="http://schemas.microsoft.com/office/powerpoint/2010/main" val="1584446488"/>
              </p:ext>
            </p:extLst>
          </p:nvPr>
        </p:nvGraphicFramePr>
        <p:xfrm>
          <a:off x="628650" y="1952244"/>
          <a:ext cx="7886700" cy="1104900"/>
        </p:xfrm>
        <a:graphic>
          <a:graphicData uri="http://schemas.openxmlformats.org/drawingml/2006/table">
            <a:tbl>
              <a:tblPr/>
              <a:tblGrid>
                <a:gridCol w="2628900">
                  <a:extLst>
                    <a:ext uri="{9D8B030D-6E8A-4147-A177-3AD203B41FA5}">
                      <a16:colId xmlns:a16="http://schemas.microsoft.com/office/drawing/2014/main" val="3178381132"/>
                    </a:ext>
                  </a:extLst>
                </a:gridCol>
                <a:gridCol w="2628900">
                  <a:extLst>
                    <a:ext uri="{9D8B030D-6E8A-4147-A177-3AD203B41FA5}">
                      <a16:colId xmlns:a16="http://schemas.microsoft.com/office/drawing/2014/main" val="3921046741"/>
                    </a:ext>
                  </a:extLst>
                </a:gridCol>
                <a:gridCol w="2628900">
                  <a:extLst>
                    <a:ext uri="{9D8B030D-6E8A-4147-A177-3AD203B41FA5}">
                      <a16:colId xmlns:a16="http://schemas.microsoft.com/office/drawing/2014/main" val="3386631631"/>
                    </a:ext>
                  </a:extLst>
                </a:gridCol>
              </a:tblGrid>
              <a:tr h="0">
                <a:tc gridSpan="3">
                  <a:txBody>
                    <a:bodyPr/>
                    <a:lstStyle/>
                    <a:p>
                      <a:r>
                        <a:rPr lang="en-US"/>
                        <a:t>Test Statistic:</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12087369"/>
                  </a:ext>
                </a:extLst>
              </a:tr>
              <a:tr h="0">
                <a:tc>
                  <a:txBody>
                    <a:bodyPr/>
                    <a:lstStyle/>
                    <a:p>
                      <a:pPr algn="ctr" fontAlgn="b"/>
                      <a:r>
                        <a:rPr lang="en-US">
                          <a:effectLst/>
                        </a:rPr>
                        <a:t>Observed Difference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Standard Error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8040D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8040D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6471576"/>
                  </a:ext>
                </a:extLst>
              </a:tr>
              <a:tr h="0">
                <a:tc>
                  <a:txBody>
                    <a:bodyPr/>
                    <a:lstStyle/>
                    <a:p>
                      <a:pPr algn="ctr" fontAlgn="t"/>
                      <a:r>
                        <a:rPr lang="en-US">
                          <a:effectLst/>
                        </a:rPr>
                        <a:t>-0.1022</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0.0366</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-2.789</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54621873"/>
                  </a:ext>
                </a:extLst>
              </a:tr>
            </a:tbl>
          </a:graphicData>
        </a:graphic>
      </p:graphicFrame>
      <p:graphicFrame>
        <p:nvGraphicFramePr>
          <p:cNvPr id="4" name="Table 3">
            <a:extLst>
              <a:ext uri="{FF2B5EF4-FFF2-40B4-BE49-F238E27FC236}">
                <a16:creationId xmlns:a16="http://schemas.microsoft.com/office/drawing/2014/main" id="{E968CB2D-E411-4F85-A979-A546C51A4AAA}"/>
              </a:ext>
            </a:extLst>
          </p:cNvPr>
          <p:cNvGraphicFramePr>
            <a:graphicFrameLocks noGrp="1"/>
          </p:cNvGraphicFramePr>
          <p:nvPr>
            <p:extLst>
              <p:ext uri="{D42A27DB-BD31-4B8C-83A1-F6EECF244321}">
                <p14:modId xmlns:p14="http://schemas.microsoft.com/office/powerpoint/2010/main" val="3548930995"/>
              </p:ext>
            </p:extLst>
          </p:nvPr>
        </p:nvGraphicFramePr>
        <p:xfrm>
          <a:off x="628650" y="3175984"/>
          <a:ext cx="7886700" cy="1653540"/>
        </p:xfrm>
        <a:graphic>
          <a:graphicData uri="http://schemas.openxmlformats.org/drawingml/2006/table">
            <a:tbl>
              <a:tblPr/>
              <a:tblGrid>
                <a:gridCol w="1577340">
                  <a:extLst>
                    <a:ext uri="{9D8B030D-6E8A-4147-A177-3AD203B41FA5}">
                      <a16:colId xmlns:a16="http://schemas.microsoft.com/office/drawing/2014/main" val="1168843142"/>
                    </a:ext>
                  </a:extLst>
                </a:gridCol>
                <a:gridCol w="1577340">
                  <a:extLst>
                    <a:ext uri="{9D8B030D-6E8A-4147-A177-3AD203B41FA5}">
                      <a16:colId xmlns:a16="http://schemas.microsoft.com/office/drawing/2014/main" val="4179589548"/>
                    </a:ext>
                  </a:extLst>
                </a:gridCol>
                <a:gridCol w="1577340">
                  <a:extLst>
                    <a:ext uri="{9D8B030D-6E8A-4147-A177-3AD203B41FA5}">
                      <a16:colId xmlns:a16="http://schemas.microsoft.com/office/drawing/2014/main" val="4160430326"/>
                    </a:ext>
                  </a:extLst>
                </a:gridCol>
                <a:gridCol w="1577340">
                  <a:extLst>
                    <a:ext uri="{9D8B030D-6E8A-4147-A177-3AD203B41FA5}">
                      <a16:colId xmlns:a16="http://schemas.microsoft.com/office/drawing/2014/main" val="1768892571"/>
                    </a:ext>
                  </a:extLst>
                </a:gridCol>
                <a:gridCol w="1577340">
                  <a:extLst>
                    <a:ext uri="{9D8B030D-6E8A-4147-A177-3AD203B41FA5}">
                      <a16:colId xmlns:a16="http://schemas.microsoft.com/office/drawing/2014/main" val="2926386453"/>
                    </a:ext>
                  </a:extLst>
                </a:gridCol>
              </a:tblGrid>
              <a:tr h="0">
                <a:tc gridSpan="5">
                  <a:txBody>
                    <a:bodyPr/>
                    <a:lstStyle/>
                    <a:p>
                      <a:r>
                        <a:rPr lang="en-US"/>
                        <a:t>Hypothesis Test: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12013020"/>
                  </a:ext>
                </a:extLst>
              </a:tr>
              <a:tr h="0">
                <a:tc>
                  <a:txBody>
                    <a:bodyPr/>
                    <a:lstStyle/>
                    <a:p>
                      <a:pPr algn="ctr" fontAlgn="b"/>
                      <a:r>
                        <a:rPr lang="en-US">
                          <a:effectLst/>
                        </a:rPr>
                        <a:t>Population Parameter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Null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3042D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dirty="0">
                          <a:effectLst/>
                        </a:rPr>
                        <a:t>Alternative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2841D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3042D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P-value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3042D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65271252"/>
                  </a:ext>
                </a:extLst>
              </a:tr>
              <a:tr h="0">
                <a:tc>
                  <a:txBody>
                    <a:bodyPr/>
                    <a:lstStyle/>
                    <a:p>
                      <a:pPr algn="ctr" fontAlgn="t"/>
                      <a:r>
                        <a:rPr lang="en-US">
                          <a:effectLst/>
                        </a:rPr>
                        <a:t>Difference </a:t>
                      </a:r>
                      <a:r>
                        <a:rPr lang="el-GR">
                          <a:effectLst/>
                        </a:rPr>
                        <a:t>μ</a:t>
                      </a:r>
                      <a:r>
                        <a:rPr lang="el-GR" baseline="-25000">
                          <a:effectLst/>
                        </a:rPr>
                        <a:t>1</a:t>
                      </a:r>
                      <a:r>
                        <a:rPr lang="el-GR">
                          <a:effectLst/>
                        </a:rPr>
                        <a:t> - μ</a:t>
                      </a:r>
                      <a:r>
                        <a:rPr lang="el-GR" baseline="-25000">
                          <a:effectLst/>
                        </a:rPr>
                        <a:t>2</a:t>
                      </a:r>
                      <a:endParaRPr lang="el-GR">
                        <a:effectLst/>
                      </a:endParaRP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&lt;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-2.789</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0.0143</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11533056"/>
                  </a:ext>
                </a:extLst>
              </a:tr>
            </a:tbl>
          </a:graphicData>
        </a:graphic>
      </p:graphicFrame>
    </p:spTree>
    <p:extLst>
      <p:ext uri="{BB962C8B-B14F-4D97-AF65-F5344CB8AC3E}">
        <p14:creationId xmlns:p14="http://schemas.microsoft.com/office/powerpoint/2010/main" val="2014825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762000" y="274638"/>
            <a:ext cx="7924800" cy="667194"/>
          </a:xfrm>
        </p:spPr>
        <p:txBody>
          <a:bodyPr>
            <a:normAutofit fontScale="90000"/>
          </a:bodyPr>
          <a:lstStyle/>
          <a:p>
            <a:r>
              <a:rPr lang="en-US" dirty="0"/>
              <a:t>Barry Bonds On Base Percentage Hypothesis Test</a:t>
            </a:r>
          </a:p>
        </p:txBody>
      </p:sp>
      <p:pic>
        <p:nvPicPr>
          <p:cNvPr id="196610" name="Picture 2">
            <a:extLst>
              <a:ext uri="{FF2B5EF4-FFF2-40B4-BE49-F238E27FC236}">
                <a16:creationId xmlns:a16="http://schemas.microsoft.com/office/drawing/2014/main" id="{91AB4935-2D0F-443D-8E61-A6D8249A5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902" y="3429000"/>
            <a:ext cx="8277225"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B104C90D-95BC-45A0-ACD5-86B208448ECF}"/>
              </a:ext>
            </a:extLst>
          </p:cNvPr>
          <p:cNvGraphicFramePr>
            <a:graphicFrameLocks noGrp="1"/>
          </p:cNvGraphicFramePr>
          <p:nvPr>
            <p:extLst>
              <p:ext uri="{D42A27DB-BD31-4B8C-83A1-F6EECF244321}">
                <p14:modId xmlns:p14="http://schemas.microsoft.com/office/powerpoint/2010/main" val="412848694"/>
              </p:ext>
            </p:extLst>
          </p:nvPr>
        </p:nvGraphicFramePr>
        <p:xfrm>
          <a:off x="386333" y="2023371"/>
          <a:ext cx="7886700" cy="739140"/>
        </p:xfrm>
        <a:graphic>
          <a:graphicData uri="http://schemas.openxmlformats.org/drawingml/2006/table">
            <a:tbl>
              <a:tblPr/>
              <a:tblGrid>
                <a:gridCol w="7886700">
                  <a:extLst>
                    <a:ext uri="{9D8B030D-6E8A-4147-A177-3AD203B41FA5}">
                      <a16:colId xmlns:a16="http://schemas.microsoft.com/office/drawing/2014/main" val="1059520876"/>
                    </a:ext>
                  </a:extLst>
                </a:gridCol>
              </a:tblGrid>
              <a:tr h="0">
                <a:tc>
                  <a:txBody>
                    <a:bodyPr/>
                    <a:lstStyle/>
                    <a:p>
                      <a:pPr algn="l" fontAlgn="b"/>
                      <a:r>
                        <a:rPr lang="en-US" dirty="0">
                          <a:effectLst/>
                        </a:rPr>
                        <a:t>Decision</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94123743"/>
                  </a:ext>
                </a:extLst>
              </a:tr>
              <a:tr h="0">
                <a:tc>
                  <a:txBody>
                    <a:bodyPr/>
                    <a:lstStyle/>
                    <a:p>
                      <a:pPr fontAlgn="t"/>
                      <a:r>
                        <a:rPr lang="en-US" dirty="0">
                          <a:effectLst/>
                        </a:rPr>
                        <a:t>Reject H</a:t>
                      </a:r>
                      <a:r>
                        <a:rPr lang="en-US" baseline="-25000" dirty="0">
                          <a:effectLst/>
                        </a:rPr>
                        <a:t>0</a:t>
                      </a:r>
                      <a:r>
                        <a:rPr lang="en-US" dirty="0">
                          <a:effectLst/>
                        </a:rPr>
                        <a:t> because P-value of 0.0143 is less than 0.05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58388475"/>
                  </a:ext>
                </a:extLst>
              </a:tr>
            </a:tbl>
          </a:graphicData>
        </a:graphic>
      </p:graphicFrame>
      <p:sp>
        <p:nvSpPr>
          <p:cNvPr id="4" name="Rectangle 3">
            <a:extLst>
              <a:ext uri="{FF2B5EF4-FFF2-40B4-BE49-F238E27FC236}">
                <a16:creationId xmlns:a16="http://schemas.microsoft.com/office/drawing/2014/main" id="{31D8F97E-FA2C-4966-9FB1-CE48FACFC404}"/>
              </a:ext>
            </a:extLst>
          </p:cNvPr>
          <p:cNvSpPr>
            <a:spLocks noChangeArrowheads="1"/>
          </p:cNvSpPr>
          <p:nvPr/>
        </p:nvSpPr>
        <p:spPr bwMode="auto">
          <a:xfrm>
            <a:off x="357187" y="1615749"/>
            <a:ext cx="83296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Arial" panose="020B0604020202020204" pitchFamily="34" charset="0"/>
              </a:rPr>
              <a:t>Decision for Chosen Significance Level: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46909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762000" y="274638"/>
            <a:ext cx="7924800" cy="667194"/>
          </a:xfrm>
        </p:spPr>
        <p:txBody>
          <a:bodyPr>
            <a:normAutofit/>
          </a:bodyPr>
          <a:lstStyle/>
          <a:p>
            <a:r>
              <a:rPr lang="en-US" dirty="0"/>
              <a:t>Barry Bonds Slugging Average Hypothesis Test</a:t>
            </a:r>
          </a:p>
        </p:txBody>
      </p:sp>
      <p:graphicFrame>
        <p:nvGraphicFramePr>
          <p:cNvPr id="5" name="Table 4">
            <a:extLst>
              <a:ext uri="{FF2B5EF4-FFF2-40B4-BE49-F238E27FC236}">
                <a16:creationId xmlns:a16="http://schemas.microsoft.com/office/drawing/2014/main" id="{C777E584-4A8E-4A25-B0E7-61DBDE18BC95}"/>
              </a:ext>
            </a:extLst>
          </p:cNvPr>
          <p:cNvGraphicFramePr>
            <a:graphicFrameLocks noGrp="1"/>
          </p:cNvGraphicFramePr>
          <p:nvPr>
            <p:extLst>
              <p:ext uri="{D42A27DB-BD31-4B8C-83A1-F6EECF244321}">
                <p14:modId xmlns:p14="http://schemas.microsoft.com/office/powerpoint/2010/main" val="3186911750"/>
              </p:ext>
            </p:extLst>
          </p:nvPr>
        </p:nvGraphicFramePr>
        <p:xfrm>
          <a:off x="452628" y="1330452"/>
          <a:ext cx="7886700" cy="3669030"/>
        </p:xfrm>
        <a:graphic>
          <a:graphicData uri="http://schemas.openxmlformats.org/drawingml/2006/table">
            <a:tbl>
              <a:tblPr/>
              <a:tblGrid>
                <a:gridCol w="1971675">
                  <a:extLst>
                    <a:ext uri="{9D8B030D-6E8A-4147-A177-3AD203B41FA5}">
                      <a16:colId xmlns:a16="http://schemas.microsoft.com/office/drawing/2014/main" val="1978908593"/>
                    </a:ext>
                  </a:extLst>
                </a:gridCol>
                <a:gridCol w="1971675">
                  <a:extLst>
                    <a:ext uri="{9D8B030D-6E8A-4147-A177-3AD203B41FA5}">
                      <a16:colId xmlns:a16="http://schemas.microsoft.com/office/drawing/2014/main" val="625887639"/>
                    </a:ext>
                  </a:extLst>
                </a:gridCol>
                <a:gridCol w="1971675">
                  <a:extLst>
                    <a:ext uri="{9D8B030D-6E8A-4147-A177-3AD203B41FA5}">
                      <a16:colId xmlns:a16="http://schemas.microsoft.com/office/drawing/2014/main" val="3954613430"/>
                    </a:ext>
                  </a:extLst>
                </a:gridCol>
                <a:gridCol w="1971675">
                  <a:extLst>
                    <a:ext uri="{9D8B030D-6E8A-4147-A177-3AD203B41FA5}">
                      <a16:colId xmlns:a16="http://schemas.microsoft.com/office/drawing/2014/main" val="3106177658"/>
                    </a:ext>
                  </a:extLst>
                </a:gridCol>
              </a:tblGrid>
              <a:tr h="0">
                <a:tc gridSpan="4">
                  <a:txBody>
                    <a:bodyPr/>
                    <a:lstStyle/>
                    <a:p>
                      <a:r>
                        <a:rPr lang="en-US"/>
                        <a:t>Descriptive Statistics:</a:t>
                      </a:r>
                    </a:p>
                  </a:txBody>
                  <a:tcPr anchor="c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6709383"/>
                  </a:ext>
                </a:extLst>
              </a:tr>
              <a:tr h="0">
                <a:tc>
                  <a:txBody>
                    <a:bodyPr/>
                    <a:lstStyle/>
                    <a:p>
                      <a:pPr algn="ctr" fontAlgn="b"/>
                      <a:r>
                        <a:rPr lang="en-US">
                          <a:effectLst/>
                        </a:rPr>
                        <a:t>Group</a:t>
                      </a:r>
                    </a:p>
                  </a:txBody>
                  <a:tcPr marL="114300" marR="114300" marT="47625" marB="47625" anchor="b">
                    <a:lnL>
                      <a:noFill/>
                    </a:lnL>
                    <a:lnR>
                      <a:noFill/>
                    </a:lnR>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Sample Size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Mean</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Std. Dev.</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2515708"/>
                  </a:ext>
                </a:extLst>
              </a:tr>
              <a:tr h="0">
                <a:tc>
                  <a:txBody>
                    <a:bodyPr/>
                    <a:lstStyle/>
                    <a:p>
                      <a:pPr algn="ctr" fontAlgn="t"/>
                      <a:r>
                        <a:rPr lang="en-US">
                          <a:effectLst/>
                        </a:rPr>
                        <a:t>Barry Bonds Slugging Average Before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ctr" fontAlgn="t"/>
                      <a:r>
                        <a:rPr lang="en-US">
                          <a:effectLst/>
                        </a:rPr>
                        <a:t>13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ctr" fontAlgn="t"/>
                      <a:r>
                        <a:rPr lang="en-US">
                          <a:effectLst/>
                        </a:rPr>
                        <a:t>0.5568</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ctr" fontAlgn="t"/>
                      <a:r>
                        <a:rPr lang="en-US">
                          <a:effectLst/>
                        </a:rPr>
                        <a:t>0.0826</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843854553"/>
                  </a:ext>
                </a:extLst>
              </a:tr>
              <a:tr h="0">
                <a:tc>
                  <a:txBody>
                    <a:bodyPr/>
                    <a:lstStyle/>
                    <a:p>
                      <a:pPr algn="ctr" fontAlgn="t"/>
                      <a:r>
                        <a:rPr lang="en-US" dirty="0">
                          <a:effectLst/>
                        </a:rPr>
                        <a:t>Barry Bonds Slugging Average After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a:effectLst/>
                        </a:rPr>
                        <a:t>6</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a:effectLst/>
                        </a:rPr>
                        <a:t>0.7547</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dirty="0">
                          <a:effectLst/>
                        </a:rPr>
                        <a:t>0.0899</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24827132"/>
                  </a:ext>
                </a:extLst>
              </a:tr>
            </a:tbl>
          </a:graphicData>
        </a:graphic>
      </p:graphicFrame>
      <p:pic>
        <p:nvPicPr>
          <p:cNvPr id="199682" name="Picture 2">
            <a:extLst>
              <a:ext uri="{FF2B5EF4-FFF2-40B4-BE49-F238E27FC236}">
                <a16:creationId xmlns:a16="http://schemas.microsoft.com/office/drawing/2014/main" id="{E9DAEC22-6F44-4AF8-925D-1B72F20E2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602" y="4050793"/>
            <a:ext cx="2701074" cy="2153030"/>
          </a:xfrm>
          <a:prstGeom prst="rect">
            <a:avLst/>
          </a:prstGeom>
          <a:noFill/>
          <a:extLst>
            <a:ext uri="{909E8E84-426E-40DD-AFC4-6F175D3DCCD1}">
              <a14:hiddenFill xmlns:a14="http://schemas.microsoft.com/office/drawing/2010/main">
                <a:solidFill>
                  <a:srgbClr val="FFFFFF"/>
                </a:solidFill>
              </a14:hiddenFill>
            </a:ext>
          </a:extLst>
        </p:spPr>
      </p:pic>
      <p:pic>
        <p:nvPicPr>
          <p:cNvPr id="199684" name="Picture 4">
            <a:extLst>
              <a:ext uri="{FF2B5EF4-FFF2-40B4-BE49-F238E27FC236}">
                <a16:creationId xmlns:a16="http://schemas.microsoft.com/office/drawing/2014/main" id="{42C06A08-2835-41AB-A419-A7977C1FC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906" y="4050792"/>
            <a:ext cx="2701074" cy="215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6813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762000" y="274638"/>
            <a:ext cx="7924800" cy="629444"/>
          </a:xfrm>
        </p:spPr>
        <p:txBody>
          <a:bodyPr>
            <a:normAutofit/>
          </a:bodyPr>
          <a:lstStyle/>
          <a:p>
            <a:r>
              <a:rPr lang="en-US" dirty="0"/>
              <a:t>Barry Bonds Slugging Average Hypothesis Test</a:t>
            </a:r>
          </a:p>
        </p:txBody>
      </p:sp>
      <p:graphicFrame>
        <p:nvGraphicFramePr>
          <p:cNvPr id="2" name="Table 1">
            <a:extLst>
              <a:ext uri="{FF2B5EF4-FFF2-40B4-BE49-F238E27FC236}">
                <a16:creationId xmlns:a16="http://schemas.microsoft.com/office/drawing/2014/main" id="{AE2B5CDC-C33F-44E0-90FE-3CD34AD09E2C}"/>
              </a:ext>
            </a:extLst>
          </p:cNvPr>
          <p:cNvGraphicFramePr>
            <a:graphicFrameLocks noGrp="1"/>
          </p:cNvGraphicFramePr>
          <p:nvPr>
            <p:extLst>
              <p:ext uri="{D42A27DB-BD31-4B8C-83A1-F6EECF244321}">
                <p14:modId xmlns:p14="http://schemas.microsoft.com/office/powerpoint/2010/main" val="3670505287"/>
              </p:ext>
            </p:extLst>
          </p:nvPr>
        </p:nvGraphicFramePr>
        <p:xfrm>
          <a:off x="628650" y="1661192"/>
          <a:ext cx="7886700" cy="1104900"/>
        </p:xfrm>
        <a:graphic>
          <a:graphicData uri="http://schemas.openxmlformats.org/drawingml/2006/table">
            <a:tbl>
              <a:tblPr/>
              <a:tblGrid>
                <a:gridCol w="2628900">
                  <a:extLst>
                    <a:ext uri="{9D8B030D-6E8A-4147-A177-3AD203B41FA5}">
                      <a16:colId xmlns:a16="http://schemas.microsoft.com/office/drawing/2014/main" val="334036602"/>
                    </a:ext>
                  </a:extLst>
                </a:gridCol>
                <a:gridCol w="2628900">
                  <a:extLst>
                    <a:ext uri="{9D8B030D-6E8A-4147-A177-3AD203B41FA5}">
                      <a16:colId xmlns:a16="http://schemas.microsoft.com/office/drawing/2014/main" val="1951604268"/>
                    </a:ext>
                  </a:extLst>
                </a:gridCol>
                <a:gridCol w="2628900">
                  <a:extLst>
                    <a:ext uri="{9D8B030D-6E8A-4147-A177-3AD203B41FA5}">
                      <a16:colId xmlns:a16="http://schemas.microsoft.com/office/drawing/2014/main" val="441571049"/>
                    </a:ext>
                  </a:extLst>
                </a:gridCol>
              </a:tblGrid>
              <a:tr h="0">
                <a:tc gridSpan="3">
                  <a:txBody>
                    <a:bodyPr/>
                    <a:lstStyle/>
                    <a:p>
                      <a:r>
                        <a:rPr lang="en-US"/>
                        <a:t>Test Statistic:</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88280514"/>
                  </a:ext>
                </a:extLst>
              </a:tr>
              <a:tr h="0">
                <a:tc>
                  <a:txBody>
                    <a:bodyPr/>
                    <a:lstStyle/>
                    <a:p>
                      <a:pPr algn="ctr" fontAlgn="b"/>
                      <a:r>
                        <a:rPr lang="en-US">
                          <a:effectLst/>
                        </a:rPr>
                        <a:t>Observed Difference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Standard Error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009C0B"/>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009C0B"/>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01281763"/>
                  </a:ext>
                </a:extLst>
              </a:tr>
              <a:tr h="0">
                <a:tc>
                  <a:txBody>
                    <a:bodyPr/>
                    <a:lstStyle/>
                    <a:p>
                      <a:pPr algn="ctr" fontAlgn="t"/>
                      <a:r>
                        <a:rPr lang="en-US">
                          <a:effectLst/>
                        </a:rPr>
                        <a:t>-0.1979</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0.0433</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-4.575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27020968"/>
                  </a:ext>
                </a:extLst>
              </a:tr>
            </a:tbl>
          </a:graphicData>
        </a:graphic>
      </p:graphicFrame>
      <p:graphicFrame>
        <p:nvGraphicFramePr>
          <p:cNvPr id="6" name="Table 5">
            <a:extLst>
              <a:ext uri="{FF2B5EF4-FFF2-40B4-BE49-F238E27FC236}">
                <a16:creationId xmlns:a16="http://schemas.microsoft.com/office/drawing/2014/main" id="{CE082741-14DE-4D18-A782-4D9EF1E5C051}"/>
              </a:ext>
            </a:extLst>
          </p:cNvPr>
          <p:cNvGraphicFramePr>
            <a:graphicFrameLocks noGrp="1"/>
          </p:cNvGraphicFramePr>
          <p:nvPr>
            <p:extLst>
              <p:ext uri="{D42A27DB-BD31-4B8C-83A1-F6EECF244321}">
                <p14:modId xmlns:p14="http://schemas.microsoft.com/office/powerpoint/2010/main" val="3543163329"/>
              </p:ext>
            </p:extLst>
          </p:nvPr>
        </p:nvGraphicFramePr>
        <p:xfrm>
          <a:off x="628650" y="2884932"/>
          <a:ext cx="7886700" cy="1653540"/>
        </p:xfrm>
        <a:graphic>
          <a:graphicData uri="http://schemas.openxmlformats.org/drawingml/2006/table">
            <a:tbl>
              <a:tblPr/>
              <a:tblGrid>
                <a:gridCol w="1577340">
                  <a:extLst>
                    <a:ext uri="{9D8B030D-6E8A-4147-A177-3AD203B41FA5}">
                      <a16:colId xmlns:a16="http://schemas.microsoft.com/office/drawing/2014/main" val="65610880"/>
                    </a:ext>
                  </a:extLst>
                </a:gridCol>
                <a:gridCol w="1577340">
                  <a:extLst>
                    <a:ext uri="{9D8B030D-6E8A-4147-A177-3AD203B41FA5}">
                      <a16:colId xmlns:a16="http://schemas.microsoft.com/office/drawing/2014/main" val="1046778689"/>
                    </a:ext>
                  </a:extLst>
                </a:gridCol>
                <a:gridCol w="1577340">
                  <a:extLst>
                    <a:ext uri="{9D8B030D-6E8A-4147-A177-3AD203B41FA5}">
                      <a16:colId xmlns:a16="http://schemas.microsoft.com/office/drawing/2014/main" val="2253807359"/>
                    </a:ext>
                  </a:extLst>
                </a:gridCol>
                <a:gridCol w="1577340">
                  <a:extLst>
                    <a:ext uri="{9D8B030D-6E8A-4147-A177-3AD203B41FA5}">
                      <a16:colId xmlns:a16="http://schemas.microsoft.com/office/drawing/2014/main" val="1205893478"/>
                    </a:ext>
                  </a:extLst>
                </a:gridCol>
                <a:gridCol w="1577340">
                  <a:extLst>
                    <a:ext uri="{9D8B030D-6E8A-4147-A177-3AD203B41FA5}">
                      <a16:colId xmlns:a16="http://schemas.microsoft.com/office/drawing/2014/main" val="3850993653"/>
                    </a:ext>
                  </a:extLst>
                </a:gridCol>
              </a:tblGrid>
              <a:tr h="0">
                <a:tc gridSpan="5">
                  <a:txBody>
                    <a:bodyPr/>
                    <a:lstStyle/>
                    <a:p>
                      <a:r>
                        <a:rPr lang="en-US"/>
                        <a:t>Hypothesis Test: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2421259"/>
                  </a:ext>
                </a:extLst>
              </a:tr>
              <a:tr h="0">
                <a:tc>
                  <a:txBody>
                    <a:bodyPr/>
                    <a:lstStyle/>
                    <a:p>
                      <a:pPr algn="ctr" fontAlgn="b"/>
                      <a:r>
                        <a:rPr lang="en-US">
                          <a:effectLst/>
                        </a:rPr>
                        <a:t>Population Parameter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Null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89D0B"/>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Alternative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89D0B"/>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89D0B"/>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dirty="0">
                          <a:effectLst/>
                        </a:rPr>
                        <a:t>P-value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89D0B"/>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77729823"/>
                  </a:ext>
                </a:extLst>
              </a:tr>
              <a:tr h="0">
                <a:tc>
                  <a:txBody>
                    <a:bodyPr/>
                    <a:lstStyle/>
                    <a:p>
                      <a:pPr algn="ctr" fontAlgn="t"/>
                      <a:r>
                        <a:rPr lang="en-US">
                          <a:effectLst/>
                        </a:rPr>
                        <a:t>Difference </a:t>
                      </a:r>
                      <a:r>
                        <a:rPr lang="el-GR">
                          <a:effectLst/>
                        </a:rPr>
                        <a:t>μ</a:t>
                      </a:r>
                      <a:r>
                        <a:rPr lang="el-GR" baseline="-25000">
                          <a:effectLst/>
                        </a:rPr>
                        <a:t>1</a:t>
                      </a:r>
                      <a:r>
                        <a:rPr lang="el-GR">
                          <a:effectLst/>
                        </a:rPr>
                        <a:t> - μ</a:t>
                      </a:r>
                      <a:r>
                        <a:rPr lang="el-GR" baseline="-25000">
                          <a:effectLst/>
                        </a:rPr>
                        <a:t>2</a:t>
                      </a:r>
                      <a:endParaRPr lang="el-GR">
                        <a:effectLst/>
                      </a:endParaRP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&lt;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-4.575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0.0007</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356179060"/>
                  </a:ext>
                </a:extLst>
              </a:tr>
            </a:tbl>
          </a:graphicData>
        </a:graphic>
      </p:graphicFrame>
    </p:spTree>
    <p:extLst>
      <p:ext uri="{BB962C8B-B14F-4D97-AF65-F5344CB8AC3E}">
        <p14:creationId xmlns:p14="http://schemas.microsoft.com/office/powerpoint/2010/main" val="16049587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656082" y="475488"/>
            <a:ext cx="7924800" cy="629444"/>
          </a:xfrm>
        </p:spPr>
        <p:txBody>
          <a:bodyPr>
            <a:normAutofit/>
          </a:bodyPr>
          <a:lstStyle/>
          <a:p>
            <a:r>
              <a:rPr lang="en-US" dirty="0"/>
              <a:t>Barry Bonds Slugging Average Hypothesis Test</a:t>
            </a:r>
          </a:p>
        </p:txBody>
      </p:sp>
      <p:pic>
        <p:nvPicPr>
          <p:cNvPr id="200706" name="Picture 2">
            <a:extLst>
              <a:ext uri="{FF2B5EF4-FFF2-40B4-BE49-F238E27FC236}">
                <a16:creationId xmlns:a16="http://schemas.microsoft.com/office/drawing/2014/main" id="{ADA09205-E947-4BD3-9BD5-AB2E17F1B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 y="3393757"/>
            <a:ext cx="8277225"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5C91C84-DD98-45E3-896C-33BDACB81CA6}"/>
              </a:ext>
            </a:extLst>
          </p:cNvPr>
          <p:cNvGraphicFramePr>
            <a:graphicFrameLocks noGrp="1"/>
          </p:cNvGraphicFramePr>
          <p:nvPr>
            <p:extLst>
              <p:ext uri="{D42A27DB-BD31-4B8C-83A1-F6EECF244321}">
                <p14:modId xmlns:p14="http://schemas.microsoft.com/office/powerpoint/2010/main" val="3544919839"/>
              </p:ext>
            </p:extLst>
          </p:nvPr>
        </p:nvGraphicFramePr>
        <p:xfrm>
          <a:off x="433387" y="1854057"/>
          <a:ext cx="7886700" cy="1104900"/>
        </p:xfrm>
        <a:graphic>
          <a:graphicData uri="http://schemas.openxmlformats.org/drawingml/2006/table">
            <a:tbl>
              <a:tblPr/>
              <a:tblGrid>
                <a:gridCol w="7886700">
                  <a:extLst>
                    <a:ext uri="{9D8B030D-6E8A-4147-A177-3AD203B41FA5}">
                      <a16:colId xmlns:a16="http://schemas.microsoft.com/office/drawing/2014/main" val="4134807461"/>
                    </a:ext>
                  </a:extLst>
                </a:gridCol>
              </a:tblGrid>
              <a:tr h="0">
                <a:tc>
                  <a:txBody>
                    <a:bodyPr/>
                    <a:lstStyle/>
                    <a:p>
                      <a:r>
                        <a:rPr lang="en-US"/>
                        <a:t>Decision for Chosen Significance Level:</a:t>
                      </a:r>
                    </a:p>
                  </a:txBody>
                  <a:tcPr anchor="ctr">
                    <a:solidFill>
                      <a:srgbClr val="FFFFFF"/>
                    </a:solidFill>
                  </a:tcPr>
                </a:tc>
                <a:extLst>
                  <a:ext uri="{0D108BD9-81ED-4DB2-BD59-A6C34878D82A}">
                    <a16:rowId xmlns:a16="http://schemas.microsoft.com/office/drawing/2014/main" val="1748700749"/>
                  </a:ext>
                </a:extLst>
              </a:tr>
              <a:tr h="0">
                <a:tc>
                  <a:txBody>
                    <a:bodyPr/>
                    <a:lstStyle/>
                    <a:p>
                      <a:pPr algn="l" fontAlgn="b"/>
                      <a:r>
                        <a:rPr lang="en-US">
                          <a:effectLst/>
                        </a:rPr>
                        <a:t>Decision</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64489646"/>
                  </a:ext>
                </a:extLst>
              </a:tr>
              <a:tr h="0">
                <a:tc>
                  <a:txBody>
                    <a:bodyPr/>
                    <a:lstStyle/>
                    <a:p>
                      <a:pPr fontAlgn="t"/>
                      <a:r>
                        <a:rPr lang="en-US" dirty="0">
                          <a:effectLst/>
                        </a:rPr>
                        <a:t>Reject H</a:t>
                      </a:r>
                      <a:r>
                        <a:rPr lang="en-US" baseline="-25000" dirty="0">
                          <a:effectLst/>
                        </a:rPr>
                        <a:t>0</a:t>
                      </a:r>
                      <a:r>
                        <a:rPr lang="en-US" dirty="0">
                          <a:effectLst/>
                        </a:rPr>
                        <a:t> because P-value of 0.0007 is less than 0.05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121013840"/>
                  </a:ext>
                </a:extLst>
              </a:tr>
            </a:tbl>
          </a:graphicData>
        </a:graphic>
      </p:graphicFrame>
    </p:spTree>
    <p:extLst>
      <p:ext uri="{BB962C8B-B14F-4D97-AF65-F5344CB8AC3E}">
        <p14:creationId xmlns:p14="http://schemas.microsoft.com/office/powerpoint/2010/main" val="41943086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762000" y="274638"/>
            <a:ext cx="7924800" cy="667194"/>
          </a:xfrm>
        </p:spPr>
        <p:txBody>
          <a:bodyPr>
            <a:normAutofit/>
          </a:bodyPr>
          <a:lstStyle/>
          <a:p>
            <a:r>
              <a:rPr lang="en-US" dirty="0"/>
              <a:t>Barry Bonds Home Runs Hypothesis Test</a:t>
            </a:r>
          </a:p>
        </p:txBody>
      </p:sp>
      <p:graphicFrame>
        <p:nvGraphicFramePr>
          <p:cNvPr id="2" name="Table 1">
            <a:extLst>
              <a:ext uri="{FF2B5EF4-FFF2-40B4-BE49-F238E27FC236}">
                <a16:creationId xmlns:a16="http://schemas.microsoft.com/office/drawing/2014/main" id="{368CECE9-9712-4354-8FD5-B854BD683037}"/>
              </a:ext>
            </a:extLst>
          </p:cNvPr>
          <p:cNvGraphicFramePr>
            <a:graphicFrameLocks noGrp="1"/>
          </p:cNvGraphicFramePr>
          <p:nvPr>
            <p:extLst>
              <p:ext uri="{D42A27DB-BD31-4B8C-83A1-F6EECF244321}">
                <p14:modId xmlns:p14="http://schemas.microsoft.com/office/powerpoint/2010/main" val="945587307"/>
              </p:ext>
            </p:extLst>
          </p:nvPr>
        </p:nvGraphicFramePr>
        <p:xfrm>
          <a:off x="452628" y="1330452"/>
          <a:ext cx="7886700" cy="3120390"/>
        </p:xfrm>
        <a:graphic>
          <a:graphicData uri="http://schemas.openxmlformats.org/drawingml/2006/table">
            <a:tbl>
              <a:tblPr/>
              <a:tblGrid>
                <a:gridCol w="1971675">
                  <a:extLst>
                    <a:ext uri="{9D8B030D-6E8A-4147-A177-3AD203B41FA5}">
                      <a16:colId xmlns:a16="http://schemas.microsoft.com/office/drawing/2014/main" val="4067667956"/>
                    </a:ext>
                  </a:extLst>
                </a:gridCol>
                <a:gridCol w="1971675">
                  <a:extLst>
                    <a:ext uri="{9D8B030D-6E8A-4147-A177-3AD203B41FA5}">
                      <a16:colId xmlns:a16="http://schemas.microsoft.com/office/drawing/2014/main" val="2159136661"/>
                    </a:ext>
                  </a:extLst>
                </a:gridCol>
                <a:gridCol w="1971675">
                  <a:extLst>
                    <a:ext uri="{9D8B030D-6E8A-4147-A177-3AD203B41FA5}">
                      <a16:colId xmlns:a16="http://schemas.microsoft.com/office/drawing/2014/main" val="316862898"/>
                    </a:ext>
                  </a:extLst>
                </a:gridCol>
                <a:gridCol w="1971675">
                  <a:extLst>
                    <a:ext uri="{9D8B030D-6E8A-4147-A177-3AD203B41FA5}">
                      <a16:colId xmlns:a16="http://schemas.microsoft.com/office/drawing/2014/main" val="975751679"/>
                    </a:ext>
                  </a:extLst>
                </a:gridCol>
              </a:tblGrid>
              <a:tr h="0">
                <a:tc gridSpan="4">
                  <a:txBody>
                    <a:bodyPr/>
                    <a:lstStyle/>
                    <a:p>
                      <a:r>
                        <a:rPr lang="en-US"/>
                        <a:t>Descriptive Statistics:</a:t>
                      </a:r>
                    </a:p>
                  </a:txBody>
                  <a:tcPr anchor="c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3461480"/>
                  </a:ext>
                </a:extLst>
              </a:tr>
              <a:tr h="0">
                <a:tc>
                  <a:txBody>
                    <a:bodyPr/>
                    <a:lstStyle/>
                    <a:p>
                      <a:pPr algn="ctr" fontAlgn="b"/>
                      <a:r>
                        <a:rPr lang="en-US">
                          <a:effectLst/>
                        </a:rPr>
                        <a:t>Group</a:t>
                      </a:r>
                    </a:p>
                  </a:txBody>
                  <a:tcPr marL="114300" marR="114300" marT="47625" marB="47625" anchor="b">
                    <a:lnL>
                      <a:noFill/>
                    </a:lnL>
                    <a:lnR>
                      <a:noFill/>
                    </a:lnR>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Sample Size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Mean</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Std. Dev.</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6582025"/>
                  </a:ext>
                </a:extLst>
              </a:tr>
              <a:tr h="0">
                <a:tc>
                  <a:txBody>
                    <a:bodyPr/>
                    <a:lstStyle/>
                    <a:p>
                      <a:pPr algn="ctr" fontAlgn="t"/>
                      <a:r>
                        <a:rPr lang="en-US">
                          <a:effectLst/>
                        </a:rPr>
                        <a:t>Barry Bonds Home Runs Before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effectLst/>
                        </a:rPr>
                        <a:t>13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effectLst/>
                        </a:rPr>
                        <a:t>31.62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effectLst/>
                        </a:rPr>
                        <a:t>9.13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501234"/>
                  </a:ext>
                </a:extLst>
              </a:tr>
              <a:tr h="0">
                <a:tc>
                  <a:txBody>
                    <a:bodyPr/>
                    <a:lstStyle/>
                    <a:p>
                      <a:pPr algn="ctr" fontAlgn="t"/>
                      <a:r>
                        <a:rPr lang="en-US">
                          <a:effectLst/>
                        </a:rPr>
                        <a:t>Barry Bonds Home Runs After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a:effectLst/>
                        </a:rPr>
                        <a:t>6</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a:effectLst/>
                        </a:rPr>
                        <a:t>48.67</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dirty="0">
                          <a:effectLst/>
                        </a:rPr>
                        <a:t>12.97</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04347262"/>
                  </a:ext>
                </a:extLst>
              </a:tr>
            </a:tbl>
          </a:graphicData>
        </a:graphic>
      </p:graphicFrame>
      <p:pic>
        <p:nvPicPr>
          <p:cNvPr id="204802" name="Picture 2">
            <a:extLst>
              <a:ext uri="{FF2B5EF4-FFF2-40B4-BE49-F238E27FC236}">
                <a16:creationId xmlns:a16="http://schemas.microsoft.com/office/drawing/2014/main" id="{CC9510F5-2880-41EF-BB2F-3CA70C610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458" y="3751421"/>
            <a:ext cx="2925009" cy="2331529"/>
          </a:xfrm>
          <a:prstGeom prst="rect">
            <a:avLst/>
          </a:prstGeom>
          <a:noFill/>
          <a:extLst>
            <a:ext uri="{909E8E84-426E-40DD-AFC4-6F175D3DCCD1}">
              <a14:hiddenFill xmlns:a14="http://schemas.microsoft.com/office/drawing/2010/main">
                <a:solidFill>
                  <a:srgbClr val="FFFFFF"/>
                </a:solidFill>
              </a14:hiddenFill>
            </a:ext>
          </a:extLst>
        </p:spPr>
      </p:pic>
      <p:pic>
        <p:nvPicPr>
          <p:cNvPr id="204804" name="Picture 4">
            <a:extLst>
              <a:ext uri="{FF2B5EF4-FFF2-40B4-BE49-F238E27FC236}">
                <a16:creationId xmlns:a16="http://schemas.microsoft.com/office/drawing/2014/main" id="{47E70B49-9EE9-4800-8CA1-B0846D350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878" y="3751421"/>
            <a:ext cx="2925009" cy="2331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9003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762000" y="274638"/>
            <a:ext cx="7924800" cy="629444"/>
          </a:xfrm>
        </p:spPr>
        <p:txBody>
          <a:bodyPr>
            <a:normAutofit/>
          </a:bodyPr>
          <a:lstStyle/>
          <a:p>
            <a:r>
              <a:rPr lang="en-US" dirty="0"/>
              <a:t>Barry Bonds Home Runs Hypothesis Test</a:t>
            </a:r>
          </a:p>
        </p:txBody>
      </p:sp>
      <p:graphicFrame>
        <p:nvGraphicFramePr>
          <p:cNvPr id="4" name="Table 3">
            <a:extLst>
              <a:ext uri="{FF2B5EF4-FFF2-40B4-BE49-F238E27FC236}">
                <a16:creationId xmlns:a16="http://schemas.microsoft.com/office/drawing/2014/main" id="{7FDAB639-992A-486A-9B28-03D4B40EE233}"/>
              </a:ext>
            </a:extLst>
          </p:cNvPr>
          <p:cNvGraphicFramePr>
            <a:graphicFrameLocks noGrp="1"/>
          </p:cNvGraphicFramePr>
          <p:nvPr>
            <p:extLst>
              <p:ext uri="{D42A27DB-BD31-4B8C-83A1-F6EECF244321}">
                <p14:modId xmlns:p14="http://schemas.microsoft.com/office/powerpoint/2010/main" val="2903051201"/>
              </p:ext>
            </p:extLst>
          </p:nvPr>
        </p:nvGraphicFramePr>
        <p:xfrm>
          <a:off x="762000" y="1796796"/>
          <a:ext cx="7886700" cy="1104900"/>
        </p:xfrm>
        <a:graphic>
          <a:graphicData uri="http://schemas.openxmlformats.org/drawingml/2006/table">
            <a:tbl>
              <a:tblPr/>
              <a:tblGrid>
                <a:gridCol w="2628900">
                  <a:extLst>
                    <a:ext uri="{9D8B030D-6E8A-4147-A177-3AD203B41FA5}">
                      <a16:colId xmlns:a16="http://schemas.microsoft.com/office/drawing/2014/main" val="1411476830"/>
                    </a:ext>
                  </a:extLst>
                </a:gridCol>
                <a:gridCol w="2628900">
                  <a:extLst>
                    <a:ext uri="{9D8B030D-6E8A-4147-A177-3AD203B41FA5}">
                      <a16:colId xmlns:a16="http://schemas.microsoft.com/office/drawing/2014/main" val="3644624909"/>
                    </a:ext>
                  </a:extLst>
                </a:gridCol>
                <a:gridCol w="2628900">
                  <a:extLst>
                    <a:ext uri="{9D8B030D-6E8A-4147-A177-3AD203B41FA5}">
                      <a16:colId xmlns:a16="http://schemas.microsoft.com/office/drawing/2014/main" val="1102113560"/>
                    </a:ext>
                  </a:extLst>
                </a:gridCol>
              </a:tblGrid>
              <a:tr h="0">
                <a:tc gridSpan="3">
                  <a:txBody>
                    <a:bodyPr/>
                    <a:lstStyle/>
                    <a:p>
                      <a:r>
                        <a:rPr lang="en-US"/>
                        <a:t>Test Statistic:</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35629582"/>
                  </a:ext>
                </a:extLst>
              </a:tr>
              <a:tr h="0">
                <a:tc>
                  <a:txBody>
                    <a:bodyPr/>
                    <a:lstStyle/>
                    <a:p>
                      <a:pPr algn="ctr" fontAlgn="b"/>
                      <a:r>
                        <a:rPr lang="en-US">
                          <a:effectLst/>
                        </a:rPr>
                        <a:t>Observed Difference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Standard Error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4067A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3068A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11310218"/>
                  </a:ext>
                </a:extLst>
              </a:tr>
              <a:tr h="0">
                <a:tc>
                  <a:txBody>
                    <a:bodyPr/>
                    <a:lstStyle/>
                    <a:p>
                      <a:pPr algn="ctr" fontAlgn="t"/>
                      <a:r>
                        <a:rPr lang="en-US">
                          <a:effectLst/>
                        </a:rPr>
                        <a:t>-17.05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5.87</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-2.905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0770988"/>
                  </a:ext>
                </a:extLst>
              </a:tr>
            </a:tbl>
          </a:graphicData>
        </a:graphic>
      </p:graphicFrame>
      <p:graphicFrame>
        <p:nvGraphicFramePr>
          <p:cNvPr id="5" name="Table 4">
            <a:extLst>
              <a:ext uri="{FF2B5EF4-FFF2-40B4-BE49-F238E27FC236}">
                <a16:creationId xmlns:a16="http://schemas.microsoft.com/office/drawing/2014/main" id="{2CE73085-2714-4229-99B0-7B95C87CD538}"/>
              </a:ext>
            </a:extLst>
          </p:cNvPr>
          <p:cNvGraphicFramePr>
            <a:graphicFrameLocks noGrp="1"/>
          </p:cNvGraphicFramePr>
          <p:nvPr>
            <p:extLst>
              <p:ext uri="{D42A27DB-BD31-4B8C-83A1-F6EECF244321}">
                <p14:modId xmlns:p14="http://schemas.microsoft.com/office/powerpoint/2010/main" val="4211796348"/>
              </p:ext>
            </p:extLst>
          </p:nvPr>
        </p:nvGraphicFramePr>
        <p:xfrm>
          <a:off x="762000" y="2939986"/>
          <a:ext cx="7886700" cy="1653540"/>
        </p:xfrm>
        <a:graphic>
          <a:graphicData uri="http://schemas.openxmlformats.org/drawingml/2006/table">
            <a:tbl>
              <a:tblPr/>
              <a:tblGrid>
                <a:gridCol w="1577340">
                  <a:extLst>
                    <a:ext uri="{9D8B030D-6E8A-4147-A177-3AD203B41FA5}">
                      <a16:colId xmlns:a16="http://schemas.microsoft.com/office/drawing/2014/main" val="1231209084"/>
                    </a:ext>
                  </a:extLst>
                </a:gridCol>
                <a:gridCol w="1577340">
                  <a:extLst>
                    <a:ext uri="{9D8B030D-6E8A-4147-A177-3AD203B41FA5}">
                      <a16:colId xmlns:a16="http://schemas.microsoft.com/office/drawing/2014/main" val="1267430994"/>
                    </a:ext>
                  </a:extLst>
                </a:gridCol>
                <a:gridCol w="1577340">
                  <a:extLst>
                    <a:ext uri="{9D8B030D-6E8A-4147-A177-3AD203B41FA5}">
                      <a16:colId xmlns:a16="http://schemas.microsoft.com/office/drawing/2014/main" val="3670016670"/>
                    </a:ext>
                  </a:extLst>
                </a:gridCol>
                <a:gridCol w="1577340">
                  <a:extLst>
                    <a:ext uri="{9D8B030D-6E8A-4147-A177-3AD203B41FA5}">
                      <a16:colId xmlns:a16="http://schemas.microsoft.com/office/drawing/2014/main" val="1209475411"/>
                    </a:ext>
                  </a:extLst>
                </a:gridCol>
                <a:gridCol w="1577340">
                  <a:extLst>
                    <a:ext uri="{9D8B030D-6E8A-4147-A177-3AD203B41FA5}">
                      <a16:colId xmlns:a16="http://schemas.microsoft.com/office/drawing/2014/main" val="656339658"/>
                    </a:ext>
                  </a:extLst>
                </a:gridCol>
              </a:tblGrid>
              <a:tr h="0">
                <a:tc gridSpan="5">
                  <a:txBody>
                    <a:bodyPr/>
                    <a:lstStyle/>
                    <a:p>
                      <a:r>
                        <a:rPr lang="en-US"/>
                        <a:t>Hypothesis Test: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59001700"/>
                  </a:ext>
                </a:extLst>
              </a:tr>
              <a:tr h="0">
                <a:tc>
                  <a:txBody>
                    <a:bodyPr/>
                    <a:lstStyle/>
                    <a:p>
                      <a:pPr algn="ctr" fontAlgn="b"/>
                      <a:r>
                        <a:rPr lang="en-US">
                          <a:effectLst/>
                        </a:rPr>
                        <a:t>Population Parameter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Null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869A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Alternative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869A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869A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P-value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869A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39509222"/>
                  </a:ext>
                </a:extLst>
              </a:tr>
              <a:tr h="0">
                <a:tc>
                  <a:txBody>
                    <a:bodyPr/>
                    <a:lstStyle/>
                    <a:p>
                      <a:pPr algn="ctr" fontAlgn="t"/>
                      <a:r>
                        <a:rPr lang="en-US">
                          <a:effectLst/>
                        </a:rPr>
                        <a:t>Difference </a:t>
                      </a:r>
                      <a:r>
                        <a:rPr lang="el-GR">
                          <a:effectLst/>
                        </a:rPr>
                        <a:t>μ</a:t>
                      </a:r>
                      <a:r>
                        <a:rPr lang="el-GR" baseline="-25000">
                          <a:effectLst/>
                        </a:rPr>
                        <a:t>1</a:t>
                      </a:r>
                      <a:r>
                        <a:rPr lang="el-GR">
                          <a:effectLst/>
                        </a:rPr>
                        <a:t> - μ</a:t>
                      </a:r>
                      <a:r>
                        <a:rPr lang="el-GR" baseline="-25000">
                          <a:effectLst/>
                        </a:rPr>
                        <a:t>2</a:t>
                      </a:r>
                      <a:endParaRPr lang="el-GR">
                        <a:effectLst/>
                      </a:endParaRP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&lt;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-2.905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0.0108</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495434700"/>
                  </a:ext>
                </a:extLst>
              </a:tr>
            </a:tbl>
          </a:graphicData>
        </a:graphic>
      </p:graphicFrame>
    </p:spTree>
    <p:extLst>
      <p:ext uri="{BB962C8B-B14F-4D97-AF65-F5344CB8AC3E}">
        <p14:creationId xmlns:p14="http://schemas.microsoft.com/office/powerpoint/2010/main" val="37490311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656082" y="475488"/>
            <a:ext cx="7924800" cy="629444"/>
          </a:xfrm>
        </p:spPr>
        <p:txBody>
          <a:bodyPr>
            <a:normAutofit/>
          </a:bodyPr>
          <a:lstStyle/>
          <a:p>
            <a:r>
              <a:rPr lang="en-US" dirty="0"/>
              <a:t>Barry Bonds Home Runs Hypothesis Test</a:t>
            </a:r>
          </a:p>
        </p:txBody>
      </p:sp>
      <p:pic>
        <p:nvPicPr>
          <p:cNvPr id="202754" name="Picture 2">
            <a:extLst>
              <a:ext uri="{FF2B5EF4-FFF2-40B4-BE49-F238E27FC236}">
                <a16:creationId xmlns:a16="http://schemas.microsoft.com/office/drawing/2014/main" id="{8946C91E-AABF-4AAF-A41F-D2108632D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 y="3407283"/>
            <a:ext cx="8277225"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5835BDB4-8F68-4565-88A3-67123659EC81}"/>
              </a:ext>
            </a:extLst>
          </p:cNvPr>
          <p:cNvGraphicFramePr>
            <a:graphicFrameLocks noGrp="1"/>
          </p:cNvGraphicFramePr>
          <p:nvPr>
            <p:extLst>
              <p:ext uri="{D42A27DB-BD31-4B8C-83A1-F6EECF244321}">
                <p14:modId xmlns:p14="http://schemas.microsoft.com/office/powerpoint/2010/main" val="2283380371"/>
              </p:ext>
            </p:extLst>
          </p:nvPr>
        </p:nvGraphicFramePr>
        <p:xfrm>
          <a:off x="675132" y="1796796"/>
          <a:ext cx="7886700" cy="1104900"/>
        </p:xfrm>
        <a:graphic>
          <a:graphicData uri="http://schemas.openxmlformats.org/drawingml/2006/table">
            <a:tbl>
              <a:tblPr/>
              <a:tblGrid>
                <a:gridCol w="7886700">
                  <a:extLst>
                    <a:ext uri="{9D8B030D-6E8A-4147-A177-3AD203B41FA5}">
                      <a16:colId xmlns:a16="http://schemas.microsoft.com/office/drawing/2014/main" val="365273744"/>
                    </a:ext>
                  </a:extLst>
                </a:gridCol>
              </a:tblGrid>
              <a:tr h="0">
                <a:tc>
                  <a:txBody>
                    <a:bodyPr/>
                    <a:lstStyle/>
                    <a:p>
                      <a:r>
                        <a:rPr lang="en-US"/>
                        <a:t>Decision for Chosen Significance Level:</a:t>
                      </a:r>
                    </a:p>
                  </a:txBody>
                  <a:tcPr anchor="ctr">
                    <a:solidFill>
                      <a:srgbClr val="FFFFFF"/>
                    </a:solidFill>
                  </a:tcPr>
                </a:tc>
                <a:extLst>
                  <a:ext uri="{0D108BD9-81ED-4DB2-BD59-A6C34878D82A}">
                    <a16:rowId xmlns:a16="http://schemas.microsoft.com/office/drawing/2014/main" val="820409183"/>
                  </a:ext>
                </a:extLst>
              </a:tr>
              <a:tr h="0">
                <a:tc>
                  <a:txBody>
                    <a:bodyPr/>
                    <a:lstStyle/>
                    <a:p>
                      <a:pPr algn="l" fontAlgn="b"/>
                      <a:r>
                        <a:rPr lang="en-US">
                          <a:effectLst/>
                        </a:rPr>
                        <a:t>Decision</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1660304"/>
                  </a:ext>
                </a:extLst>
              </a:tr>
              <a:tr h="0">
                <a:tc>
                  <a:txBody>
                    <a:bodyPr/>
                    <a:lstStyle/>
                    <a:p>
                      <a:pPr fontAlgn="t"/>
                      <a:r>
                        <a:rPr lang="en-US" dirty="0">
                          <a:effectLst/>
                        </a:rPr>
                        <a:t>Reject H</a:t>
                      </a:r>
                      <a:r>
                        <a:rPr lang="en-US" baseline="-25000" dirty="0">
                          <a:effectLst/>
                        </a:rPr>
                        <a:t>0</a:t>
                      </a:r>
                      <a:r>
                        <a:rPr lang="en-US" dirty="0">
                          <a:effectLst/>
                        </a:rPr>
                        <a:t> because P-value of 0.0108 is less than 0.05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813069062"/>
                  </a:ext>
                </a:extLst>
              </a:tr>
            </a:tbl>
          </a:graphicData>
        </a:graphic>
      </p:graphicFrame>
    </p:spTree>
    <p:extLst>
      <p:ext uri="{BB962C8B-B14F-4D97-AF65-F5344CB8AC3E}">
        <p14:creationId xmlns:p14="http://schemas.microsoft.com/office/powerpoint/2010/main" val="57936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C7853F2C-A42E-4775-9D6E-7D3BA9C8CD19}"/>
              </a:ext>
            </a:extLst>
          </p:cNvPr>
          <p:cNvSpPr>
            <a:spLocks noGrp="1" noChangeArrowheads="1"/>
          </p:cNvSpPr>
          <p:nvPr>
            <p:ph type="body" sz="half" idx="1"/>
          </p:nvPr>
        </p:nvSpPr>
        <p:spPr>
          <a:xfrm>
            <a:off x="304800" y="1219200"/>
            <a:ext cx="2743200" cy="4953000"/>
          </a:xfrm>
        </p:spPr>
        <p:txBody>
          <a:bodyPr/>
          <a:lstStyle/>
          <a:p>
            <a:pPr>
              <a:lnSpc>
                <a:spcPct val="90000"/>
              </a:lnSpc>
            </a:pPr>
            <a:r>
              <a:rPr lang="en-US" altLang="en-US" sz="2000" dirty="0"/>
              <a:t>Fun with standard normal probabilities!</a:t>
            </a:r>
          </a:p>
          <a:p>
            <a:pPr>
              <a:lnSpc>
                <a:spcPct val="90000"/>
              </a:lnSpc>
            </a:pPr>
            <a:endParaRPr lang="en-US" altLang="en-US" sz="2000" dirty="0"/>
          </a:p>
          <a:p>
            <a:pPr>
              <a:lnSpc>
                <a:spcPct val="90000"/>
              </a:lnSpc>
            </a:pPr>
            <a:r>
              <a:rPr lang="en-US" altLang="en-US" sz="2000" dirty="0"/>
              <a:t>Problem :  </a:t>
            </a:r>
          </a:p>
          <a:p>
            <a:pPr>
              <a:lnSpc>
                <a:spcPct val="90000"/>
              </a:lnSpc>
            </a:pPr>
            <a:r>
              <a:rPr lang="en-US" altLang="en-US" sz="2000" dirty="0"/>
              <a:t>you are 78 inches (6’6”) tall &amp; bet a friend that you are the tallest person on campus.  Campus heights in inches are ~N (64, 10).  What’s the probability that you’re wrong?</a:t>
            </a:r>
          </a:p>
        </p:txBody>
      </p:sp>
      <p:pic>
        <p:nvPicPr>
          <p:cNvPr id="150531" name="Picture 3" descr="zscore">
            <a:extLst>
              <a:ext uri="{FF2B5EF4-FFF2-40B4-BE49-F238E27FC236}">
                <a16:creationId xmlns:a16="http://schemas.microsoft.com/office/drawing/2014/main" id="{DF209497-05E0-4173-AA38-F76380B5B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1406">
            <a:off x="3124200" y="304800"/>
            <a:ext cx="5803900" cy="62023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0532" name="Object 4">
            <a:extLst>
              <a:ext uri="{FF2B5EF4-FFF2-40B4-BE49-F238E27FC236}">
                <a16:creationId xmlns:a16="http://schemas.microsoft.com/office/drawing/2014/main" id="{96FEFEB5-9D7E-46DB-8D55-7396E9BC2BB6}"/>
              </a:ext>
            </a:extLst>
          </p:cNvPr>
          <p:cNvGraphicFramePr>
            <a:graphicFrameLocks noGrp="1" noChangeAspect="1"/>
          </p:cNvGraphicFramePr>
          <p:nvPr>
            <p:ph sz="half" idx="2"/>
            <p:extLst>
              <p:ext uri="{D42A27DB-BD31-4B8C-83A1-F6EECF244321}">
                <p14:modId xmlns:p14="http://schemas.microsoft.com/office/powerpoint/2010/main" val="422154794"/>
              </p:ext>
            </p:extLst>
          </p:nvPr>
        </p:nvGraphicFramePr>
        <p:xfrm>
          <a:off x="1165356" y="5664071"/>
          <a:ext cx="990600" cy="601663"/>
        </p:xfrm>
        <a:graphic>
          <a:graphicData uri="http://schemas.openxmlformats.org/presentationml/2006/ole">
            <mc:AlternateContent xmlns:mc="http://schemas.openxmlformats.org/markup-compatibility/2006">
              <mc:Choice xmlns:v="urn:schemas-microsoft-com:vml" Requires="v">
                <p:oleObj spid="_x0000_s181390" name="Equation" r:id="rId4" imgW="647640" imgH="393480" progId="Equation.3">
                  <p:embed/>
                </p:oleObj>
              </mc:Choice>
              <mc:Fallback>
                <p:oleObj name="Equation" r:id="rId4" imgW="647640" imgH="393480" progId="Equation.3">
                  <p:embed/>
                  <p:pic>
                    <p:nvPicPr>
                      <p:cNvPr id="150532" name="Object 4">
                        <a:extLst>
                          <a:ext uri="{FF2B5EF4-FFF2-40B4-BE49-F238E27FC236}">
                            <a16:creationId xmlns:a16="http://schemas.microsoft.com/office/drawing/2014/main" id="{96FEFEB5-9D7E-46DB-8D55-7396E9BC2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5356" y="5664071"/>
                        <a:ext cx="9906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8D7B8BE7-A41E-47F8-9F92-E9C4FACA639F}"/>
              </a:ext>
            </a:extLst>
          </p:cNvPr>
          <p:cNvSpPr txBox="1"/>
          <p:nvPr/>
        </p:nvSpPr>
        <p:spPr>
          <a:xfrm>
            <a:off x="495628" y="6359268"/>
            <a:ext cx="2361544" cy="369332"/>
          </a:xfrm>
          <a:prstGeom prst="rect">
            <a:avLst/>
          </a:prstGeom>
          <a:solidFill>
            <a:schemeClr val="bg1">
              <a:lumMod val="65000"/>
            </a:schemeClr>
          </a:solidFill>
        </p:spPr>
        <p:txBody>
          <a:bodyPr wrap="none" rtlCol="0">
            <a:spAutoFit/>
          </a:bodyPr>
          <a:lstStyle/>
          <a:p>
            <a:r>
              <a:rPr lang="en-US" sz="1800" dirty="0">
                <a:solidFill>
                  <a:schemeClr val="tx1"/>
                </a:solidFill>
              </a:rPr>
              <a:t>(78-64)/10 = 14/10=1.4</a:t>
            </a:r>
          </a:p>
        </p:txBody>
      </p:sp>
      <p:cxnSp>
        <p:nvCxnSpPr>
          <p:cNvPr id="4" name="Straight Connector 3">
            <a:extLst>
              <a:ext uri="{FF2B5EF4-FFF2-40B4-BE49-F238E27FC236}">
                <a16:creationId xmlns:a16="http://schemas.microsoft.com/office/drawing/2014/main" id="{74847BDE-DC7D-4CB6-B538-B7F07A18A201}"/>
              </a:ext>
            </a:extLst>
          </p:cNvPr>
          <p:cNvCxnSpPr/>
          <p:nvPr/>
        </p:nvCxnSpPr>
        <p:spPr>
          <a:xfrm flipV="1">
            <a:off x="3016512" y="2574036"/>
            <a:ext cx="31488" cy="39698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BB4ED87-4707-4B91-ADD4-12C06D006AA9}"/>
              </a:ext>
            </a:extLst>
          </p:cNvPr>
          <p:cNvCxnSpPr/>
          <p:nvPr/>
        </p:nvCxnSpPr>
        <p:spPr>
          <a:xfrm>
            <a:off x="3017520" y="2574036"/>
            <a:ext cx="3506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6FD864-DA64-43D0-A3C0-E7F1E4A37BEC}"/>
              </a:ext>
            </a:extLst>
          </p:cNvPr>
          <p:cNvSpPr txBox="1"/>
          <p:nvPr/>
        </p:nvSpPr>
        <p:spPr>
          <a:xfrm>
            <a:off x="2380004" y="2202302"/>
            <a:ext cx="1010412" cy="307777"/>
          </a:xfrm>
          <a:prstGeom prst="rect">
            <a:avLst/>
          </a:prstGeom>
          <a:solidFill>
            <a:schemeClr val="bg1">
              <a:lumMod val="65000"/>
            </a:schemeClr>
          </a:solidFill>
        </p:spPr>
        <p:txBody>
          <a:bodyPr wrap="square" rtlCol="0">
            <a:spAutoFit/>
          </a:bodyPr>
          <a:lstStyle/>
          <a:p>
            <a:r>
              <a:rPr lang="en-US" sz="1400" dirty="0">
                <a:solidFill>
                  <a:schemeClr val="tx1"/>
                </a:solidFill>
              </a:rPr>
              <a:t>interpolate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0530">
                                            <p:txEl>
                                              <p:pRg st="2" end="2"/>
                                            </p:txEl>
                                          </p:spTgt>
                                        </p:tgtEl>
                                        <p:attrNameLst>
                                          <p:attrName>style.visibility</p:attrName>
                                        </p:attrNameLst>
                                      </p:cBhvr>
                                      <p:to>
                                        <p:strVal val="visible"/>
                                      </p:to>
                                    </p:set>
                                    <p:anim calcmode="lin" valueType="num">
                                      <p:cBhvr additive="base">
                                        <p:cTn id="7" dur="500" fill="hold"/>
                                        <p:tgtEl>
                                          <p:spTgt spid="15053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5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0530">
                                            <p:txEl>
                                              <p:pRg st="3" end="3"/>
                                            </p:txEl>
                                          </p:spTgt>
                                        </p:tgtEl>
                                        <p:attrNameLst>
                                          <p:attrName>style.visibility</p:attrName>
                                        </p:attrNameLst>
                                      </p:cBhvr>
                                      <p:to>
                                        <p:strVal val="visible"/>
                                      </p:to>
                                    </p:set>
                                    <p:anim calcmode="lin" valueType="num">
                                      <p:cBhvr additive="base">
                                        <p:cTn id="13" dur="500" fill="hold"/>
                                        <p:tgtEl>
                                          <p:spTgt spid="15053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05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0532"/>
                                        </p:tgtEl>
                                        <p:attrNameLst>
                                          <p:attrName>style.visibility</p:attrName>
                                        </p:attrNameLst>
                                      </p:cBhvr>
                                      <p:to>
                                        <p:strVal val="visible"/>
                                      </p:to>
                                    </p:set>
                                    <p:anim calcmode="lin" valueType="num">
                                      <p:cBhvr additive="base">
                                        <p:cTn id="19" dur="500" fill="hold"/>
                                        <p:tgtEl>
                                          <p:spTgt spid="150532"/>
                                        </p:tgtEl>
                                        <p:attrNameLst>
                                          <p:attrName>ppt_x</p:attrName>
                                        </p:attrNameLst>
                                      </p:cBhvr>
                                      <p:tavLst>
                                        <p:tav tm="0">
                                          <p:val>
                                            <p:strVal val="#ppt_x"/>
                                          </p:val>
                                        </p:tav>
                                        <p:tav tm="100000">
                                          <p:val>
                                            <p:strVal val="#ppt_x"/>
                                          </p:val>
                                        </p:tav>
                                      </p:tavLst>
                                    </p:anim>
                                    <p:anim calcmode="lin" valueType="num">
                                      <p:cBhvr additive="base">
                                        <p:cTn id="20" dur="500" fill="hold"/>
                                        <p:tgtEl>
                                          <p:spTgt spid="150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762000" y="274638"/>
            <a:ext cx="7924800" cy="667194"/>
          </a:xfrm>
        </p:spPr>
        <p:txBody>
          <a:bodyPr/>
          <a:lstStyle/>
          <a:p>
            <a:r>
              <a:rPr lang="en-US" dirty="0"/>
              <a:t>Barry Bonds Hypothesis Tests</a:t>
            </a:r>
          </a:p>
        </p:txBody>
      </p:sp>
      <p:sp>
        <p:nvSpPr>
          <p:cNvPr id="2" name="Rectangle 1">
            <a:extLst>
              <a:ext uri="{FF2B5EF4-FFF2-40B4-BE49-F238E27FC236}">
                <a16:creationId xmlns:a16="http://schemas.microsoft.com/office/drawing/2014/main" id="{53CB11A4-7829-49E1-922E-B9606A4C1E8F}"/>
              </a:ext>
            </a:extLst>
          </p:cNvPr>
          <p:cNvSpPr/>
          <p:nvPr/>
        </p:nvSpPr>
        <p:spPr>
          <a:xfrm>
            <a:off x="209931" y="1211866"/>
            <a:ext cx="8724138" cy="5170646"/>
          </a:xfrm>
          <a:prstGeom prst="rect">
            <a:avLst/>
          </a:prstGeom>
        </p:spPr>
        <p:txBody>
          <a:bodyPr wrap="square">
            <a:spAutoFit/>
          </a:bodyPr>
          <a:lstStyle/>
          <a:p>
            <a:r>
              <a:rPr lang="en-US" sz="2200" b="1" dirty="0">
                <a:solidFill>
                  <a:schemeClr val="tx1"/>
                </a:solidFill>
                <a:latin typeface="&amp;quot"/>
              </a:rPr>
              <a:t>Barry Bonds Conclusion</a:t>
            </a:r>
          </a:p>
          <a:p>
            <a:pPr marL="342900" indent="-342900">
              <a:buFont typeface="Arial" panose="020B0604020202020204" pitchFamily="34" charset="0"/>
              <a:buChar char="•"/>
            </a:pPr>
            <a:r>
              <a:rPr lang="en-US" sz="2200" dirty="0">
                <a:solidFill>
                  <a:schemeClr val="tx1"/>
                </a:solidFill>
                <a:latin typeface="&amp;quot"/>
              </a:rPr>
              <a:t>Keep in mind that this article can’t state that Mr. Bonds did or did not take performance-enhancing drugs; it is an analysis of his performance before and after the alleged use. </a:t>
            </a:r>
          </a:p>
          <a:p>
            <a:pPr marL="342900" indent="-342900">
              <a:buFont typeface="Arial" panose="020B0604020202020204" pitchFamily="34" charset="0"/>
              <a:buChar char="•"/>
            </a:pPr>
            <a:r>
              <a:rPr lang="en-US" sz="2200" dirty="0">
                <a:solidFill>
                  <a:schemeClr val="tx1"/>
                </a:solidFill>
                <a:latin typeface="&amp;quot"/>
              </a:rPr>
              <a:t>The statistical analysis of the data shows that Mr. Bonds’ hitting performance increased in the years after he allegedly started using performance-enhancing drugs and furthermore, that it is extremely unlikely that this performance increase was random.</a:t>
            </a:r>
          </a:p>
          <a:p>
            <a:pPr marL="342900" indent="-342900">
              <a:buFont typeface="Arial" panose="020B0604020202020204" pitchFamily="34" charset="0"/>
              <a:buChar char="•"/>
            </a:pPr>
            <a:r>
              <a:rPr lang="en-US" sz="2200" dirty="0">
                <a:solidFill>
                  <a:schemeClr val="tx1"/>
                </a:solidFill>
                <a:latin typeface="&amp;quot"/>
              </a:rPr>
              <a:t>Is it possible that Mr. Bonds did not take performance-enhancing drugs? Yes. Assuming for the moment that he did not take the alleged drugs, did his performance still increase? Yes.</a:t>
            </a:r>
          </a:p>
          <a:p>
            <a:pPr marL="342900" indent="-342900">
              <a:buFont typeface="Arial" panose="020B0604020202020204" pitchFamily="34" charset="0"/>
              <a:buChar char="•"/>
            </a:pPr>
            <a:r>
              <a:rPr lang="en-US" sz="2200" dirty="0">
                <a:solidFill>
                  <a:schemeClr val="tx1"/>
                </a:solidFill>
                <a:latin typeface="&amp;quot"/>
              </a:rPr>
              <a:t>There is strong evidence to support that Mr. Bonds’ batting performance increased substantially from 1999 to 2004. If it wasn’t the use of performance-enhancing drugs, then some other assignable cause is likely to be responsible for his performance increase.</a:t>
            </a:r>
          </a:p>
        </p:txBody>
      </p:sp>
    </p:spTree>
    <p:extLst>
      <p:ext uri="{BB962C8B-B14F-4D97-AF65-F5344CB8AC3E}">
        <p14:creationId xmlns:p14="http://schemas.microsoft.com/office/powerpoint/2010/main" val="23140849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8BA44A-6E54-4C41-8303-627F61F247DB}"/>
              </a:ext>
            </a:extLst>
          </p:cNvPr>
          <p:cNvSpPr>
            <a:spLocks noGrp="1"/>
          </p:cNvSpPr>
          <p:nvPr>
            <p:ph type="title"/>
          </p:nvPr>
        </p:nvSpPr>
        <p:spPr>
          <a:xfrm>
            <a:off x="762000" y="274638"/>
            <a:ext cx="7924800" cy="667194"/>
          </a:xfrm>
        </p:spPr>
        <p:txBody>
          <a:bodyPr/>
          <a:lstStyle/>
          <a:p>
            <a:r>
              <a:rPr lang="en-US" dirty="0"/>
              <a:t>Examples: Roger Clemens</a:t>
            </a:r>
          </a:p>
        </p:txBody>
      </p:sp>
      <p:pic>
        <p:nvPicPr>
          <p:cNvPr id="2" name="Picture 1">
            <a:extLst>
              <a:ext uri="{FF2B5EF4-FFF2-40B4-BE49-F238E27FC236}">
                <a16:creationId xmlns:a16="http://schemas.microsoft.com/office/drawing/2014/main" id="{E2484928-5ABB-4661-A76D-EB25477AEF80}"/>
              </a:ext>
            </a:extLst>
          </p:cNvPr>
          <p:cNvPicPr>
            <a:picLocks noChangeAspect="1"/>
          </p:cNvPicPr>
          <p:nvPr/>
        </p:nvPicPr>
        <p:blipFill>
          <a:blip r:embed="rId2"/>
          <a:stretch>
            <a:fillRect/>
          </a:stretch>
        </p:blipFill>
        <p:spPr>
          <a:xfrm>
            <a:off x="6526138" y="1571582"/>
            <a:ext cx="2087510" cy="3412579"/>
          </a:xfrm>
          <a:prstGeom prst="rect">
            <a:avLst/>
          </a:prstGeom>
        </p:spPr>
      </p:pic>
      <p:graphicFrame>
        <p:nvGraphicFramePr>
          <p:cNvPr id="4" name="Table 3">
            <a:extLst>
              <a:ext uri="{FF2B5EF4-FFF2-40B4-BE49-F238E27FC236}">
                <a16:creationId xmlns:a16="http://schemas.microsoft.com/office/drawing/2014/main" id="{250DA3FB-508E-4D8F-8258-2D2D57B44ACD}"/>
              </a:ext>
            </a:extLst>
          </p:cNvPr>
          <p:cNvGraphicFramePr>
            <a:graphicFrameLocks noGrp="1"/>
          </p:cNvGraphicFramePr>
          <p:nvPr>
            <p:extLst>
              <p:ext uri="{D42A27DB-BD31-4B8C-83A1-F6EECF244321}">
                <p14:modId xmlns:p14="http://schemas.microsoft.com/office/powerpoint/2010/main" val="1525008157"/>
              </p:ext>
            </p:extLst>
          </p:nvPr>
        </p:nvGraphicFramePr>
        <p:xfrm>
          <a:off x="235164" y="1425540"/>
          <a:ext cx="6046765" cy="3749040"/>
        </p:xfrm>
        <a:graphic>
          <a:graphicData uri="http://schemas.openxmlformats.org/drawingml/2006/table">
            <a:tbl>
              <a:tblPr/>
              <a:tblGrid>
                <a:gridCol w="1209353">
                  <a:extLst>
                    <a:ext uri="{9D8B030D-6E8A-4147-A177-3AD203B41FA5}">
                      <a16:colId xmlns:a16="http://schemas.microsoft.com/office/drawing/2014/main" val="3302278884"/>
                    </a:ext>
                  </a:extLst>
                </a:gridCol>
                <a:gridCol w="1209353">
                  <a:extLst>
                    <a:ext uri="{9D8B030D-6E8A-4147-A177-3AD203B41FA5}">
                      <a16:colId xmlns:a16="http://schemas.microsoft.com/office/drawing/2014/main" val="3324075997"/>
                    </a:ext>
                  </a:extLst>
                </a:gridCol>
                <a:gridCol w="1209353">
                  <a:extLst>
                    <a:ext uri="{9D8B030D-6E8A-4147-A177-3AD203B41FA5}">
                      <a16:colId xmlns:a16="http://schemas.microsoft.com/office/drawing/2014/main" val="1080505053"/>
                    </a:ext>
                  </a:extLst>
                </a:gridCol>
                <a:gridCol w="1209353">
                  <a:extLst>
                    <a:ext uri="{9D8B030D-6E8A-4147-A177-3AD203B41FA5}">
                      <a16:colId xmlns:a16="http://schemas.microsoft.com/office/drawing/2014/main" val="27122255"/>
                    </a:ext>
                  </a:extLst>
                </a:gridCol>
                <a:gridCol w="1209353">
                  <a:extLst>
                    <a:ext uri="{9D8B030D-6E8A-4147-A177-3AD203B41FA5}">
                      <a16:colId xmlns:a16="http://schemas.microsoft.com/office/drawing/2014/main" val="1893010516"/>
                    </a:ext>
                  </a:extLst>
                </a:gridCol>
              </a:tblGrid>
              <a:tr h="305825">
                <a:tc gridSpan="5">
                  <a:txBody>
                    <a:bodyPr/>
                    <a:lstStyle/>
                    <a:p>
                      <a:pPr algn="l" fontAlgn="base"/>
                      <a:r>
                        <a:rPr lang="en-US" sz="1400" b="1">
                          <a:solidFill>
                            <a:srgbClr val="333333"/>
                          </a:solidFill>
                          <a:effectLst/>
                        </a:rPr>
                        <a:t>Roger Clemens Pitching Statistics Before and After Alleged Drug Use</a:t>
                      </a:r>
                    </a:p>
                  </a:txBody>
                  <a:tcPr marL="76200" marR="76200" marT="76200" marB="76200" anchor="ctr">
                    <a:lnL w="12700" cap="flat" cmpd="sng" algn="ctr">
                      <a:solidFill>
                        <a:srgbClr val="781D5B"/>
                      </a:solidFill>
                      <a:prstDash val="solid"/>
                      <a:round/>
                      <a:headEnd type="none" w="med" len="med"/>
                      <a:tailEnd type="none" w="med" len="med"/>
                    </a:lnL>
                    <a:lnR w="9525" cap="flat" cmpd="sng" algn="ctr">
                      <a:solidFill>
                        <a:srgbClr val="E8225B"/>
                      </a:solidFill>
                      <a:prstDash val="solid"/>
                      <a:round/>
                      <a:headEnd type="none" w="med" len="med"/>
                      <a:tailEnd type="none" w="med" len="med"/>
                    </a:lnR>
                    <a:lnT w="12700" cap="flat" cmpd="sng" algn="ctr">
                      <a:solidFill>
                        <a:srgbClr val="181D5B"/>
                      </a:solidFill>
                      <a:prstDash val="solid"/>
                      <a:round/>
                      <a:headEnd type="none" w="med" len="med"/>
                      <a:tailEnd type="none" w="med" len="med"/>
                    </a:lnT>
                    <a:lnB w="12700" cap="flat" cmpd="sng" algn="ctr">
                      <a:solidFill>
                        <a:srgbClr val="481D5B"/>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8296429"/>
                  </a:ext>
                </a:extLst>
              </a:tr>
              <a:tr h="895631">
                <a:tc>
                  <a:txBody>
                    <a:bodyPr/>
                    <a:lstStyle/>
                    <a:p>
                      <a:pPr algn="l" fontAlgn="base"/>
                      <a:r>
                        <a:rPr lang="en-US" sz="1400">
                          <a:effectLst/>
                        </a:rPr>
                        <a:t> </a:t>
                      </a:r>
                    </a:p>
                  </a:txBody>
                  <a:tcPr marL="76200" marR="76200" marT="76200" marB="76200" anchor="ctr">
                    <a:lnL w="12700" cap="flat" cmpd="sng" algn="ctr">
                      <a:solidFill>
                        <a:srgbClr val="E8225B"/>
                      </a:solidFill>
                      <a:prstDash val="solid"/>
                      <a:round/>
                      <a:headEnd type="none" w="med" len="med"/>
                      <a:tailEnd type="none" w="med" len="med"/>
                    </a:lnL>
                    <a:lnR w="12700" cap="flat" cmpd="sng" algn="ctr">
                      <a:solidFill>
                        <a:srgbClr val="181D5B"/>
                      </a:solidFill>
                      <a:prstDash val="solid"/>
                      <a:round/>
                      <a:headEnd type="none" w="med" len="med"/>
                      <a:tailEnd type="none" w="med" len="med"/>
                    </a:lnR>
                    <a:lnT w="12700" cap="flat" cmpd="sng" algn="ctr">
                      <a:solidFill>
                        <a:srgbClr val="481D5B"/>
                      </a:solidFill>
                      <a:prstDash val="solid"/>
                      <a:round/>
                      <a:headEnd type="none" w="med" len="med"/>
                      <a:tailEnd type="none" w="med" len="med"/>
                    </a:lnT>
                    <a:lnB w="12700" cap="flat" cmpd="sng" algn="ctr">
                      <a:solidFill>
                        <a:srgbClr val="18235B"/>
                      </a:solidFill>
                      <a:prstDash val="solid"/>
                      <a:round/>
                      <a:headEnd type="none" w="med" len="med"/>
                      <a:tailEnd type="none" w="med" len="med"/>
                    </a:lnB>
                  </a:tcPr>
                </a:tc>
                <a:tc>
                  <a:txBody>
                    <a:bodyPr/>
                    <a:lstStyle/>
                    <a:p>
                      <a:pPr algn="l" fontAlgn="base"/>
                      <a:r>
                        <a:rPr lang="en-US" sz="1400" b="1">
                          <a:effectLst/>
                        </a:rPr>
                        <a:t>Before</a:t>
                      </a:r>
                      <a:br>
                        <a:rPr lang="en-US" sz="1400" b="1">
                          <a:effectLst/>
                        </a:rPr>
                      </a:br>
                      <a:r>
                        <a:rPr lang="en-US" sz="1400" b="1">
                          <a:effectLst/>
                        </a:rPr>
                        <a:t>(1984-1997)</a:t>
                      </a:r>
                      <a:endParaRPr lang="en-US" sz="1400">
                        <a:effectLst/>
                      </a:endParaRPr>
                    </a:p>
                  </a:txBody>
                  <a:tcPr marL="76200" marR="76200" marT="76200" marB="76200" anchor="ctr">
                    <a:lnL w="12700" cap="flat" cmpd="sng" algn="ctr">
                      <a:solidFill>
                        <a:srgbClr val="181D5B"/>
                      </a:solidFill>
                      <a:prstDash val="solid"/>
                      <a:round/>
                      <a:headEnd type="none" w="med" len="med"/>
                      <a:tailEnd type="none" w="med" len="med"/>
                    </a:lnL>
                    <a:lnR w="12700" cap="flat" cmpd="sng" algn="ctr">
                      <a:solidFill>
                        <a:srgbClr val="781D5B"/>
                      </a:solidFill>
                      <a:prstDash val="solid"/>
                      <a:round/>
                      <a:headEnd type="none" w="med" len="med"/>
                      <a:tailEnd type="none" w="med" len="med"/>
                    </a:lnR>
                    <a:lnT w="12700" cap="flat" cmpd="sng" algn="ctr">
                      <a:solidFill>
                        <a:srgbClr val="781D5B"/>
                      </a:solidFill>
                      <a:prstDash val="solid"/>
                      <a:round/>
                      <a:headEnd type="none" w="med" len="med"/>
                      <a:tailEnd type="none" w="med" len="med"/>
                    </a:lnT>
                    <a:lnB w="12700" cap="flat" cmpd="sng" algn="ctr">
                      <a:solidFill>
                        <a:srgbClr val="68245B"/>
                      </a:solidFill>
                      <a:prstDash val="solid"/>
                      <a:round/>
                      <a:headEnd type="none" w="med" len="med"/>
                      <a:tailEnd type="none" w="med" len="med"/>
                    </a:lnB>
                  </a:tcPr>
                </a:tc>
                <a:tc>
                  <a:txBody>
                    <a:bodyPr/>
                    <a:lstStyle/>
                    <a:p>
                      <a:pPr algn="l" fontAlgn="base"/>
                      <a:r>
                        <a:rPr lang="en-US" sz="1400" b="1">
                          <a:effectLst/>
                        </a:rPr>
                        <a:t>After</a:t>
                      </a:r>
                      <a:br>
                        <a:rPr lang="en-US" sz="1400" b="1">
                          <a:effectLst/>
                        </a:rPr>
                      </a:br>
                      <a:r>
                        <a:rPr lang="en-US" sz="1400" b="1">
                          <a:effectLst/>
                        </a:rPr>
                        <a:t>(1998-2005)</a:t>
                      </a:r>
                      <a:endParaRPr lang="en-US" sz="1400">
                        <a:effectLst/>
                      </a:endParaRPr>
                    </a:p>
                  </a:txBody>
                  <a:tcPr marL="76200" marR="76200" marT="76200" marB="76200" anchor="ctr">
                    <a:lnL w="12700" cap="flat" cmpd="sng" algn="ctr">
                      <a:solidFill>
                        <a:srgbClr val="781D5B"/>
                      </a:solidFill>
                      <a:prstDash val="solid"/>
                      <a:round/>
                      <a:headEnd type="none" w="med" len="med"/>
                      <a:tailEnd type="none" w="med" len="med"/>
                    </a:lnL>
                    <a:lnR w="12700" cap="flat" cmpd="sng" algn="ctr">
                      <a:solidFill>
                        <a:srgbClr val="68245B"/>
                      </a:solidFill>
                      <a:prstDash val="solid"/>
                      <a:round/>
                      <a:headEnd type="none" w="med" len="med"/>
                      <a:tailEnd type="none" w="med" len="med"/>
                    </a:lnR>
                    <a:lnT w="12700" cap="flat" cmpd="sng" algn="ctr">
                      <a:solidFill>
                        <a:srgbClr val="D81D5B"/>
                      </a:solidFill>
                      <a:prstDash val="solid"/>
                      <a:round/>
                      <a:headEnd type="none" w="med" len="med"/>
                      <a:tailEnd type="none" w="med" len="med"/>
                    </a:lnT>
                    <a:lnB w="12700" cap="flat" cmpd="sng" algn="ctr">
                      <a:solidFill>
                        <a:srgbClr val="D8235B"/>
                      </a:solidFill>
                      <a:prstDash val="solid"/>
                      <a:round/>
                      <a:headEnd type="none" w="med" len="med"/>
                      <a:tailEnd type="none" w="med" len="med"/>
                    </a:lnB>
                  </a:tcPr>
                </a:tc>
                <a:tc>
                  <a:txBody>
                    <a:bodyPr/>
                    <a:lstStyle/>
                    <a:p>
                      <a:pPr algn="l" fontAlgn="base"/>
                      <a:r>
                        <a:rPr lang="en-US" sz="1400" b="1">
                          <a:effectLst/>
                        </a:rPr>
                        <a:t>Chances of Getting it Wrong (Type I Error)</a:t>
                      </a:r>
                      <a:endParaRPr lang="en-US" sz="1400">
                        <a:effectLst/>
                      </a:endParaRPr>
                    </a:p>
                  </a:txBody>
                  <a:tcPr marL="76200" marR="76200" marT="76200" marB="76200" anchor="ctr">
                    <a:lnL w="12700" cap="flat" cmpd="sng" algn="ctr">
                      <a:solidFill>
                        <a:srgbClr val="68245B"/>
                      </a:solidFill>
                      <a:prstDash val="solid"/>
                      <a:round/>
                      <a:headEnd type="none" w="med" len="med"/>
                      <a:tailEnd type="none" w="med" len="med"/>
                    </a:lnL>
                    <a:lnR w="12700" cap="flat" cmpd="sng" algn="ctr">
                      <a:solidFill>
                        <a:srgbClr val="68245B"/>
                      </a:solidFill>
                      <a:prstDash val="solid"/>
                      <a:round/>
                      <a:headEnd type="none" w="med" len="med"/>
                      <a:tailEnd type="none" w="med" len="med"/>
                    </a:lnR>
                    <a:lnT w="12700" cap="flat" cmpd="sng" algn="ctr">
                      <a:solidFill>
                        <a:srgbClr val="F8275B"/>
                      </a:solidFill>
                      <a:prstDash val="solid"/>
                      <a:round/>
                      <a:headEnd type="none" w="med" len="med"/>
                      <a:tailEnd type="none" w="med" len="med"/>
                    </a:lnT>
                    <a:lnB w="12700" cap="flat" cmpd="sng" algn="ctr">
                      <a:solidFill>
                        <a:srgbClr val="28255B"/>
                      </a:solidFill>
                      <a:prstDash val="solid"/>
                      <a:round/>
                      <a:headEnd type="none" w="med" len="med"/>
                      <a:tailEnd type="none" w="med" len="med"/>
                    </a:lnB>
                  </a:tcPr>
                </a:tc>
                <a:tc>
                  <a:txBody>
                    <a:bodyPr/>
                    <a:lstStyle/>
                    <a:p>
                      <a:pPr algn="l" fontAlgn="base"/>
                      <a:r>
                        <a:rPr lang="en-US" sz="1400" b="1" dirty="0">
                          <a:effectLst/>
                        </a:rPr>
                        <a:t>Conclusion</a:t>
                      </a:r>
                      <a:endParaRPr lang="en-US" sz="1400" dirty="0">
                        <a:effectLst/>
                      </a:endParaRPr>
                    </a:p>
                  </a:txBody>
                  <a:tcPr marL="76200" marR="76200" marT="76200" marB="76200" anchor="ctr">
                    <a:lnL w="12700" cap="flat" cmpd="sng" algn="ctr">
                      <a:solidFill>
                        <a:srgbClr val="68245B"/>
                      </a:solidFill>
                      <a:prstDash val="solid"/>
                      <a:round/>
                      <a:headEnd type="none" w="med" len="med"/>
                      <a:tailEnd type="none" w="med" len="med"/>
                    </a:lnL>
                    <a:lnR w="9525" cap="flat" cmpd="sng" algn="ctr">
                      <a:solidFill>
                        <a:srgbClr val="E8255B"/>
                      </a:solidFill>
                      <a:prstDash val="solid"/>
                      <a:round/>
                      <a:headEnd type="none" w="med" len="med"/>
                      <a:tailEnd type="none" w="med" len="med"/>
                    </a:lnR>
                    <a:lnT w="12700" cap="flat" cmpd="sng" algn="ctr">
                      <a:solidFill>
                        <a:srgbClr val="78265B"/>
                      </a:solidFill>
                      <a:prstDash val="solid"/>
                      <a:round/>
                      <a:headEnd type="none" w="med" len="med"/>
                      <a:tailEnd type="none" w="med" len="med"/>
                    </a:lnT>
                    <a:lnB w="12700" cap="flat" cmpd="sng" algn="ctr">
                      <a:solidFill>
                        <a:srgbClr val="68245B"/>
                      </a:solidFill>
                      <a:prstDash val="solid"/>
                      <a:round/>
                      <a:headEnd type="none" w="med" len="med"/>
                      <a:tailEnd type="none" w="med" len="med"/>
                    </a:lnB>
                  </a:tcPr>
                </a:tc>
                <a:extLst>
                  <a:ext uri="{0D108BD9-81ED-4DB2-BD59-A6C34878D82A}">
                    <a16:rowId xmlns:a16="http://schemas.microsoft.com/office/drawing/2014/main" val="357931766"/>
                  </a:ext>
                </a:extLst>
              </a:tr>
              <a:tr h="502427">
                <a:tc>
                  <a:txBody>
                    <a:bodyPr/>
                    <a:lstStyle/>
                    <a:p>
                      <a:pPr algn="l" fontAlgn="base"/>
                      <a:r>
                        <a:rPr lang="en-US" sz="1400">
                          <a:effectLst/>
                        </a:rPr>
                        <a:t>ERA</a:t>
                      </a:r>
                      <a:br>
                        <a:rPr lang="en-US" sz="1400">
                          <a:effectLst/>
                        </a:rPr>
                      </a:br>
                      <a:r>
                        <a:rPr lang="en-US" sz="1400">
                          <a:effectLst/>
                        </a:rPr>
                        <a:t>(lower better)</a:t>
                      </a:r>
                    </a:p>
                  </a:txBody>
                  <a:tcPr marL="76200" marR="76200" marT="76200" marB="76200" anchor="ctr">
                    <a:lnL w="12700" cap="flat" cmpd="sng" algn="ctr">
                      <a:solidFill>
                        <a:srgbClr val="98275B"/>
                      </a:solidFill>
                      <a:prstDash val="solid"/>
                      <a:round/>
                      <a:headEnd type="none" w="med" len="med"/>
                      <a:tailEnd type="none" w="med" len="med"/>
                    </a:lnL>
                    <a:lnR w="12700" cap="flat" cmpd="sng" algn="ctr">
                      <a:solidFill>
                        <a:srgbClr val="68275B"/>
                      </a:solidFill>
                      <a:prstDash val="solid"/>
                      <a:round/>
                      <a:headEnd type="none" w="med" len="med"/>
                      <a:tailEnd type="none" w="med" len="med"/>
                    </a:lnR>
                    <a:lnT w="12700" cap="flat" cmpd="sng" algn="ctr">
                      <a:solidFill>
                        <a:srgbClr val="18235B"/>
                      </a:solidFill>
                      <a:prstDash val="solid"/>
                      <a:round/>
                      <a:headEnd type="none" w="med" len="med"/>
                      <a:tailEnd type="none" w="med" len="med"/>
                    </a:lnT>
                    <a:lnB w="12700" cap="flat" cmpd="sng" algn="ctr">
                      <a:solidFill>
                        <a:srgbClr val="D8235B"/>
                      </a:solidFill>
                      <a:prstDash val="solid"/>
                      <a:round/>
                      <a:headEnd type="none" w="med" len="med"/>
                      <a:tailEnd type="none" w="med" len="med"/>
                    </a:lnB>
                  </a:tcPr>
                </a:tc>
                <a:tc>
                  <a:txBody>
                    <a:bodyPr/>
                    <a:lstStyle/>
                    <a:p>
                      <a:pPr algn="l" fontAlgn="base"/>
                      <a:r>
                        <a:rPr lang="en-US" sz="1400">
                          <a:effectLst/>
                        </a:rPr>
                        <a:t>3.09</a:t>
                      </a:r>
                    </a:p>
                  </a:txBody>
                  <a:tcPr marL="76200" marR="76200" marT="76200" marB="76200" anchor="ctr">
                    <a:lnL w="12700" cap="flat" cmpd="sng" algn="ctr">
                      <a:solidFill>
                        <a:srgbClr val="68275B"/>
                      </a:solidFill>
                      <a:prstDash val="solid"/>
                      <a:round/>
                      <a:headEnd type="none" w="med" len="med"/>
                      <a:tailEnd type="none" w="med" len="med"/>
                    </a:lnL>
                    <a:lnR w="12700" cap="flat" cmpd="sng" algn="ctr">
                      <a:solidFill>
                        <a:srgbClr val="78265B"/>
                      </a:solidFill>
                      <a:prstDash val="solid"/>
                      <a:round/>
                      <a:headEnd type="none" w="med" len="med"/>
                      <a:tailEnd type="none" w="med" len="med"/>
                    </a:lnR>
                    <a:lnT w="12700" cap="flat" cmpd="sng" algn="ctr">
                      <a:solidFill>
                        <a:srgbClr val="68245B"/>
                      </a:solidFill>
                      <a:prstDash val="solid"/>
                      <a:round/>
                      <a:headEnd type="none" w="med" len="med"/>
                      <a:tailEnd type="none" w="med" len="med"/>
                    </a:lnT>
                    <a:lnB w="12700" cap="flat" cmpd="sng" algn="ctr">
                      <a:solidFill>
                        <a:srgbClr val="08275B"/>
                      </a:solidFill>
                      <a:prstDash val="solid"/>
                      <a:round/>
                      <a:headEnd type="none" w="med" len="med"/>
                      <a:tailEnd type="none" w="med" len="med"/>
                    </a:lnB>
                  </a:tcPr>
                </a:tc>
                <a:tc>
                  <a:txBody>
                    <a:bodyPr/>
                    <a:lstStyle/>
                    <a:p>
                      <a:pPr algn="l" fontAlgn="base"/>
                      <a:r>
                        <a:rPr lang="en-US" sz="1400">
                          <a:effectLst/>
                        </a:rPr>
                        <a:t>3.45</a:t>
                      </a:r>
                    </a:p>
                  </a:txBody>
                  <a:tcPr marL="76200" marR="76200" marT="76200" marB="76200" anchor="ctr">
                    <a:lnL w="12700" cap="flat" cmpd="sng" algn="ctr">
                      <a:solidFill>
                        <a:srgbClr val="78265B"/>
                      </a:solidFill>
                      <a:prstDash val="solid"/>
                      <a:round/>
                      <a:headEnd type="none" w="med" len="med"/>
                      <a:tailEnd type="none" w="med" len="med"/>
                    </a:lnL>
                    <a:lnR w="12700" cap="flat" cmpd="sng" algn="ctr">
                      <a:solidFill>
                        <a:srgbClr val="D8235B"/>
                      </a:solidFill>
                      <a:prstDash val="solid"/>
                      <a:round/>
                      <a:headEnd type="none" w="med" len="med"/>
                      <a:tailEnd type="none" w="med" len="med"/>
                    </a:lnR>
                    <a:lnT w="12700" cap="flat" cmpd="sng" algn="ctr">
                      <a:solidFill>
                        <a:srgbClr val="D8235B"/>
                      </a:solidFill>
                      <a:prstDash val="solid"/>
                      <a:round/>
                      <a:headEnd type="none" w="med" len="med"/>
                      <a:tailEnd type="none" w="med" len="med"/>
                    </a:lnT>
                    <a:lnB w="12700" cap="flat" cmpd="sng" algn="ctr">
                      <a:solidFill>
                        <a:srgbClr val="08275B"/>
                      </a:solidFill>
                      <a:prstDash val="solid"/>
                      <a:round/>
                      <a:headEnd type="none" w="med" len="med"/>
                      <a:tailEnd type="none" w="med" len="med"/>
                    </a:lnB>
                  </a:tcPr>
                </a:tc>
                <a:tc>
                  <a:txBody>
                    <a:bodyPr/>
                    <a:lstStyle/>
                    <a:p>
                      <a:pPr algn="l" fontAlgn="base"/>
                      <a:r>
                        <a:rPr lang="en-US" sz="1400">
                          <a:effectLst/>
                        </a:rPr>
                        <a:t>35%</a:t>
                      </a:r>
                    </a:p>
                  </a:txBody>
                  <a:tcPr marL="76200" marR="76200" marT="76200" marB="76200" anchor="ctr">
                    <a:lnL w="12700" cap="flat" cmpd="sng" algn="ctr">
                      <a:solidFill>
                        <a:srgbClr val="D8235B"/>
                      </a:solidFill>
                      <a:prstDash val="solid"/>
                      <a:round/>
                      <a:headEnd type="none" w="med" len="med"/>
                      <a:tailEnd type="none" w="med" len="med"/>
                    </a:lnL>
                    <a:lnR w="12700" cap="flat" cmpd="sng" algn="ctr">
                      <a:solidFill>
                        <a:srgbClr val="E8255B"/>
                      </a:solidFill>
                      <a:prstDash val="solid"/>
                      <a:round/>
                      <a:headEnd type="none" w="med" len="med"/>
                      <a:tailEnd type="none" w="med" len="med"/>
                    </a:lnR>
                    <a:lnT w="12700" cap="flat" cmpd="sng" algn="ctr">
                      <a:solidFill>
                        <a:srgbClr val="28255B"/>
                      </a:solidFill>
                      <a:prstDash val="solid"/>
                      <a:round/>
                      <a:headEnd type="none" w="med" len="med"/>
                      <a:tailEnd type="none" w="med" len="med"/>
                    </a:lnT>
                    <a:lnB w="12700" cap="flat" cmpd="sng" algn="ctr">
                      <a:solidFill>
                        <a:srgbClr val="68275B"/>
                      </a:solidFill>
                      <a:prstDash val="solid"/>
                      <a:round/>
                      <a:headEnd type="none" w="med" len="med"/>
                      <a:tailEnd type="none" w="med" len="med"/>
                    </a:lnB>
                  </a:tcPr>
                </a:tc>
                <a:tc>
                  <a:txBody>
                    <a:bodyPr/>
                    <a:lstStyle/>
                    <a:p>
                      <a:pPr algn="l" fontAlgn="base"/>
                      <a:r>
                        <a:rPr lang="en-US" sz="1400">
                          <a:effectLst/>
                        </a:rPr>
                        <a:t>No change in performance</a:t>
                      </a:r>
                    </a:p>
                  </a:txBody>
                  <a:tcPr marL="76200" marR="76200" marT="76200" marB="76200" anchor="ctr">
                    <a:lnL w="12700" cap="flat" cmpd="sng" algn="ctr">
                      <a:solidFill>
                        <a:srgbClr val="E8255B"/>
                      </a:solidFill>
                      <a:prstDash val="solid"/>
                      <a:round/>
                      <a:headEnd type="none" w="med" len="med"/>
                      <a:tailEnd type="none" w="med" len="med"/>
                    </a:lnL>
                    <a:lnR w="9525" cap="flat" cmpd="sng" algn="ctr">
                      <a:solidFill>
                        <a:srgbClr val="D8235B"/>
                      </a:solidFill>
                      <a:prstDash val="solid"/>
                      <a:round/>
                      <a:headEnd type="none" w="med" len="med"/>
                      <a:tailEnd type="none" w="med" len="med"/>
                    </a:lnR>
                    <a:lnT w="12700" cap="flat" cmpd="sng" algn="ctr">
                      <a:solidFill>
                        <a:srgbClr val="68245B"/>
                      </a:solidFill>
                      <a:prstDash val="solid"/>
                      <a:round/>
                      <a:headEnd type="none" w="med" len="med"/>
                      <a:tailEnd type="none" w="med" len="med"/>
                    </a:lnT>
                    <a:lnB w="12700" cap="flat" cmpd="sng" algn="ctr">
                      <a:solidFill>
                        <a:srgbClr val="482F5B"/>
                      </a:solidFill>
                      <a:prstDash val="solid"/>
                      <a:round/>
                      <a:headEnd type="none" w="med" len="med"/>
                      <a:tailEnd type="none" w="med" len="med"/>
                    </a:lnB>
                  </a:tcPr>
                </a:tc>
                <a:extLst>
                  <a:ext uri="{0D108BD9-81ED-4DB2-BD59-A6C34878D82A}">
                    <a16:rowId xmlns:a16="http://schemas.microsoft.com/office/drawing/2014/main" val="3362719319"/>
                  </a:ext>
                </a:extLst>
              </a:tr>
              <a:tr h="895631">
                <a:tc>
                  <a:txBody>
                    <a:bodyPr/>
                    <a:lstStyle/>
                    <a:p>
                      <a:pPr algn="l" fontAlgn="base"/>
                      <a:r>
                        <a:rPr lang="en-US" sz="1400">
                          <a:effectLst/>
                        </a:rPr>
                        <a:t>Adjusted ERA+</a:t>
                      </a:r>
                      <a:br>
                        <a:rPr lang="en-US" sz="1400">
                          <a:effectLst/>
                        </a:rPr>
                      </a:br>
                      <a:r>
                        <a:rPr lang="en-US" sz="1400">
                          <a:effectLst/>
                        </a:rPr>
                        <a:t>(higher better)</a:t>
                      </a:r>
                    </a:p>
                  </a:txBody>
                  <a:tcPr marL="76200" marR="76200" marT="76200" marB="76200" anchor="ctr">
                    <a:lnL w="12700" cap="flat" cmpd="sng" algn="ctr">
                      <a:solidFill>
                        <a:srgbClr val="28255B"/>
                      </a:solidFill>
                      <a:prstDash val="solid"/>
                      <a:round/>
                      <a:headEnd type="none" w="med" len="med"/>
                      <a:tailEnd type="none" w="med" len="med"/>
                    </a:lnL>
                    <a:lnR w="12700" cap="flat" cmpd="sng" algn="ctr">
                      <a:solidFill>
                        <a:srgbClr val="D8235B"/>
                      </a:solidFill>
                      <a:prstDash val="solid"/>
                      <a:round/>
                      <a:headEnd type="none" w="med" len="med"/>
                      <a:tailEnd type="none" w="med" len="med"/>
                    </a:lnR>
                    <a:lnT w="12700" cap="flat" cmpd="sng" algn="ctr">
                      <a:solidFill>
                        <a:srgbClr val="D8235B"/>
                      </a:solidFill>
                      <a:prstDash val="solid"/>
                      <a:round/>
                      <a:headEnd type="none" w="med" len="med"/>
                      <a:tailEnd type="none" w="med" len="med"/>
                    </a:lnT>
                    <a:lnB w="12700" cap="flat" cmpd="sng" algn="ctr">
                      <a:solidFill>
                        <a:srgbClr val="482F5B"/>
                      </a:solidFill>
                      <a:prstDash val="solid"/>
                      <a:round/>
                      <a:headEnd type="none" w="med" len="med"/>
                      <a:tailEnd type="none" w="med" len="med"/>
                    </a:lnB>
                  </a:tcPr>
                </a:tc>
                <a:tc>
                  <a:txBody>
                    <a:bodyPr/>
                    <a:lstStyle/>
                    <a:p>
                      <a:pPr algn="l" fontAlgn="base"/>
                      <a:r>
                        <a:rPr lang="en-US" sz="1400">
                          <a:effectLst/>
                        </a:rPr>
                        <a:t>152</a:t>
                      </a:r>
                    </a:p>
                  </a:txBody>
                  <a:tcPr marL="76200" marR="76200" marT="76200" marB="76200" anchor="ctr">
                    <a:lnL w="12700" cap="flat" cmpd="sng" algn="ctr">
                      <a:solidFill>
                        <a:srgbClr val="D8235B"/>
                      </a:solidFill>
                      <a:prstDash val="solid"/>
                      <a:round/>
                      <a:headEnd type="none" w="med" len="med"/>
                      <a:tailEnd type="none" w="med" len="med"/>
                    </a:lnL>
                    <a:lnR w="12700" cap="flat" cmpd="sng" algn="ctr">
                      <a:solidFill>
                        <a:srgbClr val="78265B"/>
                      </a:solidFill>
                      <a:prstDash val="solid"/>
                      <a:round/>
                      <a:headEnd type="none" w="med" len="med"/>
                      <a:tailEnd type="none" w="med" len="med"/>
                    </a:lnR>
                    <a:lnT w="12700" cap="flat" cmpd="sng" algn="ctr">
                      <a:solidFill>
                        <a:srgbClr val="08275B"/>
                      </a:solidFill>
                      <a:prstDash val="solid"/>
                      <a:round/>
                      <a:headEnd type="none" w="med" len="med"/>
                      <a:tailEnd type="none" w="med" len="med"/>
                    </a:lnT>
                    <a:lnB w="12700" cap="flat" cmpd="sng" algn="ctr">
                      <a:solidFill>
                        <a:srgbClr val="88315B"/>
                      </a:solidFill>
                      <a:prstDash val="solid"/>
                      <a:round/>
                      <a:headEnd type="none" w="med" len="med"/>
                      <a:tailEnd type="none" w="med" len="med"/>
                    </a:lnB>
                  </a:tcPr>
                </a:tc>
                <a:tc>
                  <a:txBody>
                    <a:bodyPr/>
                    <a:lstStyle/>
                    <a:p>
                      <a:pPr algn="l" fontAlgn="base"/>
                      <a:r>
                        <a:rPr lang="en-US" sz="1400">
                          <a:effectLst/>
                        </a:rPr>
                        <a:t>140</a:t>
                      </a:r>
                    </a:p>
                  </a:txBody>
                  <a:tcPr marL="76200" marR="76200" marT="76200" marB="76200" anchor="ctr">
                    <a:lnL w="12700" cap="flat" cmpd="sng" algn="ctr">
                      <a:solidFill>
                        <a:srgbClr val="78265B"/>
                      </a:solidFill>
                      <a:prstDash val="solid"/>
                      <a:round/>
                      <a:headEnd type="none" w="med" len="med"/>
                      <a:tailEnd type="none" w="med" len="med"/>
                    </a:lnL>
                    <a:lnR w="12700" cap="flat" cmpd="sng" algn="ctr">
                      <a:solidFill>
                        <a:srgbClr val="D8235B"/>
                      </a:solidFill>
                      <a:prstDash val="solid"/>
                      <a:round/>
                      <a:headEnd type="none" w="med" len="med"/>
                      <a:tailEnd type="none" w="med" len="med"/>
                    </a:lnR>
                    <a:lnT w="12700" cap="flat" cmpd="sng" algn="ctr">
                      <a:solidFill>
                        <a:srgbClr val="08275B"/>
                      </a:solidFill>
                      <a:prstDash val="solid"/>
                      <a:round/>
                      <a:headEnd type="none" w="med" len="med"/>
                      <a:tailEnd type="none" w="med" len="med"/>
                    </a:lnT>
                    <a:lnB w="12700" cap="flat" cmpd="sng" algn="ctr">
                      <a:solidFill>
                        <a:srgbClr val="18325B"/>
                      </a:solidFill>
                      <a:prstDash val="solid"/>
                      <a:round/>
                      <a:headEnd type="none" w="med" len="med"/>
                      <a:tailEnd type="none" w="med" len="med"/>
                    </a:lnB>
                  </a:tcPr>
                </a:tc>
                <a:tc>
                  <a:txBody>
                    <a:bodyPr/>
                    <a:lstStyle/>
                    <a:p>
                      <a:pPr algn="l" fontAlgn="base"/>
                      <a:r>
                        <a:rPr lang="en-US" sz="1400">
                          <a:effectLst/>
                        </a:rPr>
                        <a:t>49%</a:t>
                      </a:r>
                    </a:p>
                  </a:txBody>
                  <a:tcPr marL="76200" marR="76200" marT="76200" marB="76200" anchor="ctr">
                    <a:lnL w="12700" cap="flat" cmpd="sng" algn="ctr">
                      <a:solidFill>
                        <a:srgbClr val="D8235B"/>
                      </a:solidFill>
                      <a:prstDash val="solid"/>
                      <a:round/>
                      <a:headEnd type="none" w="med" len="med"/>
                      <a:tailEnd type="none" w="med" len="med"/>
                    </a:lnL>
                    <a:lnR w="12700" cap="flat" cmpd="sng" algn="ctr">
                      <a:solidFill>
                        <a:srgbClr val="E8345B"/>
                      </a:solidFill>
                      <a:prstDash val="solid"/>
                      <a:round/>
                      <a:headEnd type="none" w="med" len="med"/>
                      <a:tailEnd type="none" w="med" len="med"/>
                    </a:lnR>
                    <a:lnT w="12700" cap="flat" cmpd="sng" algn="ctr">
                      <a:solidFill>
                        <a:srgbClr val="68275B"/>
                      </a:solidFill>
                      <a:prstDash val="solid"/>
                      <a:round/>
                      <a:headEnd type="none" w="med" len="med"/>
                      <a:tailEnd type="none" w="med" len="med"/>
                    </a:lnT>
                    <a:lnB w="12700" cap="flat" cmpd="sng" algn="ctr">
                      <a:solidFill>
                        <a:srgbClr val="C8305B"/>
                      </a:solidFill>
                      <a:prstDash val="solid"/>
                      <a:round/>
                      <a:headEnd type="none" w="med" len="med"/>
                      <a:tailEnd type="none" w="med" len="med"/>
                    </a:lnB>
                  </a:tcPr>
                </a:tc>
                <a:tc>
                  <a:txBody>
                    <a:bodyPr/>
                    <a:lstStyle/>
                    <a:p>
                      <a:pPr algn="l" fontAlgn="base"/>
                      <a:r>
                        <a:rPr lang="en-US" sz="1400">
                          <a:effectLst/>
                        </a:rPr>
                        <a:t>No change in performance</a:t>
                      </a:r>
                    </a:p>
                  </a:txBody>
                  <a:tcPr marL="76200" marR="76200" marT="76200" marB="76200" anchor="ctr">
                    <a:lnL w="12700" cap="flat" cmpd="sng" algn="ctr">
                      <a:solidFill>
                        <a:srgbClr val="E8345B"/>
                      </a:solidFill>
                      <a:prstDash val="solid"/>
                      <a:round/>
                      <a:headEnd type="none" w="med" len="med"/>
                      <a:tailEnd type="none" w="med" len="med"/>
                    </a:lnL>
                    <a:lnR w="9525" cap="flat" cmpd="sng" algn="ctr">
                      <a:solidFill>
                        <a:srgbClr val="182F5B"/>
                      </a:solidFill>
                      <a:prstDash val="solid"/>
                      <a:round/>
                      <a:headEnd type="none" w="med" len="med"/>
                      <a:tailEnd type="none" w="med" len="med"/>
                    </a:lnR>
                    <a:lnT w="12700" cap="flat" cmpd="sng" algn="ctr">
                      <a:solidFill>
                        <a:srgbClr val="482F5B"/>
                      </a:solidFill>
                      <a:prstDash val="solid"/>
                      <a:round/>
                      <a:headEnd type="none" w="med" len="med"/>
                      <a:tailEnd type="none" w="med" len="med"/>
                    </a:lnT>
                    <a:lnB w="12700" cap="flat" cmpd="sng" algn="ctr">
                      <a:solidFill>
                        <a:srgbClr val="182F5B"/>
                      </a:solidFill>
                      <a:prstDash val="solid"/>
                      <a:round/>
                      <a:headEnd type="none" w="med" len="med"/>
                      <a:tailEnd type="none" w="med" len="med"/>
                    </a:lnB>
                  </a:tcPr>
                </a:tc>
                <a:extLst>
                  <a:ext uri="{0D108BD9-81ED-4DB2-BD59-A6C34878D82A}">
                    <a16:rowId xmlns:a16="http://schemas.microsoft.com/office/drawing/2014/main" val="3766299347"/>
                  </a:ext>
                </a:extLst>
              </a:tr>
              <a:tr h="502427">
                <a:tc>
                  <a:txBody>
                    <a:bodyPr/>
                    <a:lstStyle/>
                    <a:p>
                      <a:pPr algn="l" fontAlgn="base"/>
                      <a:r>
                        <a:rPr lang="en-US" sz="1400">
                          <a:effectLst/>
                        </a:rPr>
                        <a:t>WHIP</a:t>
                      </a:r>
                      <a:br>
                        <a:rPr lang="en-US" sz="1400">
                          <a:effectLst/>
                        </a:rPr>
                      </a:br>
                      <a:r>
                        <a:rPr lang="en-US" sz="1400">
                          <a:effectLst/>
                        </a:rPr>
                        <a:t>(lower better)</a:t>
                      </a:r>
                    </a:p>
                  </a:txBody>
                  <a:tcPr marL="76200" marR="76200" marT="76200" marB="76200" anchor="ctr">
                    <a:lnL w="12700" cap="flat" cmpd="sng" algn="ctr">
                      <a:solidFill>
                        <a:srgbClr val="B8315B"/>
                      </a:solidFill>
                      <a:prstDash val="solid"/>
                      <a:round/>
                      <a:headEnd type="none" w="med" len="med"/>
                      <a:tailEnd type="none" w="med" len="med"/>
                    </a:lnL>
                    <a:lnR w="12700" cap="flat" cmpd="sng" algn="ctr">
                      <a:solidFill>
                        <a:srgbClr val="68335B"/>
                      </a:solidFill>
                      <a:prstDash val="solid"/>
                      <a:round/>
                      <a:headEnd type="none" w="med" len="med"/>
                      <a:tailEnd type="none" w="med" len="med"/>
                    </a:lnR>
                    <a:lnT w="12700" cap="flat" cmpd="sng" algn="ctr">
                      <a:solidFill>
                        <a:srgbClr val="482F5B"/>
                      </a:solidFill>
                      <a:prstDash val="solid"/>
                      <a:round/>
                      <a:headEnd type="none" w="med" len="med"/>
                      <a:tailEnd type="none" w="med" len="med"/>
                    </a:lnT>
                    <a:lnB w="9525" cap="flat" cmpd="sng" algn="ctr">
                      <a:solidFill>
                        <a:srgbClr val="E8345B"/>
                      </a:solidFill>
                      <a:prstDash val="solid"/>
                      <a:round/>
                      <a:headEnd type="none" w="med" len="med"/>
                      <a:tailEnd type="none" w="med" len="med"/>
                    </a:lnB>
                  </a:tcPr>
                </a:tc>
                <a:tc>
                  <a:txBody>
                    <a:bodyPr/>
                    <a:lstStyle/>
                    <a:p>
                      <a:pPr algn="l" fontAlgn="base"/>
                      <a:r>
                        <a:rPr lang="en-US" sz="1400">
                          <a:effectLst/>
                        </a:rPr>
                        <a:t>1.168</a:t>
                      </a:r>
                    </a:p>
                  </a:txBody>
                  <a:tcPr marL="76200" marR="76200" marT="76200" marB="76200" anchor="ctr">
                    <a:lnL w="12700" cap="flat" cmpd="sng" algn="ctr">
                      <a:solidFill>
                        <a:srgbClr val="68335B"/>
                      </a:solidFill>
                      <a:prstDash val="solid"/>
                      <a:round/>
                      <a:headEnd type="none" w="med" len="med"/>
                      <a:tailEnd type="none" w="med" len="med"/>
                    </a:lnL>
                    <a:lnR w="12700" cap="flat" cmpd="sng" algn="ctr">
                      <a:solidFill>
                        <a:srgbClr val="08305B"/>
                      </a:solidFill>
                      <a:prstDash val="solid"/>
                      <a:round/>
                      <a:headEnd type="none" w="med" len="med"/>
                      <a:tailEnd type="none" w="med" len="med"/>
                    </a:lnR>
                    <a:lnT w="12700" cap="flat" cmpd="sng" algn="ctr">
                      <a:solidFill>
                        <a:srgbClr val="88315B"/>
                      </a:solidFill>
                      <a:prstDash val="solid"/>
                      <a:round/>
                      <a:headEnd type="none" w="med" len="med"/>
                      <a:tailEnd type="none" w="med" len="med"/>
                    </a:lnT>
                    <a:lnB w="9525" cap="flat" cmpd="sng" algn="ctr">
                      <a:solidFill>
                        <a:srgbClr val="A8325B"/>
                      </a:solidFill>
                      <a:prstDash val="solid"/>
                      <a:round/>
                      <a:headEnd type="none" w="med" len="med"/>
                      <a:tailEnd type="none" w="med" len="med"/>
                    </a:lnB>
                  </a:tcPr>
                </a:tc>
                <a:tc>
                  <a:txBody>
                    <a:bodyPr/>
                    <a:lstStyle/>
                    <a:p>
                      <a:pPr algn="l" fontAlgn="base"/>
                      <a:r>
                        <a:rPr lang="en-US" sz="1400">
                          <a:effectLst/>
                        </a:rPr>
                        <a:t>1.227</a:t>
                      </a:r>
                    </a:p>
                  </a:txBody>
                  <a:tcPr marL="76200" marR="76200" marT="76200" marB="76200" anchor="ctr">
                    <a:lnL w="12700" cap="flat" cmpd="sng" algn="ctr">
                      <a:solidFill>
                        <a:srgbClr val="08305B"/>
                      </a:solidFill>
                      <a:prstDash val="solid"/>
                      <a:round/>
                      <a:headEnd type="none" w="med" len="med"/>
                      <a:tailEnd type="none" w="med" len="med"/>
                    </a:lnL>
                    <a:lnR w="12700" cap="flat" cmpd="sng" algn="ctr">
                      <a:solidFill>
                        <a:srgbClr val="78325B"/>
                      </a:solidFill>
                      <a:prstDash val="solid"/>
                      <a:round/>
                      <a:headEnd type="none" w="med" len="med"/>
                      <a:tailEnd type="none" w="med" len="med"/>
                    </a:lnR>
                    <a:lnT w="12700" cap="flat" cmpd="sng" algn="ctr">
                      <a:solidFill>
                        <a:srgbClr val="18325B"/>
                      </a:solidFill>
                      <a:prstDash val="solid"/>
                      <a:round/>
                      <a:headEnd type="none" w="med" len="med"/>
                      <a:tailEnd type="none" w="med" len="med"/>
                    </a:lnT>
                    <a:lnB w="9525" cap="flat" cmpd="sng" algn="ctr">
                      <a:solidFill>
                        <a:srgbClr val="E8345B"/>
                      </a:solidFill>
                      <a:prstDash val="solid"/>
                      <a:round/>
                      <a:headEnd type="none" w="med" len="med"/>
                      <a:tailEnd type="none" w="med" len="med"/>
                    </a:lnB>
                  </a:tcPr>
                </a:tc>
                <a:tc>
                  <a:txBody>
                    <a:bodyPr/>
                    <a:lstStyle/>
                    <a:p>
                      <a:pPr algn="l" fontAlgn="base"/>
                      <a:r>
                        <a:rPr lang="en-US" sz="1400">
                          <a:effectLst/>
                        </a:rPr>
                        <a:t>35%</a:t>
                      </a:r>
                    </a:p>
                  </a:txBody>
                  <a:tcPr marL="76200" marR="76200" marT="76200" marB="76200" anchor="ctr">
                    <a:lnL w="12700" cap="flat" cmpd="sng" algn="ctr">
                      <a:solidFill>
                        <a:srgbClr val="78325B"/>
                      </a:solidFill>
                      <a:prstDash val="solid"/>
                      <a:round/>
                      <a:headEnd type="none" w="med" len="med"/>
                      <a:tailEnd type="none" w="med" len="med"/>
                    </a:lnL>
                    <a:lnR w="12700" cap="flat" cmpd="sng" algn="ctr">
                      <a:solidFill>
                        <a:srgbClr val="E8345B"/>
                      </a:solidFill>
                      <a:prstDash val="solid"/>
                      <a:round/>
                      <a:headEnd type="none" w="med" len="med"/>
                      <a:tailEnd type="none" w="med" len="med"/>
                    </a:lnR>
                    <a:lnT w="12700" cap="flat" cmpd="sng" algn="ctr">
                      <a:solidFill>
                        <a:srgbClr val="C8305B"/>
                      </a:solidFill>
                      <a:prstDash val="solid"/>
                      <a:round/>
                      <a:headEnd type="none" w="med" len="med"/>
                      <a:tailEnd type="none" w="med" len="med"/>
                    </a:lnT>
                    <a:lnB w="9525" cap="flat" cmpd="sng" algn="ctr">
                      <a:solidFill>
                        <a:srgbClr val="38335B"/>
                      </a:solidFill>
                      <a:prstDash val="solid"/>
                      <a:round/>
                      <a:headEnd type="none" w="med" len="med"/>
                      <a:tailEnd type="none" w="med" len="med"/>
                    </a:lnB>
                  </a:tcPr>
                </a:tc>
                <a:tc>
                  <a:txBody>
                    <a:bodyPr/>
                    <a:lstStyle/>
                    <a:p>
                      <a:pPr algn="l" fontAlgn="base"/>
                      <a:r>
                        <a:rPr lang="en-US" sz="1400" dirty="0">
                          <a:effectLst/>
                        </a:rPr>
                        <a:t>No change in performance</a:t>
                      </a:r>
                    </a:p>
                  </a:txBody>
                  <a:tcPr marL="76200" marR="76200" marT="76200" marB="76200" anchor="ctr">
                    <a:lnL w="12700" cap="flat" cmpd="sng" algn="ctr">
                      <a:solidFill>
                        <a:srgbClr val="E8345B"/>
                      </a:solidFill>
                      <a:prstDash val="solid"/>
                      <a:round/>
                      <a:headEnd type="none" w="med" len="med"/>
                      <a:tailEnd type="none" w="med" len="med"/>
                    </a:lnL>
                    <a:lnR w="9525" cap="flat" cmpd="sng" algn="ctr">
                      <a:solidFill>
                        <a:srgbClr val="18325B"/>
                      </a:solidFill>
                      <a:prstDash val="solid"/>
                      <a:round/>
                      <a:headEnd type="none" w="med" len="med"/>
                      <a:tailEnd type="none" w="med" len="med"/>
                    </a:lnR>
                    <a:lnT w="12700" cap="flat" cmpd="sng" algn="ctr">
                      <a:solidFill>
                        <a:srgbClr val="182F5B"/>
                      </a:solidFill>
                      <a:prstDash val="solid"/>
                      <a:round/>
                      <a:headEnd type="none" w="med" len="med"/>
                      <a:tailEnd type="none" w="med" len="med"/>
                    </a:lnT>
                    <a:lnB w="9525" cap="flat" cmpd="sng" algn="ctr">
                      <a:solidFill>
                        <a:srgbClr val="A8325B"/>
                      </a:solidFill>
                      <a:prstDash val="solid"/>
                      <a:round/>
                      <a:headEnd type="none" w="med" len="med"/>
                      <a:tailEnd type="none" w="med" len="med"/>
                    </a:lnB>
                  </a:tcPr>
                </a:tc>
                <a:extLst>
                  <a:ext uri="{0D108BD9-81ED-4DB2-BD59-A6C34878D82A}">
                    <a16:rowId xmlns:a16="http://schemas.microsoft.com/office/drawing/2014/main" val="538614210"/>
                  </a:ext>
                </a:extLst>
              </a:tr>
            </a:tbl>
          </a:graphicData>
        </a:graphic>
      </p:graphicFrame>
      <p:sp>
        <p:nvSpPr>
          <p:cNvPr id="5" name="Rectangle 1">
            <a:extLst>
              <a:ext uri="{FF2B5EF4-FFF2-40B4-BE49-F238E27FC236}">
                <a16:creationId xmlns:a16="http://schemas.microsoft.com/office/drawing/2014/main" id="{38CB8E68-0C27-441F-BD93-6D8E217110EB}"/>
              </a:ext>
            </a:extLst>
          </p:cNvPr>
          <p:cNvSpPr>
            <a:spLocks noChangeArrowheads="1"/>
          </p:cNvSpPr>
          <p:nvPr/>
        </p:nvSpPr>
        <p:spPr bwMode="auto">
          <a:xfrm>
            <a:off x="151267" y="5322422"/>
            <a:ext cx="826103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mp;quot"/>
              </a:rPr>
              <a:t>Based upon the analysis of Roger Clemens’ ERA, Adjusted ERA+, and WHIP statistics, there is insufficient statistical evidence to suggest that his average performance changed in the years before and after the alleged use of performance-enhancing drugs.</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14836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461962" y="274638"/>
            <a:ext cx="8224838" cy="629444"/>
          </a:xfrm>
        </p:spPr>
        <p:txBody>
          <a:bodyPr>
            <a:normAutofit fontScale="90000"/>
          </a:bodyPr>
          <a:lstStyle/>
          <a:p>
            <a:r>
              <a:rPr lang="en-US" dirty="0"/>
              <a:t>Roger Clemens Earned Run Average Hypothesis Test</a:t>
            </a:r>
          </a:p>
        </p:txBody>
      </p:sp>
      <p:pic>
        <p:nvPicPr>
          <p:cNvPr id="194562" name="Picture 2">
            <a:extLst>
              <a:ext uri="{FF2B5EF4-FFF2-40B4-BE49-F238E27FC236}">
                <a16:creationId xmlns:a16="http://schemas.microsoft.com/office/drawing/2014/main" id="{366B6102-819B-4E65-A905-B199718E4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756" y="3895344"/>
            <a:ext cx="2896092" cy="2308479"/>
          </a:xfrm>
          <a:prstGeom prst="rect">
            <a:avLst/>
          </a:prstGeom>
          <a:noFill/>
          <a:extLst>
            <a:ext uri="{909E8E84-426E-40DD-AFC4-6F175D3DCCD1}">
              <a14:hiddenFill xmlns:a14="http://schemas.microsoft.com/office/drawing/2010/main">
                <a:solidFill>
                  <a:srgbClr val="FFFFFF"/>
                </a:solidFill>
              </a14:hiddenFill>
            </a:ext>
          </a:extLst>
        </p:spPr>
      </p:pic>
      <p:pic>
        <p:nvPicPr>
          <p:cNvPr id="194564" name="Picture 4">
            <a:extLst>
              <a:ext uri="{FF2B5EF4-FFF2-40B4-BE49-F238E27FC236}">
                <a16:creationId xmlns:a16="http://schemas.microsoft.com/office/drawing/2014/main" id="{5411D1AB-2182-4D36-A030-791045D08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176" y="3895344"/>
            <a:ext cx="2896092" cy="23084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645FDADB-20AE-482D-AA68-FDCE3E4DBB41}"/>
              </a:ext>
            </a:extLst>
          </p:cNvPr>
          <p:cNvGraphicFramePr>
            <a:graphicFrameLocks noGrp="1"/>
          </p:cNvGraphicFramePr>
          <p:nvPr>
            <p:extLst>
              <p:ext uri="{D42A27DB-BD31-4B8C-83A1-F6EECF244321}">
                <p14:modId xmlns:p14="http://schemas.microsoft.com/office/powerpoint/2010/main" val="13646130"/>
              </p:ext>
            </p:extLst>
          </p:nvPr>
        </p:nvGraphicFramePr>
        <p:xfrm>
          <a:off x="628650" y="1621917"/>
          <a:ext cx="7886700" cy="3303270"/>
        </p:xfrm>
        <a:graphic>
          <a:graphicData uri="http://schemas.openxmlformats.org/drawingml/2006/table">
            <a:tbl>
              <a:tblPr/>
              <a:tblGrid>
                <a:gridCol w="1971675">
                  <a:extLst>
                    <a:ext uri="{9D8B030D-6E8A-4147-A177-3AD203B41FA5}">
                      <a16:colId xmlns:a16="http://schemas.microsoft.com/office/drawing/2014/main" val="1438818743"/>
                    </a:ext>
                  </a:extLst>
                </a:gridCol>
                <a:gridCol w="1971675">
                  <a:extLst>
                    <a:ext uri="{9D8B030D-6E8A-4147-A177-3AD203B41FA5}">
                      <a16:colId xmlns:a16="http://schemas.microsoft.com/office/drawing/2014/main" val="716093010"/>
                    </a:ext>
                  </a:extLst>
                </a:gridCol>
                <a:gridCol w="1971675">
                  <a:extLst>
                    <a:ext uri="{9D8B030D-6E8A-4147-A177-3AD203B41FA5}">
                      <a16:colId xmlns:a16="http://schemas.microsoft.com/office/drawing/2014/main" val="1226080219"/>
                    </a:ext>
                  </a:extLst>
                </a:gridCol>
                <a:gridCol w="1971675">
                  <a:extLst>
                    <a:ext uri="{9D8B030D-6E8A-4147-A177-3AD203B41FA5}">
                      <a16:colId xmlns:a16="http://schemas.microsoft.com/office/drawing/2014/main" val="369819361"/>
                    </a:ext>
                  </a:extLst>
                </a:gridCol>
              </a:tblGrid>
              <a:tr h="0">
                <a:tc>
                  <a:txBody>
                    <a:bodyPr/>
                    <a:lstStyle/>
                    <a:p>
                      <a:pPr algn="ctr" fontAlgn="b"/>
                      <a:r>
                        <a:rPr lang="en-US">
                          <a:effectLst/>
                        </a:rPr>
                        <a:t>Group</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a:effectLst/>
                        </a:rPr>
                        <a:t>Sample Size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a:effectLst/>
                        </a:rPr>
                        <a:t>Mean</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dirty="0">
                          <a:effectLst/>
                        </a:rPr>
                        <a:t>Std. Dev.</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559633615"/>
                  </a:ext>
                </a:extLst>
              </a:tr>
              <a:tr h="0">
                <a:tc>
                  <a:txBody>
                    <a:bodyPr/>
                    <a:lstStyle/>
                    <a:p>
                      <a:pPr algn="ctr" fontAlgn="t"/>
                      <a:r>
                        <a:rPr lang="en-US">
                          <a:effectLst/>
                        </a:rPr>
                        <a:t>Roger Clemens Earned Run Average Before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14</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3.089</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0.808</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89088438"/>
                  </a:ext>
                </a:extLst>
              </a:tr>
              <a:tr h="0">
                <a:tc>
                  <a:txBody>
                    <a:bodyPr/>
                    <a:lstStyle/>
                    <a:p>
                      <a:pPr algn="ctr" fontAlgn="t"/>
                      <a:r>
                        <a:rPr lang="en-US">
                          <a:effectLst/>
                        </a:rPr>
                        <a:t>Roger Clemens Earned Run Average After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dirty="0">
                          <a:effectLst/>
                        </a:rPr>
                        <a:t>8</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dirty="0">
                          <a:effectLst/>
                        </a:rPr>
                        <a:t>3.446</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dirty="0">
                          <a:effectLst/>
                        </a:rPr>
                        <a:t>0.908</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3640666626"/>
                  </a:ext>
                </a:extLst>
              </a:tr>
            </a:tbl>
          </a:graphicData>
        </a:graphic>
      </p:graphicFrame>
      <p:sp>
        <p:nvSpPr>
          <p:cNvPr id="5" name="Rectangle 5">
            <a:extLst>
              <a:ext uri="{FF2B5EF4-FFF2-40B4-BE49-F238E27FC236}">
                <a16:creationId xmlns:a16="http://schemas.microsoft.com/office/drawing/2014/main" id="{854EC93C-730E-477E-B90B-0DA65AC82CCF}"/>
              </a:ext>
            </a:extLst>
          </p:cNvPr>
          <p:cNvSpPr>
            <a:spLocks noChangeArrowheads="1"/>
          </p:cNvSpPr>
          <p:nvPr/>
        </p:nvSpPr>
        <p:spPr bwMode="auto">
          <a:xfrm>
            <a:off x="628650" y="1327698"/>
            <a:ext cx="8058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Arial" panose="020B0604020202020204" pitchFamily="34" charset="0"/>
              </a:rPr>
              <a:t>Descriptive Statistics: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47496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762000" y="274638"/>
            <a:ext cx="8007096" cy="629444"/>
          </a:xfrm>
        </p:spPr>
        <p:txBody>
          <a:bodyPr>
            <a:normAutofit fontScale="90000"/>
          </a:bodyPr>
          <a:lstStyle/>
          <a:p>
            <a:r>
              <a:rPr lang="en-US" dirty="0"/>
              <a:t>Roger Clemens Earned Run Average Hypothesis Test</a:t>
            </a:r>
          </a:p>
        </p:txBody>
      </p:sp>
      <p:graphicFrame>
        <p:nvGraphicFramePr>
          <p:cNvPr id="2" name="Table 1">
            <a:extLst>
              <a:ext uri="{FF2B5EF4-FFF2-40B4-BE49-F238E27FC236}">
                <a16:creationId xmlns:a16="http://schemas.microsoft.com/office/drawing/2014/main" id="{6B8D0181-7359-4781-8A1B-9C9BAFC8E68E}"/>
              </a:ext>
            </a:extLst>
          </p:cNvPr>
          <p:cNvGraphicFramePr>
            <a:graphicFrameLocks noGrp="1"/>
          </p:cNvGraphicFramePr>
          <p:nvPr>
            <p:extLst>
              <p:ext uri="{D42A27DB-BD31-4B8C-83A1-F6EECF244321}">
                <p14:modId xmlns:p14="http://schemas.microsoft.com/office/powerpoint/2010/main" val="1843180723"/>
              </p:ext>
            </p:extLst>
          </p:nvPr>
        </p:nvGraphicFramePr>
        <p:xfrm>
          <a:off x="729234" y="1796796"/>
          <a:ext cx="7886700" cy="1104900"/>
        </p:xfrm>
        <a:graphic>
          <a:graphicData uri="http://schemas.openxmlformats.org/drawingml/2006/table">
            <a:tbl>
              <a:tblPr/>
              <a:tblGrid>
                <a:gridCol w="2628900">
                  <a:extLst>
                    <a:ext uri="{9D8B030D-6E8A-4147-A177-3AD203B41FA5}">
                      <a16:colId xmlns:a16="http://schemas.microsoft.com/office/drawing/2014/main" val="1835658405"/>
                    </a:ext>
                  </a:extLst>
                </a:gridCol>
                <a:gridCol w="2628900">
                  <a:extLst>
                    <a:ext uri="{9D8B030D-6E8A-4147-A177-3AD203B41FA5}">
                      <a16:colId xmlns:a16="http://schemas.microsoft.com/office/drawing/2014/main" val="3987108543"/>
                    </a:ext>
                  </a:extLst>
                </a:gridCol>
                <a:gridCol w="2628900">
                  <a:extLst>
                    <a:ext uri="{9D8B030D-6E8A-4147-A177-3AD203B41FA5}">
                      <a16:colId xmlns:a16="http://schemas.microsoft.com/office/drawing/2014/main" val="2976188204"/>
                    </a:ext>
                  </a:extLst>
                </a:gridCol>
              </a:tblGrid>
              <a:tr h="0">
                <a:tc gridSpan="3">
                  <a:txBody>
                    <a:bodyPr/>
                    <a:lstStyle/>
                    <a:p>
                      <a:r>
                        <a:rPr lang="en-US"/>
                        <a:t>Test Statistic:</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6240748"/>
                  </a:ext>
                </a:extLst>
              </a:tr>
              <a:tr h="0">
                <a:tc>
                  <a:txBody>
                    <a:bodyPr/>
                    <a:lstStyle/>
                    <a:p>
                      <a:pPr algn="ctr" fontAlgn="b"/>
                      <a:r>
                        <a:rPr lang="en-US">
                          <a:effectLst/>
                        </a:rPr>
                        <a:t>Observed Difference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Standard Error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E8E86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F0E66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72434585"/>
                  </a:ext>
                </a:extLst>
              </a:tr>
              <a:tr h="0">
                <a:tc>
                  <a:txBody>
                    <a:bodyPr/>
                    <a:lstStyle/>
                    <a:p>
                      <a:pPr algn="ctr" fontAlgn="t"/>
                      <a:r>
                        <a:rPr lang="en-US">
                          <a:effectLst/>
                        </a:rPr>
                        <a:t>-0.357</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0.387</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-0.923</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623942068"/>
                  </a:ext>
                </a:extLst>
              </a:tr>
            </a:tbl>
          </a:graphicData>
        </a:graphic>
      </p:graphicFrame>
      <p:graphicFrame>
        <p:nvGraphicFramePr>
          <p:cNvPr id="4" name="Table 3">
            <a:extLst>
              <a:ext uri="{FF2B5EF4-FFF2-40B4-BE49-F238E27FC236}">
                <a16:creationId xmlns:a16="http://schemas.microsoft.com/office/drawing/2014/main" id="{9017BFA0-FBFD-4DE5-87E5-6E5269DFF2A7}"/>
              </a:ext>
            </a:extLst>
          </p:cNvPr>
          <p:cNvGraphicFramePr>
            <a:graphicFrameLocks noGrp="1"/>
          </p:cNvGraphicFramePr>
          <p:nvPr>
            <p:extLst>
              <p:ext uri="{D42A27DB-BD31-4B8C-83A1-F6EECF244321}">
                <p14:modId xmlns:p14="http://schemas.microsoft.com/office/powerpoint/2010/main" val="1179002939"/>
              </p:ext>
            </p:extLst>
          </p:nvPr>
        </p:nvGraphicFramePr>
        <p:xfrm>
          <a:off x="729234" y="3260248"/>
          <a:ext cx="7886700" cy="1653540"/>
        </p:xfrm>
        <a:graphic>
          <a:graphicData uri="http://schemas.openxmlformats.org/drawingml/2006/table">
            <a:tbl>
              <a:tblPr/>
              <a:tblGrid>
                <a:gridCol w="1577340">
                  <a:extLst>
                    <a:ext uri="{9D8B030D-6E8A-4147-A177-3AD203B41FA5}">
                      <a16:colId xmlns:a16="http://schemas.microsoft.com/office/drawing/2014/main" val="3743987687"/>
                    </a:ext>
                  </a:extLst>
                </a:gridCol>
                <a:gridCol w="1577340">
                  <a:extLst>
                    <a:ext uri="{9D8B030D-6E8A-4147-A177-3AD203B41FA5}">
                      <a16:colId xmlns:a16="http://schemas.microsoft.com/office/drawing/2014/main" val="446573827"/>
                    </a:ext>
                  </a:extLst>
                </a:gridCol>
                <a:gridCol w="1577340">
                  <a:extLst>
                    <a:ext uri="{9D8B030D-6E8A-4147-A177-3AD203B41FA5}">
                      <a16:colId xmlns:a16="http://schemas.microsoft.com/office/drawing/2014/main" val="432047069"/>
                    </a:ext>
                  </a:extLst>
                </a:gridCol>
                <a:gridCol w="1577340">
                  <a:extLst>
                    <a:ext uri="{9D8B030D-6E8A-4147-A177-3AD203B41FA5}">
                      <a16:colId xmlns:a16="http://schemas.microsoft.com/office/drawing/2014/main" val="4230131451"/>
                    </a:ext>
                  </a:extLst>
                </a:gridCol>
                <a:gridCol w="1577340">
                  <a:extLst>
                    <a:ext uri="{9D8B030D-6E8A-4147-A177-3AD203B41FA5}">
                      <a16:colId xmlns:a16="http://schemas.microsoft.com/office/drawing/2014/main" val="3258900326"/>
                    </a:ext>
                  </a:extLst>
                </a:gridCol>
              </a:tblGrid>
              <a:tr h="0">
                <a:tc gridSpan="5">
                  <a:txBody>
                    <a:bodyPr/>
                    <a:lstStyle/>
                    <a:p>
                      <a:r>
                        <a:rPr lang="en-US" dirty="0"/>
                        <a:t>Hypothesis Test: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50266801"/>
                  </a:ext>
                </a:extLst>
              </a:tr>
              <a:tr h="0">
                <a:tc>
                  <a:txBody>
                    <a:bodyPr/>
                    <a:lstStyle/>
                    <a:p>
                      <a:pPr algn="ctr" fontAlgn="b"/>
                      <a:r>
                        <a:rPr lang="en-US">
                          <a:effectLst/>
                        </a:rPr>
                        <a:t>Population Parameter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Null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0E96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Alternative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70EB6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0E96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P-value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0E96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69319161"/>
                  </a:ext>
                </a:extLst>
              </a:tr>
              <a:tr h="0">
                <a:tc>
                  <a:txBody>
                    <a:bodyPr/>
                    <a:lstStyle/>
                    <a:p>
                      <a:pPr algn="ctr" fontAlgn="t"/>
                      <a:r>
                        <a:rPr lang="en-US">
                          <a:effectLst/>
                        </a:rPr>
                        <a:t>Difference </a:t>
                      </a:r>
                      <a:r>
                        <a:rPr lang="el-GR">
                          <a:effectLst/>
                        </a:rPr>
                        <a:t>μ</a:t>
                      </a:r>
                      <a:r>
                        <a:rPr lang="el-GR" baseline="-25000">
                          <a:effectLst/>
                        </a:rPr>
                        <a:t>1</a:t>
                      </a:r>
                      <a:r>
                        <a:rPr lang="el-GR">
                          <a:effectLst/>
                        </a:rPr>
                        <a:t> - μ</a:t>
                      </a:r>
                      <a:r>
                        <a:rPr lang="el-GR" baseline="-25000">
                          <a:effectLst/>
                        </a:rPr>
                        <a:t>2</a:t>
                      </a:r>
                      <a:endParaRPr lang="el-GR">
                        <a:effectLst/>
                      </a:endParaRP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-0.923</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0.3726</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118628491"/>
                  </a:ext>
                </a:extLst>
              </a:tr>
            </a:tbl>
          </a:graphicData>
        </a:graphic>
      </p:graphicFrame>
    </p:spTree>
    <p:extLst>
      <p:ext uri="{BB962C8B-B14F-4D97-AF65-F5344CB8AC3E}">
        <p14:creationId xmlns:p14="http://schemas.microsoft.com/office/powerpoint/2010/main" val="11653398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762000" y="274638"/>
            <a:ext cx="8084820" cy="667194"/>
          </a:xfrm>
        </p:spPr>
        <p:txBody>
          <a:bodyPr>
            <a:normAutofit fontScale="90000"/>
          </a:bodyPr>
          <a:lstStyle/>
          <a:p>
            <a:r>
              <a:rPr lang="en-US" dirty="0"/>
              <a:t>Roger Clemens Earned Run Average Hypothesis Test</a:t>
            </a:r>
          </a:p>
        </p:txBody>
      </p:sp>
      <p:pic>
        <p:nvPicPr>
          <p:cNvPr id="192514" name="Picture 2">
            <a:extLst>
              <a:ext uri="{FF2B5EF4-FFF2-40B4-BE49-F238E27FC236}">
                <a16:creationId xmlns:a16="http://schemas.microsoft.com/office/drawing/2014/main" id="{1D1618A0-13A1-4BF6-AC99-377D423E9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 y="3397758"/>
            <a:ext cx="8277225"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B7D68F98-8F14-4C39-B36F-C390FE7D08EA}"/>
              </a:ext>
            </a:extLst>
          </p:cNvPr>
          <p:cNvGraphicFramePr>
            <a:graphicFrameLocks noGrp="1"/>
          </p:cNvGraphicFramePr>
          <p:nvPr>
            <p:extLst>
              <p:ext uri="{D42A27DB-BD31-4B8C-83A1-F6EECF244321}">
                <p14:modId xmlns:p14="http://schemas.microsoft.com/office/powerpoint/2010/main" val="3979308104"/>
              </p:ext>
            </p:extLst>
          </p:nvPr>
        </p:nvGraphicFramePr>
        <p:xfrm>
          <a:off x="628649" y="1796796"/>
          <a:ext cx="7886700" cy="1104900"/>
        </p:xfrm>
        <a:graphic>
          <a:graphicData uri="http://schemas.openxmlformats.org/drawingml/2006/table">
            <a:tbl>
              <a:tblPr/>
              <a:tblGrid>
                <a:gridCol w="7886700">
                  <a:extLst>
                    <a:ext uri="{9D8B030D-6E8A-4147-A177-3AD203B41FA5}">
                      <a16:colId xmlns:a16="http://schemas.microsoft.com/office/drawing/2014/main" val="326152185"/>
                    </a:ext>
                  </a:extLst>
                </a:gridCol>
              </a:tblGrid>
              <a:tr h="0">
                <a:tc>
                  <a:txBody>
                    <a:bodyPr/>
                    <a:lstStyle/>
                    <a:p>
                      <a:r>
                        <a:rPr lang="en-US"/>
                        <a:t>Decision for Chosen Significance Level:</a:t>
                      </a:r>
                    </a:p>
                  </a:txBody>
                  <a:tcPr anchor="ctr">
                    <a:solidFill>
                      <a:srgbClr val="FFFFFF"/>
                    </a:solidFill>
                  </a:tcPr>
                </a:tc>
                <a:extLst>
                  <a:ext uri="{0D108BD9-81ED-4DB2-BD59-A6C34878D82A}">
                    <a16:rowId xmlns:a16="http://schemas.microsoft.com/office/drawing/2014/main" val="3844727408"/>
                  </a:ext>
                </a:extLst>
              </a:tr>
              <a:tr h="0">
                <a:tc>
                  <a:txBody>
                    <a:bodyPr/>
                    <a:lstStyle/>
                    <a:p>
                      <a:pPr algn="l" fontAlgn="b"/>
                      <a:r>
                        <a:rPr lang="en-US">
                          <a:effectLst/>
                        </a:rPr>
                        <a:t>Decision</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94153475"/>
                  </a:ext>
                </a:extLst>
              </a:tr>
              <a:tr h="0">
                <a:tc>
                  <a:txBody>
                    <a:bodyPr/>
                    <a:lstStyle/>
                    <a:p>
                      <a:pPr fontAlgn="t"/>
                      <a:r>
                        <a:rPr lang="en-US" dirty="0">
                          <a:effectLst/>
                        </a:rPr>
                        <a:t>Fail to reject H</a:t>
                      </a:r>
                      <a:r>
                        <a:rPr lang="en-US" baseline="-25000" dirty="0">
                          <a:effectLst/>
                        </a:rPr>
                        <a:t>0</a:t>
                      </a:r>
                      <a:r>
                        <a:rPr lang="en-US" dirty="0">
                          <a:effectLst/>
                        </a:rPr>
                        <a:t> because P-value of 0.3726 is greater than 0.05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337187827"/>
                  </a:ext>
                </a:extLst>
              </a:tr>
            </a:tbl>
          </a:graphicData>
        </a:graphic>
      </p:graphicFrame>
    </p:spTree>
    <p:extLst>
      <p:ext uri="{BB962C8B-B14F-4D97-AF65-F5344CB8AC3E}">
        <p14:creationId xmlns:p14="http://schemas.microsoft.com/office/powerpoint/2010/main" val="36834231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459581" y="475488"/>
            <a:ext cx="8224838" cy="629444"/>
          </a:xfrm>
        </p:spPr>
        <p:txBody>
          <a:bodyPr>
            <a:normAutofit fontScale="90000"/>
          </a:bodyPr>
          <a:lstStyle/>
          <a:p>
            <a:r>
              <a:rPr lang="en-US" dirty="0"/>
              <a:t>Roger Clemens Earned Run Average Plus (ERA+) Hypothesis Test</a:t>
            </a:r>
          </a:p>
        </p:txBody>
      </p:sp>
      <p:graphicFrame>
        <p:nvGraphicFramePr>
          <p:cNvPr id="2" name="Table 1">
            <a:extLst>
              <a:ext uri="{FF2B5EF4-FFF2-40B4-BE49-F238E27FC236}">
                <a16:creationId xmlns:a16="http://schemas.microsoft.com/office/drawing/2014/main" id="{920F1B45-AA9A-4ECA-BA75-169F84A65031}"/>
              </a:ext>
            </a:extLst>
          </p:cNvPr>
          <p:cNvGraphicFramePr>
            <a:graphicFrameLocks noGrp="1"/>
          </p:cNvGraphicFramePr>
          <p:nvPr>
            <p:extLst>
              <p:ext uri="{D42A27DB-BD31-4B8C-83A1-F6EECF244321}">
                <p14:modId xmlns:p14="http://schemas.microsoft.com/office/powerpoint/2010/main" val="3700000216"/>
              </p:ext>
            </p:extLst>
          </p:nvPr>
        </p:nvGraphicFramePr>
        <p:xfrm>
          <a:off x="465677" y="1320165"/>
          <a:ext cx="7886700" cy="4217670"/>
        </p:xfrm>
        <a:graphic>
          <a:graphicData uri="http://schemas.openxmlformats.org/drawingml/2006/table">
            <a:tbl>
              <a:tblPr/>
              <a:tblGrid>
                <a:gridCol w="1971675">
                  <a:extLst>
                    <a:ext uri="{9D8B030D-6E8A-4147-A177-3AD203B41FA5}">
                      <a16:colId xmlns:a16="http://schemas.microsoft.com/office/drawing/2014/main" val="177256428"/>
                    </a:ext>
                  </a:extLst>
                </a:gridCol>
                <a:gridCol w="1971675">
                  <a:extLst>
                    <a:ext uri="{9D8B030D-6E8A-4147-A177-3AD203B41FA5}">
                      <a16:colId xmlns:a16="http://schemas.microsoft.com/office/drawing/2014/main" val="3185795153"/>
                    </a:ext>
                  </a:extLst>
                </a:gridCol>
                <a:gridCol w="1971675">
                  <a:extLst>
                    <a:ext uri="{9D8B030D-6E8A-4147-A177-3AD203B41FA5}">
                      <a16:colId xmlns:a16="http://schemas.microsoft.com/office/drawing/2014/main" val="3812621788"/>
                    </a:ext>
                  </a:extLst>
                </a:gridCol>
                <a:gridCol w="1971675">
                  <a:extLst>
                    <a:ext uri="{9D8B030D-6E8A-4147-A177-3AD203B41FA5}">
                      <a16:colId xmlns:a16="http://schemas.microsoft.com/office/drawing/2014/main" val="914847335"/>
                    </a:ext>
                  </a:extLst>
                </a:gridCol>
              </a:tblGrid>
              <a:tr h="0">
                <a:tc gridSpan="4">
                  <a:txBody>
                    <a:bodyPr/>
                    <a:lstStyle/>
                    <a:p>
                      <a:r>
                        <a:rPr lang="en-US"/>
                        <a:t>Descriptive Statistics:</a:t>
                      </a:r>
                    </a:p>
                  </a:txBody>
                  <a:tcPr anchor="c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50511568"/>
                  </a:ext>
                </a:extLst>
              </a:tr>
              <a:tr h="0">
                <a:tc>
                  <a:txBody>
                    <a:bodyPr/>
                    <a:lstStyle/>
                    <a:p>
                      <a:pPr algn="ctr" fontAlgn="b"/>
                      <a:r>
                        <a:rPr lang="en-US">
                          <a:effectLst/>
                        </a:rPr>
                        <a:t>Group</a:t>
                      </a:r>
                    </a:p>
                  </a:txBody>
                  <a:tcPr marL="114300" marR="114300" marT="47625" marB="47625" anchor="b">
                    <a:lnL>
                      <a:noFill/>
                    </a:lnL>
                    <a:lnR>
                      <a:noFill/>
                    </a:lnR>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Sample Size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Mean</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a:effectLst/>
                        </a:rPr>
                        <a:t>Std. Dev.</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60504695"/>
                  </a:ext>
                </a:extLst>
              </a:tr>
              <a:tr h="0">
                <a:tc>
                  <a:txBody>
                    <a:bodyPr/>
                    <a:lstStyle/>
                    <a:p>
                      <a:pPr algn="ctr" fontAlgn="t"/>
                      <a:r>
                        <a:rPr lang="en-US">
                          <a:effectLst/>
                        </a:rPr>
                        <a:t>Roger Clemens Earned Run Average Plus (ERA+) Before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effectLst/>
                        </a:rPr>
                        <a:t>14</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effectLst/>
                        </a:rPr>
                        <a:t>152.2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effectLst/>
                        </a:rPr>
                        <a:t>36.8</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48140609"/>
                  </a:ext>
                </a:extLst>
              </a:tr>
              <a:tr h="0">
                <a:tc>
                  <a:txBody>
                    <a:bodyPr/>
                    <a:lstStyle/>
                    <a:p>
                      <a:pPr algn="ctr" fontAlgn="t"/>
                      <a:r>
                        <a:rPr lang="en-US">
                          <a:effectLst/>
                        </a:rPr>
                        <a:t>Roger Clemens Earned Run Average Plus (ERA+) After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a:effectLst/>
                        </a:rPr>
                        <a:t>8</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a:effectLst/>
                        </a:rPr>
                        <a:t>140.1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dirty="0">
                          <a:effectLst/>
                        </a:rPr>
                        <a:t>42.1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86064464"/>
                  </a:ext>
                </a:extLst>
              </a:tr>
            </a:tbl>
          </a:graphicData>
        </a:graphic>
      </p:graphicFrame>
      <p:pic>
        <p:nvPicPr>
          <p:cNvPr id="212994" name="Picture 2">
            <a:extLst>
              <a:ext uri="{FF2B5EF4-FFF2-40B4-BE49-F238E27FC236}">
                <a16:creationId xmlns:a16="http://schemas.microsoft.com/office/drawing/2014/main" id="{A67449EE-BF08-4428-A086-E5B2217BC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1" y="4087084"/>
            <a:ext cx="2820448" cy="2248183"/>
          </a:xfrm>
          <a:prstGeom prst="rect">
            <a:avLst/>
          </a:prstGeom>
          <a:noFill/>
          <a:extLst>
            <a:ext uri="{909E8E84-426E-40DD-AFC4-6F175D3DCCD1}">
              <a14:hiddenFill xmlns:a14="http://schemas.microsoft.com/office/drawing/2010/main">
                <a:solidFill>
                  <a:srgbClr val="FFFFFF"/>
                </a:solidFill>
              </a14:hiddenFill>
            </a:ext>
          </a:extLst>
        </p:spPr>
      </p:pic>
      <p:pic>
        <p:nvPicPr>
          <p:cNvPr id="212996" name="Picture 4">
            <a:extLst>
              <a:ext uri="{FF2B5EF4-FFF2-40B4-BE49-F238E27FC236}">
                <a16:creationId xmlns:a16="http://schemas.microsoft.com/office/drawing/2014/main" id="{B60827BA-7DEF-4CF6-85A6-18AE8C684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6" y="4087085"/>
            <a:ext cx="2820448" cy="224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3686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729234" y="397764"/>
            <a:ext cx="8007096" cy="629444"/>
          </a:xfrm>
        </p:spPr>
        <p:txBody>
          <a:bodyPr>
            <a:normAutofit fontScale="90000"/>
          </a:bodyPr>
          <a:lstStyle/>
          <a:p>
            <a:r>
              <a:rPr lang="en-US" dirty="0"/>
              <a:t>Roger Clemens Earned Run Average Plus (ERA+) Hypothesis Test</a:t>
            </a:r>
          </a:p>
        </p:txBody>
      </p:sp>
      <p:graphicFrame>
        <p:nvGraphicFramePr>
          <p:cNvPr id="5" name="Table 4">
            <a:extLst>
              <a:ext uri="{FF2B5EF4-FFF2-40B4-BE49-F238E27FC236}">
                <a16:creationId xmlns:a16="http://schemas.microsoft.com/office/drawing/2014/main" id="{52B99FD3-14C5-47E2-B09D-752726BAF840}"/>
              </a:ext>
            </a:extLst>
          </p:cNvPr>
          <p:cNvGraphicFramePr>
            <a:graphicFrameLocks noGrp="1"/>
          </p:cNvGraphicFramePr>
          <p:nvPr>
            <p:extLst>
              <p:ext uri="{D42A27DB-BD31-4B8C-83A1-F6EECF244321}">
                <p14:modId xmlns:p14="http://schemas.microsoft.com/office/powerpoint/2010/main" val="4122743714"/>
              </p:ext>
            </p:extLst>
          </p:nvPr>
        </p:nvGraphicFramePr>
        <p:xfrm>
          <a:off x="628650" y="1712976"/>
          <a:ext cx="7886700" cy="1104900"/>
        </p:xfrm>
        <a:graphic>
          <a:graphicData uri="http://schemas.openxmlformats.org/drawingml/2006/table">
            <a:tbl>
              <a:tblPr/>
              <a:tblGrid>
                <a:gridCol w="2628900">
                  <a:extLst>
                    <a:ext uri="{9D8B030D-6E8A-4147-A177-3AD203B41FA5}">
                      <a16:colId xmlns:a16="http://schemas.microsoft.com/office/drawing/2014/main" val="918278585"/>
                    </a:ext>
                  </a:extLst>
                </a:gridCol>
                <a:gridCol w="2628900">
                  <a:extLst>
                    <a:ext uri="{9D8B030D-6E8A-4147-A177-3AD203B41FA5}">
                      <a16:colId xmlns:a16="http://schemas.microsoft.com/office/drawing/2014/main" val="1233395925"/>
                    </a:ext>
                  </a:extLst>
                </a:gridCol>
                <a:gridCol w="2628900">
                  <a:extLst>
                    <a:ext uri="{9D8B030D-6E8A-4147-A177-3AD203B41FA5}">
                      <a16:colId xmlns:a16="http://schemas.microsoft.com/office/drawing/2014/main" val="2755964642"/>
                    </a:ext>
                  </a:extLst>
                </a:gridCol>
              </a:tblGrid>
              <a:tr h="0">
                <a:tc gridSpan="3">
                  <a:txBody>
                    <a:bodyPr/>
                    <a:lstStyle/>
                    <a:p>
                      <a:r>
                        <a:rPr lang="en-US"/>
                        <a:t>Test Statistic:</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72032836"/>
                  </a:ext>
                </a:extLst>
              </a:tr>
              <a:tr h="0">
                <a:tc>
                  <a:txBody>
                    <a:bodyPr/>
                    <a:lstStyle/>
                    <a:p>
                      <a:pPr algn="ctr" fontAlgn="b"/>
                      <a:r>
                        <a:rPr lang="en-US">
                          <a:effectLst/>
                        </a:rPr>
                        <a:t>Observed Difference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Standard Error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C009C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900CC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203345"/>
                  </a:ext>
                </a:extLst>
              </a:tr>
              <a:tr h="0">
                <a:tc>
                  <a:txBody>
                    <a:bodyPr/>
                    <a:lstStyle/>
                    <a:p>
                      <a:pPr algn="ctr" fontAlgn="t"/>
                      <a:r>
                        <a:rPr lang="en-US">
                          <a:effectLst/>
                        </a:rPr>
                        <a:t>12.1</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17.9</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0.677</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19314812"/>
                  </a:ext>
                </a:extLst>
              </a:tr>
            </a:tbl>
          </a:graphicData>
        </a:graphic>
      </p:graphicFrame>
      <p:graphicFrame>
        <p:nvGraphicFramePr>
          <p:cNvPr id="6" name="Table 5">
            <a:extLst>
              <a:ext uri="{FF2B5EF4-FFF2-40B4-BE49-F238E27FC236}">
                <a16:creationId xmlns:a16="http://schemas.microsoft.com/office/drawing/2014/main" id="{F00DA4E9-8C51-4701-A8D1-06EF5469B8FC}"/>
              </a:ext>
            </a:extLst>
          </p:cNvPr>
          <p:cNvGraphicFramePr>
            <a:graphicFrameLocks noGrp="1"/>
          </p:cNvGraphicFramePr>
          <p:nvPr>
            <p:extLst>
              <p:ext uri="{D42A27DB-BD31-4B8C-83A1-F6EECF244321}">
                <p14:modId xmlns:p14="http://schemas.microsoft.com/office/powerpoint/2010/main" val="2004875250"/>
              </p:ext>
            </p:extLst>
          </p:nvPr>
        </p:nvGraphicFramePr>
        <p:xfrm>
          <a:off x="628650" y="3040380"/>
          <a:ext cx="7886700" cy="1653540"/>
        </p:xfrm>
        <a:graphic>
          <a:graphicData uri="http://schemas.openxmlformats.org/drawingml/2006/table">
            <a:tbl>
              <a:tblPr/>
              <a:tblGrid>
                <a:gridCol w="1577340">
                  <a:extLst>
                    <a:ext uri="{9D8B030D-6E8A-4147-A177-3AD203B41FA5}">
                      <a16:colId xmlns:a16="http://schemas.microsoft.com/office/drawing/2014/main" val="369304678"/>
                    </a:ext>
                  </a:extLst>
                </a:gridCol>
                <a:gridCol w="1577340">
                  <a:extLst>
                    <a:ext uri="{9D8B030D-6E8A-4147-A177-3AD203B41FA5}">
                      <a16:colId xmlns:a16="http://schemas.microsoft.com/office/drawing/2014/main" val="3392050184"/>
                    </a:ext>
                  </a:extLst>
                </a:gridCol>
                <a:gridCol w="1577340">
                  <a:extLst>
                    <a:ext uri="{9D8B030D-6E8A-4147-A177-3AD203B41FA5}">
                      <a16:colId xmlns:a16="http://schemas.microsoft.com/office/drawing/2014/main" val="4197791187"/>
                    </a:ext>
                  </a:extLst>
                </a:gridCol>
                <a:gridCol w="1577340">
                  <a:extLst>
                    <a:ext uri="{9D8B030D-6E8A-4147-A177-3AD203B41FA5}">
                      <a16:colId xmlns:a16="http://schemas.microsoft.com/office/drawing/2014/main" val="1623247977"/>
                    </a:ext>
                  </a:extLst>
                </a:gridCol>
                <a:gridCol w="1577340">
                  <a:extLst>
                    <a:ext uri="{9D8B030D-6E8A-4147-A177-3AD203B41FA5}">
                      <a16:colId xmlns:a16="http://schemas.microsoft.com/office/drawing/2014/main" val="2503293259"/>
                    </a:ext>
                  </a:extLst>
                </a:gridCol>
              </a:tblGrid>
              <a:tr h="0">
                <a:tc gridSpan="5">
                  <a:txBody>
                    <a:bodyPr/>
                    <a:lstStyle/>
                    <a:p>
                      <a:r>
                        <a:rPr lang="en-US" dirty="0"/>
                        <a:t>Hypothesis Test: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15445262"/>
                  </a:ext>
                </a:extLst>
              </a:tr>
              <a:tr h="0">
                <a:tc>
                  <a:txBody>
                    <a:bodyPr/>
                    <a:lstStyle/>
                    <a:p>
                      <a:pPr algn="ctr" fontAlgn="b"/>
                      <a:r>
                        <a:rPr lang="en-US">
                          <a:effectLst/>
                        </a:rPr>
                        <a:t>Population Parameter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Null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7017C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Alternative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A017C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F015C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P-value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A017C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29606793"/>
                  </a:ext>
                </a:extLst>
              </a:tr>
              <a:tr h="0">
                <a:tc>
                  <a:txBody>
                    <a:bodyPr/>
                    <a:lstStyle/>
                    <a:p>
                      <a:pPr algn="ctr" fontAlgn="t"/>
                      <a:r>
                        <a:rPr lang="en-US">
                          <a:effectLst/>
                        </a:rPr>
                        <a:t>Difference </a:t>
                      </a:r>
                      <a:r>
                        <a:rPr lang="el-GR">
                          <a:effectLst/>
                        </a:rPr>
                        <a:t>μ</a:t>
                      </a:r>
                      <a:r>
                        <a:rPr lang="el-GR" baseline="-25000">
                          <a:effectLst/>
                        </a:rPr>
                        <a:t>1</a:t>
                      </a:r>
                      <a:r>
                        <a:rPr lang="el-GR">
                          <a:effectLst/>
                        </a:rPr>
                        <a:t> - μ</a:t>
                      </a:r>
                      <a:r>
                        <a:rPr lang="el-GR" baseline="-25000">
                          <a:effectLst/>
                        </a:rPr>
                        <a:t>2</a:t>
                      </a:r>
                      <a:endParaRPr lang="el-GR">
                        <a:effectLst/>
                      </a:endParaRP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0.677</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0.5100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066629906"/>
                  </a:ext>
                </a:extLst>
              </a:tr>
            </a:tbl>
          </a:graphicData>
        </a:graphic>
      </p:graphicFrame>
    </p:spTree>
    <p:extLst>
      <p:ext uri="{BB962C8B-B14F-4D97-AF65-F5344CB8AC3E}">
        <p14:creationId xmlns:p14="http://schemas.microsoft.com/office/powerpoint/2010/main" val="23995459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643127" y="426816"/>
            <a:ext cx="8084820" cy="667194"/>
          </a:xfrm>
        </p:spPr>
        <p:txBody>
          <a:bodyPr>
            <a:normAutofit fontScale="90000"/>
          </a:bodyPr>
          <a:lstStyle/>
          <a:p>
            <a:r>
              <a:rPr lang="en-US" dirty="0"/>
              <a:t>Roger Clemens Earned Run Average Plus (ERA+) Hypothesis Test</a:t>
            </a:r>
          </a:p>
        </p:txBody>
      </p:sp>
      <p:pic>
        <p:nvPicPr>
          <p:cNvPr id="210946" name="Picture 2">
            <a:extLst>
              <a:ext uri="{FF2B5EF4-FFF2-40B4-BE49-F238E27FC236}">
                <a16:creationId xmlns:a16="http://schemas.microsoft.com/office/drawing/2014/main" id="{BC44D89C-4A9E-41B4-A6C5-D024F25E0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22" y="3429000"/>
            <a:ext cx="8277225"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8BD3DC62-0324-4B3E-9FCB-82D736180081}"/>
              </a:ext>
            </a:extLst>
          </p:cNvPr>
          <p:cNvGraphicFramePr>
            <a:graphicFrameLocks noGrp="1"/>
          </p:cNvGraphicFramePr>
          <p:nvPr>
            <p:extLst>
              <p:ext uri="{D42A27DB-BD31-4B8C-83A1-F6EECF244321}">
                <p14:modId xmlns:p14="http://schemas.microsoft.com/office/powerpoint/2010/main" val="270285599"/>
              </p:ext>
            </p:extLst>
          </p:nvPr>
        </p:nvGraphicFramePr>
        <p:xfrm>
          <a:off x="450722" y="2029968"/>
          <a:ext cx="7886700" cy="739140"/>
        </p:xfrm>
        <a:graphic>
          <a:graphicData uri="http://schemas.openxmlformats.org/drawingml/2006/table">
            <a:tbl>
              <a:tblPr/>
              <a:tblGrid>
                <a:gridCol w="7886700">
                  <a:extLst>
                    <a:ext uri="{9D8B030D-6E8A-4147-A177-3AD203B41FA5}">
                      <a16:colId xmlns:a16="http://schemas.microsoft.com/office/drawing/2014/main" val="3383939091"/>
                    </a:ext>
                  </a:extLst>
                </a:gridCol>
              </a:tblGrid>
              <a:tr h="0">
                <a:tc>
                  <a:txBody>
                    <a:bodyPr/>
                    <a:lstStyle/>
                    <a:p>
                      <a:pPr algn="l" fontAlgn="b"/>
                      <a:r>
                        <a:rPr lang="en-US">
                          <a:effectLst/>
                        </a:rPr>
                        <a:t>Decision</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58897497"/>
                  </a:ext>
                </a:extLst>
              </a:tr>
              <a:tr h="0">
                <a:tc>
                  <a:txBody>
                    <a:bodyPr/>
                    <a:lstStyle/>
                    <a:p>
                      <a:pPr fontAlgn="t"/>
                      <a:r>
                        <a:rPr lang="en-US" dirty="0">
                          <a:effectLst/>
                        </a:rPr>
                        <a:t>Fail to reject H</a:t>
                      </a:r>
                      <a:r>
                        <a:rPr lang="en-US" baseline="-25000" dirty="0">
                          <a:effectLst/>
                        </a:rPr>
                        <a:t>0</a:t>
                      </a:r>
                      <a:r>
                        <a:rPr lang="en-US" dirty="0">
                          <a:effectLst/>
                        </a:rPr>
                        <a:t> because P-value of 0.5100 is greater than 0.05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63562208"/>
                  </a:ext>
                </a:extLst>
              </a:tr>
            </a:tbl>
          </a:graphicData>
        </a:graphic>
      </p:graphicFrame>
      <p:sp>
        <p:nvSpPr>
          <p:cNvPr id="5" name="Rectangle 3">
            <a:extLst>
              <a:ext uri="{FF2B5EF4-FFF2-40B4-BE49-F238E27FC236}">
                <a16:creationId xmlns:a16="http://schemas.microsoft.com/office/drawing/2014/main" id="{F766A36A-55F2-409C-AB7C-92A43F2EB75F}"/>
              </a:ext>
            </a:extLst>
          </p:cNvPr>
          <p:cNvSpPr>
            <a:spLocks noChangeArrowheads="1"/>
          </p:cNvSpPr>
          <p:nvPr/>
        </p:nvSpPr>
        <p:spPr bwMode="auto">
          <a:xfrm>
            <a:off x="450722" y="1563624"/>
            <a:ext cx="7886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Arial" panose="020B0604020202020204" pitchFamily="34" charset="0"/>
              </a:rPr>
              <a:t>Decision for Chosen Significance Level: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97774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459581" y="475488"/>
            <a:ext cx="8224838" cy="629444"/>
          </a:xfrm>
        </p:spPr>
        <p:txBody>
          <a:bodyPr>
            <a:normAutofit fontScale="90000"/>
          </a:bodyPr>
          <a:lstStyle/>
          <a:p>
            <a:r>
              <a:rPr lang="en-US" dirty="0"/>
              <a:t>Roger Clemens Walks and His per Innings Pitched (WHIP) Hypothesis Test</a:t>
            </a:r>
          </a:p>
        </p:txBody>
      </p:sp>
      <p:graphicFrame>
        <p:nvGraphicFramePr>
          <p:cNvPr id="4" name="Table 3">
            <a:extLst>
              <a:ext uri="{FF2B5EF4-FFF2-40B4-BE49-F238E27FC236}">
                <a16:creationId xmlns:a16="http://schemas.microsoft.com/office/drawing/2014/main" id="{ED63D615-E3C0-4980-8685-C4A1925FEE86}"/>
              </a:ext>
            </a:extLst>
          </p:cNvPr>
          <p:cNvGraphicFramePr>
            <a:graphicFrameLocks noGrp="1"/>
          </p:cNvGraphicFramePr>
          <p:nvPr>
            <p:extLst>
              <p:ext uri="{D42A27DB-BD31-4B8C-83A1-F6EECF244321}">
                <p14:modId xmlns:p14="http://schemas.microsoft.com/office/powerpoint/2010/main" val="1684489038"/>
              </p:ext>
            </p:extLst>
          </p:nvPr>
        </p:nvGraphicFramePr>
        <p:xfrm>
          <a:off x="459581" y="2029968"/>
          <a:ext cx="7886700" cy="3577590"/>
        </p:xfrm>
        <a:graphic>
          <a:graphicData uri="http://schemas.openxmlformats.org/drawingml/2006/table">
            <a:tbl>
              <a:tblPr/>
              <a:tblGrid>
                <a:gridCol w="1971675">
                  <a:extLst>
                    <a:ext uri="{9D8B030D-6E8A-4147-A177-3AD203B41FA5}">
                      <a16:colId xmlns:a16="http://schemas.microsoft.com/office/drawing/2014/main" val="3524018296"/>
                    </a:ext>
                  </a:extLst>
                </a:gridCol>
                <a:gridCol w="1971675">
                  <a:extLst>
                    <a:ext uri="{9D8B030D-6E8A-4147-A177-3AD203B41FA5}">
                      <a16:colId xmlns:a16="http://schemas.microsoft.com/office/drawing/2014/main" val="3559673474"/>
                    </a:ext>
                  </a:extLst>
                </a:gridCol>
                <a:gridCol w="1971675">
                  <a:extLst>
                    <a:ext uri="{9D8B030D-6E8A-4147-A177-3AD203B41FA5}">
                      <a16:colId xmlns:a16="http://schemas.microsoft.com/office/drawing/2014/main" val="3098400027"/>
                    </a:ext>
                  </a:extLst>
                </a:gridCol>
                <a:gridCol w="1971675">
                  <a:extLst>
                    <a:ext uri="{9D8B030D-6E8A-4147-A177-3AD203B41FA5}">
                      <a16:colId xmlns:a16="http://schemas.microsoft.com/office/drawing/2014/main" val="3812237057"/>
                    </a:ext>
                  </a:extLst>
                </a:gridCol>
              </a:tblGrid>
              <a:tr h="0">
                <a:tc>
                  <a:txBody>
                    <a:bodyPr/>
                    <a:lstStyle/>
                    <a:p>
                      <a:pPr algn="ctr" fontAlgn="b"/>
                      <a:r>
                        <a:rPr lang="en-US">
                          <a:effectLst/>
                        </a:rPr>
                        <a:t>Group</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a:effectLst/>
                        </a:rPr>
                        <a:t>Sample Size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a:effectLst/>
                        </a:rPr>
                        <a:t>Mean</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a:effectLst/>
                        </a:rPr>
                        <a:t>Std. Dev.</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43989354"/>
                  </a:ext>
                </a:extLst>
              </a:tr>
              <a:tr h="0">
                <a:tc>
                  <a:txBody>
                    <a:bodyPr/>
                    <a:lstStyle/>
                    <a:p>
                      <a:pPr algn="ctr" fontAlgn="t"/>
                      <a:r>
                        <a:rPr lang="en-US">
                          <a:effectLst/>
                        </a:rPr>
                        <a:t>Roger Clemens Walks &amp; Hits per Innings Pitched Before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14</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1.168</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0.134</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59070334"/>
                  </a:ext>
                </a:extLst>
              </a:tr>
              <a:tr h="0">
                <a:tc>
                  <a:txBody>
                    <a:bodyPr/>
                    <a:lstStyle/>
                    <a:p>
                      <a:pPr algn="ctr" fontAlgn="t"/>
                      <a:r>
                        <a:rPr lang="en-US">
                          <a:effectLst/>
                        </a:rPr>
                        <a:t>Roger ClemensWalks &amp; Hits per Innings Pitched After Alleged Drug Use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a:effectLst/>
                        </a:rPr>
                        <a:t>8</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dirty="0">
                          <a:effectLst/>
                        </a:rPr>
                        <a:t>1.227</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dirty="0">
                          <a:effectLst/>
                        </a:rPr>
                        <a:t>0.142</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1607424037"/>
                  </a:ext>
                </a:extLst>
              </a:tr>
            </a:tbl>
          </a:graphicData>
        </a:graphic>
      </p:graphicFrame>
      <p:sp>
        <p:nvSpPr>
          <p:cNvPr id="5" name="Rectangle 5">
            <a:extLst>
              <a:ext uri="{FF2B5EF4-FFF2-40B4-BE49-F238E27FC236}">
                <a16:creationId xmlns:a16="http://schemas.microsoft.com/office/drawing/2014/main" id="{13E7DB60-640C-427F-A7DC-BFEBFB2DE309}"/>
              </a:ext>
            </a:extLst>
          </p:cNvPr>
          <p:cNvSpPr>
            <a:spLocks noChangeArrowheads="1"/>
          </p:cNvSpPr>
          <p:nvPr/>
        </p:nvSpPr>
        <p:spPr bwMode="auto">
          <a:xfrm>
            <a:off x="459581" y="1451840"/>
            <a:ext cx="82248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Arial" panose="020B0604020202020204" pitchFamily="34" charset="0"/>
              </a:rPr>
              <a:t>Descriptive Statistics: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16066" name="Picture 2">
            <a:extLst>
              <a:ext uri="{FF2B5EF4-FFF2-40B4-BE49-F238E27FC236}">
                <a16:creationId xmlns:a16="http://schemas.microsoft.com/office/drawing/2014/main" id="{6FE497B6-10BD-4CFA-B48A-58A6F427B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928" y="4213003"/>
            <a:ext cx="2619280" cy="2087832"/>
          </a:xfrm>
          <a:prstGeom prst="rect">
            <a:avLst/>
          </a:prstGeom>
          <a:noFill/>
          <a:extLst>
            <a:ext uri="{909E8E84-426E-40DD-AFC4-6F175D3DCCD1}">
              <a14:hiddenFill xmlns:a14="http://schemas.microsoft.com/office/drawing/2010/main">
                <a:solidFill>
                  <a:srgbClr val="FFFFFF"/>
                </a:solidFill>
              </a14:hiddenFill>
            </a:ext>
          </a:extLst>
        </p:spPr>
      </p:pic>
      <p:pic>
        <p:nvPicPr>
          <p:cNvPr id="216068" name="Picture 4">
            <a:extLst>
              <a:ext uri="{FF2B5EF4-FFF2-40B4-BE49-F238E27FC236}">
                <a16:creationId xmlns:a16="http://schemas.microsoft.com/office/drawing/2014/main" id="{A579F865-A034-4026-A0A8-DC2D69223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207" y="4213002"/>
            <a:ext cx="2619280" cy="208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495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DD080-5D42-4E56-84C7-73A58F0D515F}"/>
              </a:ext>
            </a:extLst>
          </p:cNvPr>
          <p:cNvSpPr>
            <a:spLocks noGrp="1"/>
          </p:cNvSpPr>
          <p:nvPr>
            <p:ph type="title"/>
          </p:nvPr>
        </p:nvSpPr>
        <p:spPr>
          <a:xfrm>
            <a:off x="729234" y="397764"/>
            <a:ext cx="8007096" cy="629444"/>
          </a:xfrm>
        </p:spPr>
        <p:txBody>
          <a:bodyPr>
            <a:normAutofit fontScale="90000"/>
          </a:bodyPr>
          <a:lstStyle/>
          <a:p>
            <a:r>
              <a:rPr lang="en-US" dirty="0"/>
              <a:t>Roger Clemens Walks and His per Innings Pitched (WHIP) Hypothesis Test</a:t>
            </a:r>
          </a:p>
        </p:txBody>
      </p:sp>
      <p:graphicFrame>
        <p:nvGraphicFramePr>
          <p:cNvPr id="2" name="Table 1">
            <a:extLst>
              <a:ext uri="{FF2B5EF4-FFF2-40B4-BE49-F238E27FC236}">
                <a16:creationId xmlns:a16="http://schemas.microsoft.com/office/drawing/2014/main" id="{EBBB74E6-BF3F-4788-97C0-9FAB1031A097}"/>
              </a:ext>
            </a:extLst>
          </p:cNvPr>
          <p:cNvGraphicFramePr>
            <a:graphicFrameLocks noGrp="1"/>
          </p:cNvGraphicFramePr>
          <p:nvPr>
            <p:extLst>
              <p:ext uri="{D42A27DB-BD31-4B8C-83A1-F6EECF244321}">
                <p14:modId xmlns:p14="http://schemas.microsoft.com/office/powerpoint/2010/main" val="3915766980"/>
              </p:ext>
            </p:extLst>
          </p:nvPr>
        </p:nvGraphicFramePr>
        <p:xfrm>
          <a:off x="628650" y="2096294"/>
          <a:ext cx="7886700" cy="1104900"/>
        </p:xfrm>
        <a:graphic>
          <a:graphicData uri="http://schemas.openxmlformats.org/drawingml/2006/table">
            <a:tbl>
              <a:tblPr/>
              <a:tblGrid>
                <a:gridCol w="2628900">
                  <a:extLst>
                    <a:ext uri="{9D8B030D-6E8A-4147-A177-3AD203B41FA5}">
                      <a16:colId xmlns:a16="http://schemas.microsoft.com/office/drawing/2014/main" val="4175745817"/>
                    </a:ext>
                  </a:extLst>
                </a:gridCol>
                <a:gridCol w="2628900">
                  <a:extLst>
                    <a:ext uri="{9D8B030D-6E8A-4147-A177-3AD203B41FA5}">
                      <a16:colId xmlns:a16="http://schemas.microsoft.com/office/drawing/2014/main" val="2249585543"/>
                    </a:ext>
                  </a:extLst>
                </a:gridCol>
                <a:gridCol w="2628900">
                  <a:extLst>
                    <a:ext uri="{9D8B030D-6E8A-4147-A177-3AD203B41FA5}">
                      <a16:colId xmlns:a16="http://schemas.microsoft.com/office/drawing/2014/main" val="95745671"/>
                    </a:ext>
                  </a:extLst>
                </a:gridCol>
              </a:tblGrid>
              <a:tr h="0">
                <a:tc gridSpan="3">
                  <a:txBody>
                    <a:bodyPr/>
                    <a:lstStyle/>
                    <a:p>
                      <a:r>
                        <a:rPr lang="en-US"/>
                        <a:t>Test Statistic:</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93825345"/>
                  </a:ext>
                </a:extLst>
              </a:tr>
              <a:tr h="0">
                <a:tc>
                  <a:txBody>
                    <a:bodyPr/>
                    <a:lstStyle/>
                    <a:p>
                      <a:pPr algn="ctr" fontAlgn="b"/>
                      <a:r>
                        <a:rPr lang="en-US">
                          <a:effectLst/>
                        </a:rPr>
                        <a:t>Observed Difference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Standard Error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18A929"/>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90A929"/>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92788379"/>
                  </a:ext>
                </a:extLst>
              </a:tr>
              <a:tr h="0">
                <a:tc>
                  <a:txBody>
                    <a:bodyPr/>
                    <a:lstStyle/>
                    <a:p>
                      <a:pPr algn="ctr" fontAlgn="t"/>
                      <a:r>
                        <a:rPr lang="en-US">
                          <a:effectLst/>
                        </a:rPr>
                        <a:t>-0.0588</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0.0618</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-0.951</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447866507"/>
                  </a:ext>
                </a:extLst>
              </a:tr>
            </a:tbl>
          </a:graphicData>
        </a:graphic>
      </p:graphicFrame>
      <p:graphicFrame>
        <p:nvGraphicFramePr>
          <p:cNvPr id="4" name="Table 3">
            <a:extLst>
              <a:ext uri="{FF2B5EF4-FFF2-40B4-BE49-F238E27FC236}">
                <a16:creationId xmlns:a16="http://schemas.microsoft.com/office/drawing/2014/main" id="{974FB3CF-B653-49FF-842D-A07F3D449264}"/>
              </a:ext>
            </a:extLst>
          </p:cNvPr>
          <p:cNvGraphicFramePr>
            <a:graphicFrameLocks noGrp="1"/>
          </p:cNvGraphicFramePr>
          <p:nvPr>
            <p:extLst>
              <p:ext uri="{D42A27DB-BD31-4B8C-83A1-F6EECF244321}">
                <p14:modId xmlns:p14="http://schemas.microsoft.com/office/powerpoint/2010/main" val="615032264"/>
              </p:ext>
            </p:extLst>
          </p:nvPr>
        </p:nvGraphicFramePr>
        <p:xfrm>
          <a:off x="628650" y="3429000"/>
          <a:ext cx="7886700" cy="1653540"/>
        </p:xfrm>
        <a:graphic>
          <a:graphicData uri="http://schemas.openxmlformats.org/drawingml/2006/table">
            <a:tbl>
              <a:tblPr/>
              <a:tblGrid>
                <a:gridCol w="1577340">
                  <a:extLst>
                    <a:ext uri="{9D8B030D-6E8A-4147-A177-3AD203B41FA5}">
                      <a16:colId xmlns:a16="http://schemas.microsoft.com/office/drawing/2014/main" val="1012650636"/>
                    </a:ext>
                  </a:extLst>
                </a:gridCol>
                <a:gridCol w="1577340">
                  <a:extLst>
                    <a:ext uri="{9D8B030D-6E8A-4147-A177-3AD203B41FA5}">
                      <a16:colId xmlns:a16="http://schemas.microsoft.com/office/drawing/2014/main" val="842431171"/>
                    </a:ext>
                  </a:extLst>
                </a:gridCol>
                <a:gridCol w="1577340">
                  <a:extLst>
                    <a:ext uri="{9D8B030D-6E8A-4147-A177-3AD203B41FA5}">
                      <a16:colId xmlns:a16="http://schemas.microsoft.com/office/drawing/2014/main" val="1169222869"/>
                    </a:ext>
                  </a:extLst>
                </a:gridCol>
                <a:gridCol w="1577340">
                  <a:extLst>
                    <a:ext uri="{9D8B030D-6E8A-4147-A177-3AD203B41FA5}">
                      <a16:colId xmlns:a16="http://schemas.microsoft.com/office/drawing/2014/main" val="461881246"/>
                    </a:ext>
                  </a:extLst>
                </a:gridCol>
                <a:gridCol w="1577340">
                  <a:extLst>
                    <a:ext uri="{9D8B030D-6E8A-4147-A177-3AD203B41FA5}">
                      <a16:colId xmlns:a16="http://schemas.microsoft.com/office/drawing/2014/main" val="3657899193"/>
                    </a:ext>
                  </a:extLst>
                </a:gridCol>
              </a:tblGrid>
              <a:tr h="0">
                <a:tc gridSpan="5">
                  <a:txBody>
                    <a:bodyPr/>
                    <a:lstStyle/>
                    <a:p>
                      <a:r>
                        <a:rPr lang="en-US"/>
                        <a:t>Hypothesis Test: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7682413"/>
                  </a:ext>
                </a:extLst>
              </a:tr>
              <a:tr h="0">
                <a:tc>
                  <a:txBody>
                    <a:bodyPr/>
                    <a:lstStyle/>
                    <a:p>
                      <a:pPr algn="ctr" fontAlgn="b"/>
                      <a:r>
                        <a:rPr lang="en-US">
                          <a:effectLst/>
                        </a:rPr>
                        <a:t>Population Parameter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Null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60A929"/>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dirty="0">
                          <a:effectLst/>
                        </a:rPr>
                        <a:t>Alternative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50A729"/>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60A929"/>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P-value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60A929"/>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07841496"/>
                  </a:ext>
                </a:extLst>
              </a:tr>
              <a:tr h="0">
                <a:tc>
                  <a:txBody>
                    <a:bodyPr/>
                    <a:lstStyle/>
                    <a:p>
                      <a:pPr algn="ctr" fontAlgn="t"/>
                      <a:r>
                        <a:rPr lang="en-US">
                          <a:effectLst/>
                        </a:rPr>
                        <a:t>Difference </a:t>
                      </a:r>
                      <a:r>
                        <a:rPr lang="el-GR">
                          <a:effectLst/>
                        </a:rPr>
                        <a:t>μ</a:t>
                      </a:r>
                      <a:r>
                        <a:rPr lang="el-GR" baseline="-25000">
                          <a:effectLst/>
                        </a:rPr>
                        <a:t>1</a:t>
                      </a:r>
                      <a:r>
                        <a:rPr lang="el-GR">
                          <a:effectLst/>
                        </a:rPr>
                        <a:t> - μ</a:t>
                      </a:r>
                      <a:r>
                        <a:rPr lang="el-GR" baseline="-25000">
                          <a:effectLst/>
                        </a:rPr>
                        <a:t>2</a:t>
                      </a:r>
                      <a:endParaRPr lang="el-GR">
                        <a:effectLst/>
                      </a:endParaRP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-0.951</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0.3577</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671116589"/>
                  </a:ext>
                </a:extLst>
              </a:tr>
            </a:tbl>
          </a:graphicData>
        </a:graphic>
      </p:graphicFrame>
    </p:spTree>
    <p:extLst>
      <p:ext uri="{BB962C8B-B14F-4D97-AF65-F5344CB8AC3E}">
        <p14:creationId xmlns:p14="http://schemas.microsoft.com/office/powerpoint/2010/main" val="743274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359056CA-9FC3-4916-969B-7310F8E9C4D1}"/>
              </a:ext>
            </a:extLst>
          </p:cNvPr>
          <p:cNvSpPr>
            <a:spLocks noGrp="1" noChangeArrowheads="1"/>
          </p:cNvSpPr>
          <p:nvPr>
            <p:ph type="title"/>
          </p:nvPr>
        </p:nvSpPr>
        <p:spPr/>
        <p:txBody>
          <a:bodyPr/>
          <a:lstStyle/>
          <a:p>
            <a:r>
              <a:rPr lang="en-US" altLang="en-US"/>
              <a:t>Confidence Intervals</a:t>
            </a:r>
          </a:p>
        </p:txBody>
      </p:sp>
      <p:sp>
        <p:nvSpPr>
          <p:cNvPr id="156675" name="Rectangle 3">
            <a:extLst>
              <a:ext uri="{FF2B5EF4-FFF2-40B4-BE49-F238E27FC236}">
                <a16:creationId xmlns:a16="http://schemas.microsoft.com/office/drawing/2014/main" id="{B2789F84-8662-4B78-9151-F3F6887B5018}"/>
              </a:ext>
            </a:extLst>
          </p:cNvPr>
          <p:cNvSpPr>
            <a:spLocks noGrp="1" noChangeArrowheads="1"/>
          </p:cNvSpPr>
          <p:nvPr>
            <p:ph type="body" idx="1"/>
          </p:nvPr>
        </p:nvSpPr>
        <p:spPr/>
        <p:txBody>
          <a:bodyPr/>
          <a:lstStyle/>
          <a:p>
            <a:pPr>
              <a:lnSpc>
                <a:spcPct val="90000"/>
              </a:lnSpc>
            </a:pPr>
            <a:r>
              <a:rPr lang="en-US" altLang="en-US" sz="2400"/>
              <a:t>We can use the Central Limit Theorem and the properties of the normal distribution to construct confidence intervals of the form:</a:t>
            </a:r>
          </a:p>
          <a:p>
            <a:pPr>
              <a:lnSpc>
                <a:spcPct val="90000"/>
              </a:lnSpc>
            </a:pPr>
            <a:endParaRPr lang="en-US" altLang="en-US" sz="2400"/>
          </a:p>
          <a:p>
            <a:pPr lvl="2">
              <a:lnSpc>
                <a:spcPct val="90000"/>
              </a:lnSpc>
            </a:pPr>
            <a:r>
              <a:rPr lang="en-US" altLang="en-US" sz="1800"/>
              <a:t>The average salary is $40,000 plus or minus $1,000 with 95% confidence</a:t>
            </a:r>
          </a:p>
          <a:p>
            <a:pPr>
              <a:lnSpc>
                <a:spcPct val="90000"/>
              </a:lnSpc>
            </a:pPr>
            <a:endParaRPr lang="en-US" altLang="en-US" sz="2400"/>
          </a:p>
          <a:p>
            <a:pPr lvl="2">
              <a:lnSpc>
                <a:spcPct val="90000"/>
              </a:lnSpc>
            </a:pPr>
            <a:r>
              <a:rPr lang="en-US" altLang="en-US" sz="1800"/>
              <a:t>Presidential support is 45% plus or minus 4% with 95% confidence.</a:t>
            </a:r>
          </a:p>
          <a:p>
            <a:pPr>
              <a:lnSpc>
                <a:spcPct val="90000"/>
              </a:lnSpc>
            </a:pPr>
            <a:endParaRPr lang="en-US" altLang="en-US" sz="2400"/>
          </a:p>
          <a:p>
            <a:pPr>
              <a:lnSpc>
                <a:spcPct val="90000"/>
              </a:lnSpc>
            </a:pPr>
            <a:r>
              <a:rPr lang="en-US" altLang="en-US" sz="2400"/>
              <a:t>In other words, we can make our best estimate using a sample and indicate a range of likely values for what we wish to estimate</a:t>
            </a:r>
          </a:p>
          <a:p>
            <a:pPr>
              <a:lnSpc>
                <a:spcPct val="90000"/>
              </a:lnSpc>
              <a:buFontTx/>
              <a:buNone/>
            </a:pPr>
            <a:endParaRPr lang="en-US" altLang="en-US" sz="24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643127" y="426816"/>
            <a:ext cx="8084820" cy="667194"/>
          </a:xfrm>
        </p:spPr>
        <p:txBody>
          <a:bodyPr>
            <a:normAutofit fontScale="90000"/>
          </a:bodyPr>
          <a:lstStyle/>
          <a:p>
            <a:r>
              <a:rPr lang="en-US" dirty="0"/>
              <a:t>Roger Clemens Walks and His per Innings Pitched (WHIP) Hypothesis Test</a:t>
            </a:r>
          </a:p>
        </p:txBody>
      </p:sp>
      <p:pic>
        <p:nvPicPr>
          <p:cNvPr id="214018" name="Picture 2">
            <a:extLst>
              <a:ext uri="{FF2B5EF4-FFF2-40B4-BE49-F238E27FC236}">
                <a16:creationId xmlns:a16="http://schemas.microsoft.com/office/drawing/2014/main" id="{64411D7E-6FB5-4D4A-85A6-D34DFDC0F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22" y="3397758"/>
            <a:ext cx="8277225"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41E2F3C8-AF26-4F51-9742-94786C5492A4}"/>
              </a:ext>
            </a:extLst>
          </p:cNvPr>
          <p:cNvGraphicFramePr>
            <a:graphicFrameLocks noGrp="1"/>
          </p:cNvGraphicFramePr>
          <p:nvPr>
            <p:extLst>
              <p:ext uri="{D42A27DB-BD31-4B8C-83A1-F6EECF244321}">
                <p14:modId xmlns:p14="http://schemas.microsoft.com/office/powerpoint/2010/main" val="3514751209"/>
              </p:ext>
            </p:extLst>
          </p:nvPr>
        </p:nvGraphicFramePr>
        <p:xfrm>
          <a:off x="628650" y="1693434"/>
          <a:ext cx="7886700" cy="1104900"/>
        </p:xfrm>
        <a:graphic>
          <a:graphicData uri="http://schemas.openxmlformats.org/drawingml/2006/table">
            <a:tbl>
              <a:tblPr/>
              <a:tblGrid>
                <a:gridCol w="7886700">
                  <a:extLst>
                    <a:ext uri="{9D8B030D-6E8A-4147-A177-3AD203B41FA5}">
                      <a16:colId xmlns:a16="http://schemas.microsoft.com/office/drawing/2014/main" val="612458527"/>
                    </a:ext>
                  </a:extLst>
                </a:gridCol>
              </a:tblGrid>
              <a:tr h="0">
                <a:tc>
                  <a:txBody>
                    <a:bodyPr/>
                    <a:lstStyle/>
                    <a:p>
                      <a:r>
                        <a:rPr lang="en-US"/>
                        <a:t>Decision for Chosen Significance Level:</a:t>
                      </a:r>
                    </a:p>
                  </a:txBody>
                  <a:tcPr anchor="ctr">
                    <a:solidFill>
                      <a:srgbClr val="FFFFFF"/>
                    </a:solidFill>
                  </a:tcPr>
                </a:tc>
                <a:extLst>
                  <a:ext uri="{0D108BD9-81ED-4DB2-BD59-A6C34878D82A}">
                    <a16:rowId xmlns:a16="http://schemas.microsoft.com/office/drawing/2014/main" val="2398860537"/>
                  </a:ext>
                </a:extLst>
              </a:tr>
              <a:tr h="0">
                <a:tc>
                  <a:txBody>
                    <a:bodyPr/>
                    <a:lstStyle/>
                    <a:p>
                      <a:pPr algn="l" fontAlgn="b"/>
                      <a:r>
                        <a:rPr lang="en-US">
                          <a:effectLst/>
                        </a:rPr>
                        <a:t>Decision</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69631446"/>
                  </a:ext>
                </a:extLst>
              </a:tr>
              <a:tr h="0">
                <a:tc>
                  <a:txBody>
                    <a:bodyPr/>
                    <a:lstStyle/>
                    <a:p>
                      <a:pPr fontAlgn="t"/>
                      <a:r>
                        <a:rPr lang="en-US" dirty="0">
                          <a:effectLst/>
                        </a:rPr>
                        <a:t>Fail to reject H</a:t>
                      </a:r>
                      <a:r>
                        <a:rPr lang="en-US" baseline="-25000" dirty="0">
                          <a:effectLst/>
                        </a:rPr>
                        <a:t>0</a:t>
                      </a:r>
                      <a:r>
                        <a:rPr lang="en-US" dirty="0">
                          <a:effectLst/>
                        </a:rPr>
                        <a:t> because P-value of 0.3577 is greater than 0.05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638700805"/>
                  </a:ext>
                </a:extLst>
              </a:tr>
            </a:tbl>
          </a:graphicData>
        </a:graphic>
      </p:graphicFrame>
    </p:spTree>
    <p:extLst>
      <p:ext uri="{BB962C8B-B14F-4D97-AF65-F5344CB8AC3E}">
        <p14:creationId xmlns:p14="http://schemas.microsoft.com/office/powerpoint/2010/main" val="34369655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762000" y="274638"/>
            <a:ext cx="7924800" cy="667194"/>
          </a:xfrm>
        </p:spPr>
        <p:txBody>
          <a:bodyPr/>
          <a:lstStyle/>
          <a:p>
            <a:r>
              <a:rPr lang="en-US" dirty="0"/>
              <a:t>Roger Clemens Hypothesis Tests</a:t>
            </a:r>
          </a:p>
        </p:txBody>
      </p:sp>
      <p:sp>
        <p:nvSpPr>
          <p:cNvPr id="2" name="Rectangle 1">
            <a:extLst>
              <a:ext uri="{FF2B5EF4-FFF2-40B4-BE49-F238E27FC236}">
                <a16:creationId xmlns:a16="http://schemas.microsoft.com/office/drawing/2014/main" id="{53CB11A4-7829-49E1-922E-B9606A4C1E8F}"/>
              </a:ext>
            </a:extLst>
          </p:cNvPr>
          <p:cNvSpPr/>
          <p:nvPr/>
        </p:nvSpPr>
        <p:spPr>
          <a:xfrm>
            <a:off x="209931" y="1563624"/>
            <a:ext cx="8724138" cy="4401205"/>
          </a:xfrm>
          <a:prstGeom prst="rect">
            <a:avLst/>
          </a:prstGeom>
        </p:spPr>
        <p:txBody>
          <a:bodyPr wrap="square">
            <a:spAutoFit/>
          </a:bodyPr>
          <a:lstStyle/>
          <a:p>
            <a:r>
              <a:rPr lang="en-US" sz="2000" b="1" dirty="0">
                <a:solidFill>
                  <a:srgbClr val="333333"/>
                </a:solidFill>
                <a:latin typeface="&amp;quot"/>
              </a:rPr>
              <a:t>Roger Clemens Conclusion</a:t>
            </a:r>
          </a:p>
          <a:p>
            <a:pPr marL="342900" indent="-342900">
              <a:buFont typeface="Arial" panose="020B0604020202020204" pitchFamily="34" charset="0"/>
              <a:buChar char="•"/>
            </a:pPr>
            <a:r>
              <a:rPr lang="en-US" sz="2000" dirty="0">
                <a:solidFill>
                  <a:srgbClr val="7A7A7A"/>
                </a:solidFill>
                <a:latin typeface="&amp;quot"/>
              </a:rPr>
              <a:t>This analysis is limited in scope to Mr. Clemens’ performance in the years prior to and after alleged drug use. </a:t>
            </a:r>
          </a:p>
          <a:p>
            <a:pPr marL="342900" indent="-342900">
              <a:buFont typeface="Arial" panose="020B0604020202020204" pitchFamily="34" charset="0"/>
              <a:buChar char="•"/>
            </a:pPr>
            <a:r>
              <a:rPr lang="en-US" sz="2000" dirty="0">
                <a:solidFill>
                  <a:srgbClr val="7A7A7A"/>
                </a:solidFill>
                <a:latin typeface="&amp;quot"/>
              </a:rPr>
              <a:t>I am sure many will argue that his performance should have dropped in his later years due to the natural effects of aging. In fact, Mr. Clemens’ performance did drop; however, the drop was not statistically significant and it appears that his performance before and after alleged drug use was approximately the same.</a:t>
            </a:r>
          </a:p>
          <a:p>
            <a:pPr marL="342900" indent="-342900">
              <a:buFont typeface="Arial" panose="020B0604020202020204" pitchFamily="34" charset="0"/>
              <a:buChar char="•"/>
            </a:pPr>
            <a:r>
              <a:rPr lang="en-US" sz="2000" dirty="0">
                <a:solidFill>
                  <a:srgbClr val="7A7A7A"/>
                </a:solidFill>
                <a:latin typeface="&amp;quot"/>
              </a:rPr>
              <a:t>Is it possible that Mr. Clemens took performance-enhancing drugs? Yes. Assuming for the moment that he did take performance-enhancing drugs, did it increase his performance over previous years? No.</a:t>
            </a:r>
          </a:p>
          <a:p>
            <a:pPr marL="342900" indent="-342900">
              <a:buFont typeface="Arial" panose="020B0604020202020204" pitchFamily="34" charset="0"/>
              <a:buChar char="•"/>
            </a:pPr>
            <a:r>
              <a:rPr lang="en-US" sz="2000" dirty="0">
                <a:solidFill>
                  <a:srgbClr val="7A7A7A"/>
                </a:solidFill>
                <a:latin typeface="&amp;quot"/>
              </a:rPr>
              <a:t>There is little, if any, evidence that Roger Clemens’ performance was increased in the years after the alleged use. Put another way, if Mr. Clemens did take performance-enhancing drugs, he should get his money back.</a:t>
            </a:r>
          </a:p>
        </p:txBody>
      </p:sp>
    </p:spTree>
    <p:extLst>
      <p:ext uri="{BB962C8B-B14F-4D97-AF65-F5344CB8AC3E}">
        <p14:creationId xmlns:p14="http://schemas.microsoft.com/office/powerpoint/2010/main" val="3655216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74DD7A-23B3-426E-91DA-120767F25086}"/>
              </a:ext>
            </a:extLst>
          </p:cNvPr>
          <p:cNvSpPr>
            <a:spLocks noGrp="1"/>
          </p:cNvSpPr>
          <p:nvPr>
            <p:ph type="body" sz="quarter" idx="10"/>
          </p:nvPr>
        </p:nvSpPr>
        <p:spPr>
          <a:xfrm>
            <a:off x="216179" y="1600200"/>
            <a:ext cx="6063996" cy="4480560"/>
          </a:xfrm>
        </p:spPr>
        <p:txBody>
          <a:bodyPr>
            <a:normAutofit fontScale="92500" lnSpcReduction="10000"/>
          </a:bodyPr>
          <a:lstStyle/>
          <a:p>
            <a:r>
              <a:rPr lang="en-US" sz="1800" dirty="0"/>
              <a:t>In baseball, the American League allows a Designated Hitter (DH) to bat for the pitcher, who is typically a weak hitter. In the National League, the pitcher must bat. The common belief is that this results in American League teams scoring more runs. In inter-league play, when American League teams visit National League teams, the pitcher must bat. So, if the DH does result in more runs, we would expect American League teams to score fewer runs when visiting National League parks.</a:t>
            </a:r>
          </a:p>
          <a:p>
            <a:r>
              <a:rPr lang="en-US" sz="1800" dirty="0"/>
              <a:t>To test this claim, a random sample of runs scored by American League teams with and without their DH is given in the following table: (ESPN.com) – </a:t>
            </a:r>
            <a:r>
              <a:rPr lang="en-US" sz="1800" b="1" i="1" u="sng" dirty="0"/>
              <a:t>note the year that this sample was drawn from is not recorded in </a:t>
            </a:r>
            <a:r>
              <a:rPr lang="en-US" sz="1800" b="1" i="1" u="sng" dirty="0" err="1"/>
              <a:t>Fettroll’s</a:t>
            </a:r>
            <a:r>
              <a:rPr lang="en-US" sz="1800" b="1" i="1" u="sng" dirty="0"/>
              <a:t> textbook.</a:t>
            </a:r>
          </a:p>
          <a:p>
            <a:r>
              <a:rPr lang="en-US" sz="1800" dirty="0"/>
              <a:t>You will test the claim that the DH results in more runs scored</a:t>
            </a:r>
          </a:p>
          <a:p>
            <a:r>
              <a:rPr lang="en-US" sz="1800" dirty="0"/>
              <a:t>Do a hypothesis test to test the claim that the DH results in more runs scored. Which test statistic will you use, t or z?</a:t>
            </a:r>
          </a:p>
          <a:p>
            <a:endParaRPr lang="en-US" sz="1800" dirty="0"/>
          </a:p>
        </p:txBody>
      </p:sp>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762000" y="-20574"/>
            <a:ext cx="7924800" cy="1143000"/>
          </a:xfrm>
        </p:spPr>
        <p:txBody>
          <a:bodyPr>
            <a:normAutofit/>
          </a:bodyPr>
          <a:lstStyle/>
          <a:p>
            <a:r>
              <a:rPr lang="en-US" dirty="0"/>
              <a:t>Designated Hitter </a:t>
            </a:r>
            <a:r>
              <a:rPr lang="en-US" dirty="0" err="1"/>
              <a:t>Fetteroll</a:t>
            </a:r>
            <a:r>
              <a:rPr lang="en-US" dirty="0"/>
              <a:t> Sample from ESPN.com Hypothesis Test</a:t>
            </a:r>
          </a:p>
        </p:txBody>
      </p:sp>
      <p:pic>
        <p:nvPicPr>
          <p:cNvPr id="5" name="Picture 4">
            <a:extLst>
              <a:ext uri="{FF2B5EF4-FFF2-40B4-BE49-F238E27FC236}">
                <a16:creationId xmlns:a16="http://schemas.microsoft.com/office/drawing/2014/main" id="{2E96C09D-D9C0-4D17-A3A4-51501616C18D}"/>
              </a:ext>
            </a:extLst>
          </p:cNvPr>
          <p:cNvPicPr>
            <a:picLocks noChangeAspect="1"/>
          </p:cNvPicPr>
          <p:nvPr/>
        </p:nvPicPr>
        <p:blipFill>
          <a:blip r:embed="rId2"/>
          <a:stretch>
            <a:fillRect/>
          </a:stretch>
        </p:blipFill>
        <p:spPr>
          <a:xfrm rot="170643">
            <a:off x="6272555" y="2729484"/>
            <a:ext cx="2645893" cy="1932599"/>
          </a:xfrm>
          <a:prstGeom prst="rect">
            <a:avLst/>
          </a:prstGeom>
        </p:spPr>
      </p:pic>
    </p:spTree>
    <p:extLst>
      <p:ext uri="{BB962C8B-B14F-4D97-AF65-F5344CB8AC3E}">
        <p14:creationId xmlns:p14="http://schemas.microsoft.com/office/powerpoint/2010/main" val="22535197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374904" y="164592"/>
            <a:ext cx="8500874" cy="929418"/>
          </a:xfrm>
        </p:spPr>
        <p:txBody>
          <a:bodyPr>
            <a:normAutofit fontScale="90000"/>
          </a:bodyPr>
          <a:lstStyle/>
          <a:p>
            <a:r>
              <a:rPr lang="en-US" dirty="0"/>
              <a:t>Designated Hitter </a:t>
            </a:r>
            <a:r>
              <a:rPr lang="en-US" dirty="0" err="1"/>
              <a:t>Fetteroll</a:t>
            </a:r>
            <a:r>
              <a:rPr lang="en-US" dirty="0"/>
              <a:t> Sample from ESPN.com Hypothesis Test</a:t>
            </a:r>
          </a:p>
        </p:txBody>
      </p:sp>
      <p:pic>
        <p:nvPicPr>
          <p:cNvPr id="216066" name="Picture 2">
            <a:extLst>
              <a:ext uri="{FF2B5EF4-FFF2-40B4-BE49-F238E27FC236}">
                <a16:creationId xmlns:a16="http://schemas.microsoft.com/office/drawing/2014/main" id="{963F6DF6-811A-4F03-9A78-92DCBB59F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28" y="3953339"/>
            <a:ext cx="2657475" cy="2118277"/>
          </a:xfrm>
          <a:prstGeom prst="rect">
            <a:avLst/>
          </a:prstGeom>
          <a:noFill/>
          <a:extLst>
            <a:ext uri="{909E8E84-426E-40DD-AFC4-6F175D3DCCD1}">
              <a14:hiddenFill xmlns:a14="http://schemas.microsoft.com/office/drawing/2010/main">
                <a:solidFill>
                  <a:srgbClr val="FFFFFF"/>
                </a:solidFill>
              </a14:hiddenFill>
            </a:ext>
          </a:extLst>
        </p:spPr>
      </p:pic>
      <p:pic>
        <p:nvPicPr>
          <p:cNvPr id="216068" name="Picture 4">
            <a:extLst>
              <a:ext uri="{FF2B5EF4-FFF2-40B4-BE49-F238E27FC236}">
                <a16:creationId xmlns:a16="http://schemas.microsoft.com/office/drawing/2014/main" id="{6A3F2BAE-DDB1-4842-9980-852596ABB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416" y="3953339"/>
            <a:ext cx="2657475" cy="2118277"/>
          </a:xfrm>
          <a:prstGeom prst="rect">
            <a:avLst/>
          </a:prstGeom>
          <a:noFill/>
          <a:extLst>
            <a:ext uri="{909E8E84-426E-40DD-AFC4-6F175D3DCCD1}">
              <a14:hiddenFill xmlns:a14="http://schemas.microsoft.com/office/drawing/2010/main">
                <a:solidFill>
                  <a:srgbClr val="FFFFFF"/>
                </a:solidFill>
              </a14:hiddenFill>
            </a:ext>
          </a:extLst>
        </p:spPr>
      </p:pic>
      <p:pic>
        <p:nvPicPr>
          <p:cNvPr id="216070" name="Picture 6">
            <a:extLst>
              <a:ext uri="{FF2B5EF4-FFF2-40B4-BE49-F238E27FC236}">
                <a16:creationId xmlns:a16="http://schemas.microsoft.com/office/drawing/2014/main" id="{A438627D-9292-40A5-B607-DD7568E51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303" y="3953339"/>
            <a:ext cx="2657475" cy="21182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213C97BB-92C5-44CB-86B6-2C498BA02AB0}"/>
              </a:ext>
            </a:extLst>
          </p:cNvPr>
          <p:cNvGraphicFramePr>
            <a:graphicFrameLocks noGrp="1"/>
          </p:cNvGraphicFramePr>
          <p:nvPr/>
        </p:nvGraphicFramePr>
        <p:xfrm>
          <a:off x="628650" y="1388873"/>
          <a:ext cx="7886700" cy="2327910"/>
        </p:xfrm>
        <a:graphic>
          <a:graphicData uri="http://schemas.openxmlformats.org/drawingml/2006/table">
            <a:tbl>
              <a:tblPr/>
              <a:tblGrid>
                <a:gridCol w="1971675">
                  <a:extLst>
                    <a:ext uri="{9D8B030D-6E8A-4147-A177-3AD203B41FA5}">
                      <a16:colId xmlns:a16="http://schemas.microsoft.com/office/drawing/2014/main" val="285467462"/>
                    </a:ext>
                  </a:extLst>
                </a:gridCol>
                <a:gridCol w="1971675">
                  <a:extLst>
                    <a:ext uri="{9D8B030D-6E8A-4147-A177-3AD203B41FA5}">
                      <a16:colId xmlns:a16="http://schemas.microsoft.com/office/drawing/2014/main" val="452207381"/>
                    </a:ext>
                  </a:extLst>
                </a:gridCol>
                <a:gridCol w="1971675">
                  <a:extLst>
                    <a:ext uri="{9D8B030D-6E8A-4147-A177-3AD203B41FA5}">
                      <a16:colId xmlns:a16="http://schemas.microsoft.com/office/drawing/2014/main" val="3238520381"/>
                    </a:ext>
                  </a:extLst>
                </a:gridCol>
                <a:gridCol w="1971675">
                  <a:extLst>
                    <a:ext uri="{9D8B030D-6E8A-4147-A177-3AD203B41FA5}">
                      <a16:colId xmlns:a16="http://schemas.microsoft.com/office/drawing/2014/main" val="2522646756"/>
                    </a:ext>
                  </a:extLst>
                </a:gridCol>
              </a:tblGrid>
              <a:tr h="0">
                <a:tc gridSpan="4">
                  <a:txBody>
                    <a:bodyPr/>
                    <a:lstStyle/>
                    <a:p>
                      <a:r>
                        <a:rPr lang="en-US" sz="1600"/>
                        <a:t>Descriptive Statistics:</a:t>
                      </a:r>
                    </a:p>
                  </a:txBody>
                  <a:tcPr anchor="c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41570934"/>
                  </a:ext>
                </a:extLst>
              </a:tr>
              <a:tr h="0">
                <a:tc>
                  <a:txBody>
                    <a:bodyPr/>
                    <a:lstStyle/>
                    <a:p>
                      <a:pPr algn="ctr" fontAlgn="b"/>
                      <a:r>
                        <a:rPr lang="en-US" sz="1600">
                          <a:effectLst/>
                        </a:rPr>
                        <a:t>Group</a:t>
                      </a:r>
                    </a:p>
                  </a:txBody>
                  <a:tcPr marL="114300" marR="114300" marT="47625" marB="47625" anchor="b">
                    <a:lnL>
                      <a:noFill/>
                    </a:lnL>
                    <a:lnR>
                      <a:noFill/>
                    </a:lnR>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sz="1600">
                          <a:effectLst/>
                        </a:rPr>
                        <a:t>Sample Size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sz="1600">
                          <a:effectLst/>
                        </a:rPr>
                        <a:t>Mean</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b"/>
                      <a:r>
                        <a:rPr lang="en-US" sz="1600">
                          <a:effectLst/>
                        </a:rPr>
                        <a:t>Std. Dev.</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48221280"/>
                  </a:ext>
                </a:extLst>
              </a:tr>
              <a:tr h="0">
                <a:tc>
                  <a:txBody>
                    <a:bodyPr/>
                    <a:lstStyle/>
                    <a:p>
                      <a:pPr algn="ctr" fontAlgn="t"/>
                      <a:r>
                        <a:rPr lang="en-US" sz="1600">
                          <a:effectLst/>
                        </a:rPr>
                        <a:t>American League Teams in American League Parks</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600">
                          <a:effectLst/>
                        </a:rPr>
                        <a:t>30</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600">
                          <a:effectLst/>
                        </a:rPr>
                        <a:t>5.97</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600">
                          <a:effectLst/>
                        </a:rPr>
                        <a:t>3.55</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86353949"/>
                  </a:ext>
                </a:extLst>
              </a:tr>
              <a:tr h="0">
                <a:tc>
                  <a:txBody>
                    <a:bodyPr/>
                    <a:lstStyle/>
                    <a:p>
                      <a:pPr algn="ctr" fontAlgn="t"/>
                      <a:r>
                        <a:rPr lang="en-US" sz="1600">
                          <a:effectLst/>
                        </a:rPr>
                        <a:t>American League Teams in National League Parks</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sz="1600">
                          <a:effectLst/>
                        </a:rPr>
                        <a:t>30</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sz="1600">
                          <a:effectLst/>
                        </a:rPr>
                        <a:t>4.33</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a:r>
                        <a:rPr lang="en-US" sz="1600" dirty="0">
                          <a:effectLst/>
                        </a:rPr>
                        <a:t>2.60</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121610393"/>
                  </a:ext>
                </a:extLst>
              </a:tr>
            </a:tbl>
          </a:graphicData>
        </a:graphic>
      </p:graphicFrame>
    </p:spTree>
    <p:extLst>
      <p:ext uri="{BB962C8B-B14F-4D97-AF65-F5344CB8AC3E}">
        <p14:creationId xmlns:p14="http://schemas.microsoft.com/office/powerpoint/2010/main" val="24479082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643127" y="426816"/>
            <a:ext cx="8084820" cy="667194"/>
          </a:xfrm>
        </p:spPr>
        <p:txBody>
          <a:bodyPr>
            <a:normAutofit fontScale="90000"/>
          </a:bodyPr>
          <a:lstStyle/>
          <a:p>
            <a:r>
              <a:rPr lang="en-US" dirty="0"/>
              <a:t>Designated Hitter </a:t>
            </a:r>
            <a:r>
              <a:rPr lang="en-US" dirty="0" err="1"/>
              <a:t>Fetteroll</a:t>
            </a:r>
            <a:r>
              <a:rPr lang="en-US" dirty="0"/>
              <a:t> Sample from ESPN.com Hypothesis Test</a:t>
            </a:r>
          </a:p>
        </p:txBody>
      </p:sp>
      <p:graphicFrame>
        <p:nvGraphicFramePr>
          <p:cNvPr id="5" name="Table 4">
            <a:extLst>
              <a:ext uri="{FF2B5EF4-FFF2-40B4-BE49-F238E27FC236}">
                <a16:creationId xmlns:a16="http://schemas.microsoft.com/office/drawing/2014/main" id="{B1BC5DF5-4048-4BD2-9379-4B612FCEC6DE}"/>
              </a:ext>
            </a:extLst>
          </p:cNvPr>
          <p:cNvGraphicFramePr>
            <a:graphicFrameLocks noGrp="1"/>
          </p:cNvGraphicFramePr>
          <p:nvPr/>
        </p:nvGraphicFramePr>
        <p:xfrm>
          <a:off x="643127" y="1641348"/>
          <a:ext cx="7886700" cy="1104900"/>
        </p:xfrm>
        <a:graphic>
          <a:graphicData uri="http://schemas.openxmlformats.org/drawingml/2006/table">
            <a:tbl>
              <a:tblPr/>
              <a:tblGrid>
                <a:gridCol w="2628900">
                  <a:extLst>
                    <a:ext uri="{9D8B030D-6E8A-4147-A177-3AD203B41FA5}">
                      <a16:colId xmlns:a16="http://schemas.microsoft.com/office/drawing/2014/main" val="1388688984"/>
                    </a:ext>
                  </a:extLst>
                </a:gridCol>
                <a:gridCol w="2628900">
                  <a:extLst>
                    <a:ext uri="{9D8B030D-6E8A-4147-A177-3AD203B41FA5}">
                      <a16:colId xmlns:a16="http://schemas.microsoft.com/office/drawing/2014/main" val="1168909950"/>
                    </a:ext>
                  </a:extLst>
                </a:gridCol>
                <a:gridCol w="2628900">
                  <a:extLst>
                    <a:ext uri="{9D8B030D-6E8A-4147-A177-3AD203B41FA5}">
                      <a16:colId xmlns:a16="http://schemas.microsoft.com/office/drawing/2014/main" val="3794176959"/>
                    </a:ext>
                  </a:extLst>
                </a:gridCol>
              </a:tblGrid>
              <a:tr h="0">
                <a:tc gridSpan="3">
                  <a:txBody>
                    <a:bodyPr/>
                    <a:lstStyle/>
                    <a:p>
                      <a:r>
                        <a:rPr lang="en-US"/>
                        <a:t>Test Statistic:</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1217770"/>
                  </a:ext>
                </a:extLst>
              </a:tr>
              <a:tr h="0">
                <a:tc>
                  <a:txBody>
                    <a:bodyPr/>
                    <a:lstStyle/>
                    <a:p>
                      <a:pPr algn="ctr" fontAlgn="b"/>
                      <a:r>
                        <a:rPr lang="en-US">
                          <a:effectLst/>
                        </a:rPr>
                        <a:t>Observed Difference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Standard Error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E8D51C"/>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E8D51C"/>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71324244"/>
                  </a:ext>
                </a:extLst>
              </a:tr>
              <a:tr h="0">
                <a:tc>
                  <a:txBody>
                    <a:bodyPr/>
                    <a:lstStyle/>
                    <a:p>
                      <a:pPr algn="ctr" fontAlgn="t"/>
                      <a:r>
                        <a:rPr lang="en-US">
                          <a:effectLst/>
                        </a:rPr>
                        <a:t>1.633</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0.803</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2.033</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31511067"/>
                  </a:ext>
                </a:extLst>
              </a:tr>
            </a:tbl>
          </a:graphicData>
        </a:graphic>
      </p:graphicFrame>
      <p:graphicFrame>
        <p:nvGraphicFramePr>
          <p:cNvPr id="6" name="Table 5">
            <a:extLst>
              <a:ext uri="{FF2B5EF4-FFF2-40B4-BE49-F238E27FC236}">
                <a16:creationId xmlns:a16="http://schemas.microsoft.com/office/drawing/2014/main" id="{9EBCDE11-95A5-414E-B2FE-394E341D1241}"/>
              </a:ext>
            </a:extLst>
          </p:cNvPr>
          <p:cNvGraphicFramePr>
            <a:graphicFrameLocks noGrp="1"/>
          </p:cNvGraphicFramePr>
          <p:nvPr/>
        </p:nvGraphicFramePr>
        <p:xfrm>
          <a:off x="617219" y="2970148"/>
          <a:ext cx="7886700" cy="1653540"/>
        </p:xfrm>
        <a:graphic>
          <a:graphicData uri="http://schemas.openxmlformats.org/drawingml/2006/table">
            <a:tbl>
              <a:tblPr/>
              <a:tblGrid>
                <a:gridCol w="1577340">
                  <a:extLst>
                    <a:ext uri="{9D8B030D-6E8A-4147-A177-3AD203B41FA5}">
                      <a16:colId xmlns:a16="http://schemas.microsoft.com/office/drawing/2014/main" val="3675210980"/>
                    </a:ext>
                  </a:extLst>
                </a:gridCol>
                <a:gridCol w="1577340">
                  <a:extLst>
                    <a:ext uri="{9D8B030D-6E8A-4147-A177-3AD203B41FA5}">
                      <a16:colId xmlns:a16="http://schemas.microsoft.com/office/drawing/2014/main" val="4107180367"/>
                    </a:ext>
                  </a:extLst>
                </a:gridCol>
                <a:gridCol w="1577340">
                  <a:extLst>
                    <a:ext uri="{9D8B030D-6E8A-4147-A177-3AD203B41FA5}">
                      <a16:colId xmlns:a16="http://schemas.microsoft.com/office/drawing/2014/main" val="2359811"/>
                    </a:ext>
                  </a:extLst>
                </a:gridCol>
                <a:gridCol w="1577340">
                  <a:extLst>
                    <a:ext uri="{9D8B030D-6E8A-4147-A177-3AD203B41FA5}">
                      <a16:colId xmlns:a16="http://schemas.microsoft.com/office/drawing/2014/main" val="1368628689"/>
                    </a:ext>
                  </a:extLst>
                </a:gridCol>
                <a:gridCol w="1577340">
                  <a:extLst>
                    <a:ext uri="{9D8B030D-6E8A-4147-A177-3AD203B41FA5}">
                      <a16:colId xmlns:a16="http://schemas.microsoft.com/office/drawing/2014/main" val="3344355680"/>
                    </a:ext>
                  </a:extLst>
                </a:gridCol>
              </a:tblGrid>
              <a:tr h="0">
                <a:tc gridSpan="5">
                  <a:txBody>
                    <a:bodyPr/>
                    <a:lstStyle/>
                    <a:p>
                      <a:r>
                        <a:rPr lang="en-US"/>
                        <a:t>Hypothesis Test: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75775362"/>
                  </a:ext>
                </a:extLst>
              </a:tr>
              <a:tr h="0">
                <a:tc>
                  <a:txBody>
                    <a:bodyPr/>
                    <a:lstStyle/>
                    <a:p>
                      <a:pPr algn="ctr" fontAlgn="b"/>
                      <a:r>
                        <a:rPr lang="en-US">
                          <a:effectLst/>
                        </a:rPr>
                        <a:t>Population Parameter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Null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A8D61C"/>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dirty="0">
                          <a:effectLst/>
                        </a:rPr>
                        <a:t>Alternative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A8D61C"/>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A8D61C"/>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P-value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A8D61C"/>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97167544"/>
                  </a:ext>
                </a:extLst>
              </a:tr>
              <a:tr h="0">
                <a:tc>
                  <a:txBody>
                    <a:bodyPr/>
                    <a:lstStyle/>
                    <a:p>
                      <a:pPr algn="ctr" fontAlgn="t"/>
                      <a:r>
                        <a:rPr lang="en-US">
                          <a:effectLst/>
                        </a:rPr>
                        <a:t>Difference </a:t>
                      </a:r>
                      <a:r>
                        <a:rPr lang="el-GR">
                          <a:effectLst/>
                        </a:rPr>
                        <a:t>μ</a:t>
                      </a:r>
                      <a:r>
                        <a:rPr lang="el-GR" baseline="-25000">
                          <a:effectLst/>
                        </a:rPr>
                        <a:t>1</a:t>
                      </a:r>
                      <a:r>
                        <a:rPr lang="el-GR">
                          <a:effectLst/>
                        </a:rPr>
                        <a:t> - μ</a:t>
                      </a:r>
                      <a:r>
                        <a:rPr lang="el-GR" baseline="-25000">
                          <a:effectLst/>
                        </a:rPr>
                        <a:t>2</a:t>
                      </a:r>
                      <a:endParaRPr lang="el-GR">
                        <a:effectLst/>
                      </a:endParaRP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&gt;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2.033</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0.0235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524878773"/>
                  </a:ext>
                </a:extLst>
              </a:tr>
            </a:tbl>
          </a:graphicData>
        </a:graphic>
      </p:graphicFrame>
    </p:spTree>
    <p:extLst>
      <p:ext uri="{BB962C8B-B14F-4D97-AF65-F5344CB8AC3E}">
        <p14:creationId xmlns:p14="http://schemas.microsoft.com/office/powerpoint/2010/main" val="35398103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643127" y="426816"/>
            <a:ext cx="8084820" cy="667194"/>
          </a:xfrm>
        </p:spPr>
        <p:txBody>
          <a:bodyPr>
            <a:normAutofit fontScale="90000"/>
          </a:bodyPr>
          <a:lstStyle/>
          <a:p>
            <a:r>
              <a:rPr lang="en-US" dirty="0"/>
              <a:t>Designated Hitter </a:t>
            </a:r>
            <a:r>
              <a:rPr lang="en-US" dirty="0" err="1"/>
              <a:t>Fetteroll</a:t>
            </a:r>
            <a:r>
              <a:rPr lang="en-US" dirty="0"/>
              <a:t> Sample from ESPN.com Hypothesis Test</a:t>
            </a:r>
          </a:p>
        </p:txBody>
      </p:sp>
      <p:pic>
        <p:nvPicPr>
          <p:cNvPr id="214018" name="Picture 2">
            <a:extLst>
              <a:ext uri="{FF2B5EF4-FFF2-40B4-BE49-F238E27FC236}">
                <a16:creationId xmlns:a16="http://schemas.microsoft.com/office/drawing/2014/main" id="{5DE75C89-6B98-4028-B525-A3758EF9F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24" y="3584448"/>
            <a:ext cx="8277225"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B68711DA-EF6E-4FC8-8F0B-7599673401DE}"/>
              </a:ext>
            </a:extLst>
          </p:cNvPr>
          <p:cNvGraphicFramePr>
            <a:graphicFrameLocks noGrp="1"/>
          </p:cNvGraphicFramePr>
          <p:nvPr/>
        </p:nvGraphicFramePr>
        <p:xfrm>
          <a:off x="643127" y="1786779"/>
          <a:ext cx="7886700" cy="1104900"/>
        </p:xfrm>
        <a:graphic>
          <a:graphicData uri="http://schemas.openxmlformats.org/drawingml/2006/table">
            <a:tbl>
              <a:tblPr/>
              <a:tblGrid>
                <a:gridCol w="7886700">
                  <a:extLst>
                    <a:ext uri="{9D8B030D-6E8A-4147-A177-3AD203B41FA5}">
                      <a16:colId xmlns:a16="http://schemas.microsoft.com/office/drawing/2014/main" val="1115609201"/>
                    </a:ext>
                  </a:extLst>
                </a:gridCol>
              </a:tblGrid>
              <a:tr h="0">
                <a:tc>
                  <a:txBody>
                    <a:bodyPr/>
                    <a:lstStyle/>
                    <a:p>
                      <a:r>
                        <a:rPr lang="en-US"/>
                        <a:t>Decision for Chosen Significance Level:</a:t>
                      </a:r>
                    </a:p>
                  </a:txBody>
                  <a:tcPr anchor="ctr">
                    <a:solidFill>
                      <a:srgbClr val="FFFFFF"/>
                    </a:solidFill>
                  </a:tcPr>
                </a:tc>
                <a:extLst>
                  <a:ext uri="{0D108BD9-81ED-4DB2-BD59-A6C34878D82A}">
                    <a16:rowId xmlns:a16="http://schemas.microsoft.com/office/drawing/2014/main" val="3486931215"/>
                  </a:ext>
                </a:extLst>
              </a:tr>
              <a:tr h="0">
                <a:tc>
                  <a:txBody>
                    <a:bodyPr/>
                    <a:lstStyle/>
                    <a:p>
                      <a:pPr algn="l" fontAlgn="b"/>
                      <a:r>
                        <a:rPr lang="en-US">
                          <a:effectLst/>
                        </a:rPr>
                        <a:t>Decision</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54876"/>
                  </a:ext>
                </a:extLst>
              </a:tr>
              <a:tr h="0">
                <a:tc>
                  <a:txBody>
                    <a:bodyPr/>
                    <a:lstStyle/>
                    <a:p>
                      <a:pPr fontAlgn="t"/>
                      <a:r>
                        <a:rPr lang="en-US" dirty="0">
                          <a:effectLst/>
                        </a:rPr>
                        <a:t>Reject H</a:t>
                      </a:r>
                      <a:r>
                        <a:rPr lang="en-US" baseline="-25000" dirty="0">
                          <a:effectLst/>
                        </a:rPr>
                        <a:t>0</a:t>
                      </a:r>
                      <a:r>
                        <a:rPr lang="en-US" dirty="0">
                          <a:effectLst/>
                        </a:rPr>
                        <a:t> because P-value of 0.0235 is less than 0.05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3270198896"/>
                  </a:ext>
                </a:extLst>
              </a:tr>
            </a:tbl>
          </a:graphicData>
        </a:graphic>
      </p:graphicFrame>
    </p:spTree>
    <p:extLst>
      <p:ext uri="{BB962C8B-B14F-4D97-AF65-F5344CB8AC3E}">
        <p14:creationId xmlns:p14="http://schemas.microsoft.com/office/powerpoint/2010/main" val="10243093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643127" y="426816"/>
            <a:ext cx="8084820" cy="667194"/>
          </a:xfrm>
        </p:spPr>
        <p:txBody>
          <a:bodyPr>
            <a:normAutofit/>
          </a:bodyPr>
          <a:lstStyle/>
          <a:p>
            <a:r>
              <a:rPr lang="en-US" dirty="0"/>
              <a:t>Designated Hitter 2019 Hypothesis Test</a:t>
            </a:r>
          </a:p>
        </p:txBody>
      </p:sp>
      <p:pic>
        <p:nvPicPr>
          <p:cNvPr id="210946" name="Picture 2">
            <a:extLst>
              <a:ext uri="{FF2B5EF4-FFF2-40B4-BE49-F238E27FC236}">
                <a16:creationId xmlns:a16="http://schemas.microsoft.com/office/drawing/2014/main" id="{2C7D8DF9-387F-4328-BA68-4B7CFC08E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062" y="3882490"/>
            <a:ext cx="2746358" cy="2189126"/>
          </a:xfrm>
          <a:prstGeom prst="rect">
            <a:avLst/>
          </a:prstGeom>
          <a:noFill/>
          <a:extLst>
            <a:ext uri="{909E8E84-426E-40DD-AFC4-6F175D3DCCD1}">
              <a14:hiddenFill xmlns:a14="http://schemas.microsoft.com/office/drawing/2010/main">
                <a:solidFill>
                  <a:srgbClr val="FFFFFF"/>
                </a:solidFill>
              </a14:hiddenFill>
            </a:ext>
          </a:extLst>
        </p:spPr>
      </p:pic>
      <p:pic>
        <p:nvPicPr>
          <p:cNvPr id="210948" name="Picture 4">
            <a:extLst>
              <a:ext uri="{FF2B5EF4-FFF2-40B4-BE49-F238E27FC236}">
                <a16:creationId xmlns:a16="http://schemas.microsoft.com/office/drawing/2014/main" id="{DE05B285-936D-4D2A-879C-4E61898F9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826" y="3882490"/>
            <a:ext cx="2746358" cy="2189126"/>
          </a:xfrm>
          <a:prstGeom prst="rect">
            <a:avLst/>
          </a:prstGeom>
          <a:noFill/>
          <a:extLst>
            <a:ext uri="{909E8E84-426E-40DD-AFC4-6F175D3DCCD1}">
              <a14:hiddenFill xmlns:a14="http://schemas.microsoft.com/office/drawing/2010/main">
                <a:solidFill>
                  <a:srgbClr val="FFFFFF"/>
                </a:solidFill>
              </a14:hiddenFill>
            </a:ext>
          </a:extLst>
        </p:spPr>
      </p:pic>
      <p:pic>
        <p:nvPicPr>
          <p:cNvPr id="210950" name="Picture 6">
            <a:extLst>
              <a:ext uri="{FF2B5EF4-FFF2-40B4-BE49-F238E27FC236}">
                <a16:creationId xmlns:a16="http://schemas.microsoft.com/office/drawing/2014/main" id="{F6ECCF0D-C79B-49A5-80C5-A2671BC95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296" y="3882490"/>
            <a:ext cx="2746358" cy="21891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92342D05-9F8F-4D17-8703-8FF0D7077FDB}"/>
              </a:ext>
            </a:extLst>
          </p:cNvPr>
          <p:cNvGraphicFramePr>
            <a:graphicFrameLocks noGrp="1"/>
          </p:cNvGraphicFramePr>
          <p:nvPr>
            <p:extLst>
              <p:ext uri="{D42A27DB-BD31-4B8C-83A1-F6EECF244321}">
                <p14:modId xmlns:p14="http://schemas.microsoft.com/office/powerpoint/2010/main" val="2820267217"/>
              </p:ext>
            </p:extLst>
          </p:nvPr>
        </p:nvGraphicFramePr>
        <p:xfrm>
          <a:off x="592074" y="1340990"/>
          <a:ext cx="7886700" cy="2327910"/>
        </p:xfrm>
        <a:graphic>
          <a:graphicData uri="http://schemas.openxmlformats.org/drawingml/2006/table">
            <a:tbl>
              <a:tblPr/>
              <a:tblGrid>
                <a:gridCol w="1971675">
                  <a:extLst>
                    <a:ext uri="{9D8B030D-6E8A-4147-A177-3AD203B41FA5}">
                      <a16:colId xmlns:a16="http://schemas.microsoft.com/office/drawing/2014/main" val="1910917759"/>
                    </a:ext>
                  </a:extLst>
                </a:gridCol>
                <a:gridCol w="1971675">
                  <a:extLst>
                    <a:ext uri="{9D8B030D-6E8A-4147-A177-3AD203B41FA5}">
                      <a16:colId xmlns:a16="http://schemas.microsoft.com/office/drawing/2014/main" val="4206451512"/>
                    </a:ext>
                  </a:extLst>
                </a:gridCol>
                <a:gridCol w="1971675">
                  <a:extLst>
                    <a:ext uri="{9D8B030D-6E8A-4147-A177-3AD203B41FA5}">
                      <a16:colId xmlns:a16="http://schemas.microsoft.com/office/drawing/2014/main" val="351631210"/>
                    </a:ext>
                  </a:extLst>
                </a:gridCol>
                <a:gridCol w="1971675">
                  <a:extLst>
                    <a:ext uri="{9D8B030D-6E8A-4147-A177-3AD203B41FA5}">
                      <a16:colId xmlns:a16="http://schemas.microsoft.com/office/drawing/2014/main" val="2139263189"/>
                    </a:ext>
                  </a:extLst>
                </a:gridCol>
              </a:tblGrid>
              <a:tr h="0">
                <a:tc gridSpan="4">
                  <a:txBody>
                    <a:bodyPr/>
                    <a:lstStyle/>
                    <a:p>
                      <a:r>
                        <a:rPr lang="en-US" sz="1600"/>
                        <a:t>Descriptive Statistics:</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71877114"/>
                  </a:ext>
                </a:extLst>
              </a:tr>
              <a:tr h="0">
                <a:tc>
                  <a:txBody>
                    <a:bodyPr/>
                    <a:lstStyle/>
                    <a:p>
                      <a:pPr algn="ctr" fontAlgn="b"/>
                      <a:r>
                        <a:rPr lang="en-US" sz="1600">
                          <a:effectLst/>
                        </a:rPr>
                        <a:t>Group</a:t>
                      </a:r>
                    </a:p>
                  </a:txBody>
                  <a:tcPr marL="114300" marR="114300" marT="47625" marB="47625" anchor="b">
                    <a:lnL>
                      <a:noFill/>
                    </a:lnL>
                    <a:lnR>
                      <a:noFill/>
                    </a:lnR>
                    <a:lnB w="9525" cap="flat" cmpd="sng" algn="ctr">
                      <a:solidFill>
                        <a:srgbClr val="DDDDDD"/>
                      </a:solidFill>
                      <a:prstDash val="solid"/>
                      <a:round/>
                      <a:headEnd type="none" w="med" len="med"/>
                      <a:tailEnd type="none" w="med" len="med"/>
                    </a:lnB>
                  </a:tcPr>
                </a:tc>
                <a:tc>
                  <a:txBody>
                    <a:bodyPr/>
                    <a:lstStyle/>
                    <a:p>
                      <a:pPr algn="ctr" fontAlgn="b"/>
                      <a:r>
                        <a:rPr lang="en-US" sz="1600">
                          <a:effectLst/>
                        </a:rPr>
                        <a:t>Sample Size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sz="1600">
                          <a:effectLst/>
                        </a:rPr>
                        <a:t>Mean</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ctr" fontAlgn="b"/>
                      <a:r>
                        <a:rPr lang="en-US" sz="1600">
                          <a:effectLst/>
                        </a:rPr>
                        <a:t>Std. Dev.</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54114761"/>
                  </a:ext>
                </a:extLst>
              </a:tr>
              <a:tr h="0">
                <a:tc>
                  <a:txBody>
                    <a:bodyPr/>
                    <a:lstStyle/>
                    <a:p>
                      <a:pPr algn="ctr" fontAlgn="t"/>
                      <a:r>
                        <a:rPr lang="en-US" sz="1600">
                          <a:effectLst/>
                        </a:rPr>
                        <a:t>American League Teams in American League Parks</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ctr" fontAlgn="t"/>
                      <a:r>
                        <a:rPr lang="en-US" sz="1600">
                          <a:effectLst/>
                        </a:rPr>
                        <a:t>155</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ctr" fontAlgn="t"/>
                      <a:r>
                        <a:rPr lang="en-US" sz="1600">
                          <a:effectLst/>
                        </a:rPr>
                        <a:t>4.37</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ctr" fontAlgn="t"/>
                      <a:r>
                        <a:rPr lang="en-US" sz="1600" dirty="0">
                          <a:effectLst/>
                        </a:rPr>
                        <a:t>2.94</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2157021162"/>
                  </a:ext>
                </a:extLst>
              </a:tr>
              <a:tr h="0">
                <a:tc>
                  <a:txBody>
                    <a:bodyPr/>
                    <a:lstStyle/>
                    <a:p>
                      <a:pPr algn="ctr" fontAlgn="t"/>
                      <a:r>
                        <a:rPr lang="en-US" sz="1600">
                          <a:effectLst/>
                        </a:rPr>
                        <a:t>American League Teams in National League Parks</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sz="1600">
                          <a:effectLst/>
                        </a:rPr>
                        <a:t>154</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sz="1600">
                          <a:effectLst/>
                        </a:rPr>
                        <a:t>4.58</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ctr" fontAlgn="t"/>
                      <a:r>
                        <a:rPr lang="en-US" sz="1600" dirty="0">
                          <a:effectLst/>
                        </a:rPr>
                        <a:t>2.93</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4239302334"/>
                  </a:ext>
                </a:extLst>
              </a:tr>
            </a:tbl>
          </a:graphicData>
        </a:graphic>
      </p:graphicFrame>
      <p:sp>
        <p:nvSpPr>
          <p:cNvPr id="6" name="Rectangle 7">
            <a:extLst>
              <a:ext uri="{FF2B5EF4-FFF2-40B4-BE49-F238E27FC236}">
                <a16:creationId xmlns:a16="http://schemas.microsoft.com/office/drawing/2014/main" id="{03FB982D-04C3-4887-A4A0-E1577EF54E48}"/>
              </a:ext>
            </a:extLst>
          </p:cNvPr>
          <p:cNvSpPr>
            <a:spLocks noChangeArrowheads="1"/>
          </p:cNvSpPr>
          <p:nvPr/>
        </p:nvSpPr>
        <p:spPr bwMode="auto">
          <a:xfrm>
            <a:off x="713232" y="388249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333333"/>
                </a:solidFill>
                <a:effectLst/>
                <a:latin typeface="Helvetica Neu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5021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643127" y="426816"/>
            <a:ext cx="8084820" cy="667194"/>
          </a:xfrm>
        </p:spPr>
        <p:txBody>
          <a:bodyPr>
            <a:normAutofit/>
          </a:bodyPr>
          <a:lstStyle/>
          <a:p>
            <a:r>
              <a:rPr lang="en-US" dirty="0"/>
              <a:t>Designated Hitter 2019 Hypothesis Test</a:t>
            </a:r>
          </a:p>
        </p:txBody>
      </p:sp>
      <p:graphicFrame>
        <p:nvGraphicFramePr>
          <p:cNvPr id="2" name="Table 1">
            <a:extLst>
              <a:ext uri="{FF2B5EF4-FFF2-40B4-BE49-F238E27FC236}">
                <a16:creationId xmlns:a16="http://schemas.microsoft.com/office/drawing/2014/main" id="{B4E03FCC-EC6D-45DE-A861-D6D0B5683456}"/>
              </a:ext>
            </a:extLst>
          </p:cNvPr>
          <p:cNvGraphicFramePr>
            <a:graphicFrameLocks noGrp="1"/>
          </p:cNvGraphicFramePr>
          <p:nvPr>
            <p:extLst>
              <p:ext uri="{D42A27DB-BD31-4B8C-83A1-F6EECF244321}">
                <p14:modId xmlns:p14="http://schemas.microsoft.com/office/powerpoint/2010/main" val="870434437"/>
              </p:ext>
            </p:extLst>
          </p:nvPr>
        </p:nvGraphicFramePr>
        <p:xfrm>
          <a:off x="628650" y="1641348"/>
          <a:ext cx="7886700" cy="1104900"/>
        </p:xfrm>
        <a:graphic>
          <a:graphicData uri="http://schemas.openxmlformats.org/drawingml/2006/table">
            <a:tbl>
              <a:tblPr/>
              <a:tblGrid>
                <a:gridCol w="2628900">
                  <a:extLst>
                    <a:ext uri="{9D8B030D-6E8A-4147-A177-3AD203B41FA5}">
                      <a16:colId xmlns:a16="http://schemas.microsoft.com/office/drawing/2014/main" val="2318287245"/>
                    </a:ext>
                  </a:extLst>
                </a:gridCol>
                <a:gridCol w="2628900">
                  <a:extLst>
                    <a:ext uri="{9D8B030D-6E8A-4147-A177-3AD203B41FA5}">
                      <a16:colId xmlns:a16="http://schemas.microsoft.com/office/drawing/2014/main" val="3115952923"/>
                    </a:ext>
                  </a:extLst>
                </a:gridCol>
                <a:gridCol w="2628900">
                  <a:extLst>
                    <a:ext uri="{9D8B030D-6E8A-4147-A177-3AD203B41FA5}">
                      <a16:colId xmlns:a16="http://schemas.microsoft.com/office/drawing/2014/main" val="3578709675"/>
                    </a:ext>
                  </a:extLst>
                </a:gridCol>
              </a:tblGrid>
              <a:tr h="0">
                <a:tc gridSpan="3">
                  <a:txBody>
                    <a:bodyPr/>
                    <a:lstStyle/>
                    <a:p>
                      <a:r>
                        <a:rPr lang="en-US"/>
                        <a:t>Test Statistic:</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25845789"/>
                  </a:ext>
                </a:extLst>
              </a:tr>
              <a:tr h="0">
                <a:tc>
                  <a:txBody>
                    <a:bodyPr/>
                    <a:lstStyle/>
                    <a:p>
                      <a:pPr algn="ctr" fontAlgn="b"/>
                      <a:r>
                        <a:rPr lang="en-US">
                          <a:effectLst/>
                        </a:rPr>
                        <a:t>Observed Difference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Standard Error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98577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705877"/>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78395835"/>
                  </a:ext>
                </a:extLst>
              </a:tr>
              <a:tr h="0">
                <a:tc>
                  <a:txBody>
                    <a:bodyPr/>
                    <a:lstStyle/>
                    <a:p>
                      <a:pPr algn="ctr" fontAlgn="t"/>
                      <a:r>
                        <a:rPr lang="en-US">
                          <a:effectLst/>
                        </a:rPr>
                        <a:t>-0.210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0.334</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-0.629</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254762066"/>
                  </a:ext>
                </a:extLst>
              </a:tr>
            </a:tbl>
          </a:graphicData>
        </a:graphic>
      </p:graphicFrame>
      <p:graphicFrame>
        <p:nvGraphicFramePr>
          <p:cNvPr id="4" name="Table 3">
            <a:extLst>
              <a:ext uri="{FF2B5EF4-FFF2-40B4-BE49-F238E27FC236}">
                <a16:creationId xmlns:a16="http://schemas.microsoft.com/office/drawing/2014/main" id="{E7929089-7EE2-445C-A564-223A52524FBE}"/>
              </a:ext>
            </a:extLst>
          </p:cNvPr>
          <p:cNvGraphicFramePr>
            <a:graphicFrameLocks noGrp="1"/>
          </p:cNvGraphicFramePr>
          <p:nvPr>
            <p:extLst>
              <p:ext uri="{D42A27DB-BD31-4B8C-83A1-F6EECF244321}">
                <p14:modId xmlns:p14="http://schemas.microsoft.com/office/powerpoint/2010/main" val="1580466224"/>
              </p:ext>
            </p:extLst>
          </p:nvPr>
        </p:nvGraphicFramePr>
        <p:xfrm>
          <a:off x="643127" y="2945002"/>
          <a:ext cx="7886700" cy="1653540"/>
        </p:xfrm>
        <a:graphic>
          <a:graphicData uri="http://schemas.openxmlformats.org/drawingml/2006/table">
            <a:tbl>
              <a:tblPr/>
              <a:tblGrid>
                <a:gridCol w="1577340">
                  <a:extLst>
                    <a:ext uri="{9D8B030D-6E8A-4147-A177-3AD203B41FA5}">
                      <a16:colId xmlns:a16="http://schemas.microsoft.com/office/drawing/2014/main" val="3918138110"/>
                    </a:ext>
                  </a:extLst>
                </a:gridCol>
                <a:gridCol w="1577340">
                  <a:extLst>
                    <a:ext uri="{9D8B030D-6E8A-4147-A177-3AD203B41FA5}">
                      <a16:colId xmlns:a16="http://schemas.microsoft.com/office/drawing/2014/main" val="2720290594"/>
                    </a:ext>
                  </a:extLst>
                </a:gridCol>
                <a:gridCol w="1577340">
                  <a:extLst>
                    <a:ext uri="{9D8B030D-6E8A-4147-A177-3AD203B41FA5}">
                      <a16:colId xmlns:a16="http://schemas.microsoft.com/office/drawing/2014/main" val="43743085"/>
                    </a:ext>
                  </a:extLst>
                </a:gridCol>
                <a:gridCol w="1577340">
                  <a:extLst>
                    <a:ext uri="{9D8B030D-6E8A-4147-A177-3AD203B41FA5}">
                      <a16:colId xmlns:a16="http://schemas.microsoft.com/office/drawing/2014/main" val="2704793438"/>
                    </a:ext>
                  </a:extLst>
                </a:gridCol>
                <a:gridCol w="1577340">
                  <a:extLst>
                    <a:ext uri="{9D8B030D-6E8A-4147-A177-3AD203B41FA5}">
                      <a16:colId xmlns:a16="http://schemas.microsoft.com/office/drawing/2014/main" val="1348966689"/>
                    </a:ext>
                  </a:extLst>
                </a:gridCol>
              </a:tblGrid>
              <a:tr h="0">
                <a:tc gridSpan="5">
                  <a:txBody>
                    <a:bodyPr/>
                    <a:lstStyle/>
                    <a:p>
                      <a:r>
                        <a:rPr lang="en-US" dirty="0"/>
                        <a:t>Hypothesis Test:</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18352929"/>
                  </a:ext>
                </a:extLst>
              </a:tr>
              <a:tr h="0">
                <a:tc>
                  <a:txBody>
                    <a:bodyPr/>
                    <a:lstStyle/>
                    <a:p>
                      <a:pPr algn="ctr" fontAlgn="b"/>
                      <a:r>
                        <a:rPr lang="en-US">
                          <a:effectLst/>
                        </a:rPr>
                        <a:t>Population Parameter</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tcPr>
                </a:tc>
                <a:tc>
                  <a:txBody>
                    <a:bodyPr/>
                    <a:lstStyle/>
                    <a:p>
                      <a:pPr algn="ctr" fontAlgn="b"/>
                      <a:r>
                        <a:rPr lang="en-US">
                          <a:effectLst/>
                        </a:rPr>
                        <a:t>Null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804A4"/>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Alternative Hypothesis</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804A4"/>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Test Statistic t</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804A4"/>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b"/>
                      <a:r>
                        <a:rPr lang="en-US">
                          <a:effectLst/>
                        </a:rPr>
                        <a:t>P-value</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804A4"/>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69633006"/>
                  </a:ext>
                </a:extLst>
              </a:tr>
              <a:tr h="0">
                <a:tc>
                  <a:txBody>
                    <a:bodyPr/>
                    <a:lstStyle/>
                    <a:p>
                      <a:pPr algn="ctr" fontAlgn="t"/>
                      <a:r>
                        <a:rPr lang="en-US">
                          <a:effectLst/>
                        </a:rPr>
                        <a:t>Difference </a:t>
                      </a:r>
                      <a:r>
                        <a:rPr lang="el-GR">
                          <a:effectLst/>
                        </a:rPr>
                        <a:t>μ</a:t>
                      </a:r>
                      <a:r>
                        <a:rPr lang="el-GR" baseline="-25000">
                          <a:effectLst/>
                        </a:rPr>
                        <a:t>1</a:t>
                      </a:r>
                      <a:r>
                        <a:rPr lang="el-GR">
                          <a:effectLst/>
                        </a:rPr>
                        <a:t> - μ</a:t>
                      </a:r>
                      <a:r>
                        <a:rPr lang="el-GR" baseline="-25000">
                          <a:effectLst/>
                        </a:rPr>
                        <a:t>2</a:t>
                      </a:r>
                      <a:endParaRPr lang="el-GR">
                        <a:effectLst/>
                      </a:endParaRP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a:effectLst/>
                        </a:rPr>
                        <a:t>μ</a:t>
                      </a:r>
                      <a:r>
                        <a:rPr lang="el-GR" baseline="-25000">
                          <a:effectLst/>
                        </a:rPr>
                        <a:t>1</a:t>
                      </a:r>
                      <a:r>
                        <a:rPr lang="el-GR">
                          <a:effectLst/>
                        </a:rPr>
                        <a:t> - μ</a:t>
                      </a:r>
                      <a:r>
                        <a:rPr lang="el-GR" baseline="-25000">
                          <a:effectLst/>
                        </a:rPr>
                        <a:t>2</a:t>
                      </a:r>
                      <a:r>
                        <a:rPr lang="el-GR">
                          <a:effectLst/>
                        </a:rPr>
                        <a:t> =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l-GR" dirty="0">
                          <a:effectLst/>
                        </a:rPr>
                        <a:t>μ</a:t>
                      </a:r>
                      <a:r>
                        <a:rPr lang="el-GR" baseline="-25000" dirty="0">
                          <a:effectLst/>
                        </a:rPr>
                        <a:t>1</a:t>
                      </a:r>
                      <a:r>
                        <a:rPr lang="el-GR" dirty="0">
                          <a:effectLst/>
                        </a:rPr>
                        <a:t> - μ</a:t>
                      </a:r>
                      <a:r>
                        <a:rPr lang="el-GR" baseline="-25000" dirty="0">
                          <a:effectLst/>
                        </a:rPr>
                        <a:t>2</a:t>
                      </a:r>
                      <a:r>
                        <a:rPr lang="el-GR" dirty="0">
                          <a:effectLst/>
                        </a:rPr>
                        <a:t> &gt; 0</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effectLst/>
                        </a:rPr>
                        <a:t>-0.629</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dirty="0">
                          <a:effectLst/>
                        </a:rPr>
                        <a:t>0.7351</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530698020"/>
                  </a:ext>
                </a:extLst>
              </a:tr>
            </a:tbl>
          </a:graphicData>
        </a:graphic>
      </p:graphicFrame>
    </p:spTree>
    <p:extLst>
      <p:ext uri="{BB962C8B-B14F-4D97-AF65-F5344CB8AC3E}">
        <p14:creationId xmlns:p14="http://schemas.microsoft.com/office/powerpoint/2010/main" val="3373380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229C9-8F4F-4BB1-8BFD-D31C49260827}"/>
              </a:ext>
            </a:extLst>
          </p:cNvPr>
          <p:cNvSpPr>
            <a:spLocks noGrp="1"/>
          </p:cNvSpPr>
          <p:nvPr>
            <p:ph type="title"/>
          </p:nvPr>
        </p:nvSpPr>
        <p:spPr>
          <a:xfrm>
            <a:off x="643127" y="426816"/>
            <a:ext cx="8084820" cy="667194"/>
          </a:xfrm>
        </p:spPr>
        <p:txBody>
          <a:bodyPr>
            <a:normAutofit/>
          </a:bodyPr>
          <a:lstStyle/>
          <a:p>
            <a:r>
              <a:rPr lang="en-US" dirty="0"/>
              <a:t>Designated Hitter 2019 Hypothesis Test</a:t>
            </a:r>
          </a:p>
        </p:txBody>
      </p:sp>
      <p:pic>
        <p:nvPicPr>
          <p:cNvPr id="212994" name="Picture 2">
            <a:extLst>
              <a:ext uri="{FF2B5EF4-FFF2-40B4-BE49-F238E27FC236}">
                <a16:creationId xmlns:a16="http://schemas.microsoft.com/office/drawing/2014/main" id="{73EA0266-CB66-43C8-9D23-04341A533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24" y="3429000"/>
            <a:ext cx="8277225"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B24EDC4E-9D1F-409D-B2D0-E19AE337794E}"/>
              </a:ext>
            </a:extLst>
          </p:cNvPr>
          <p:cNvGraphicFramePr>
            <a:graphicFrameLocks noGrp="1"/>
          </p:cNvGraphicFramePr>
          <p:nvPr>
            <p:extLst>
              <p:ext uri="{D42A27DB-BD31-4B8C-83A1-F6EECF244321}">
                <p14:modId xmlns:p14="http://schemas.microsoft.com/office/powerpoint/2010/main" val="3687071567"/>
              </p:ext>
            </p:extLst>
          </p:nvPr>
        </p:nvGraphicFramePr>
        <p:xfrm>
          <a:off x="546924" y="1690005"/>
          <a:ext cx="7886700" cy="1104900"/>
        </p:xfrm>
        <a:graphic>
          <a:graphicData uri="http://schemas.openxmlformats.org/drawingml/2006/table">
            <a:tbl>
              <a:tblPr/>
              <a:tblGrid>
                <a:gridCol w="7886700">
                  <a:extLst>
                    <a:ext uri="{9D8B030D-6E8A-4147-A177-3AD203B41FA5}">
                      <a16:colId xmlns:a16="http://schemas.microsoft.com/office/drawing/2014/main" val="3189572657"/>
                    </a:ext>
                  </a:extLst>
                </a:gridCol>
              </a:tblGrid>
              <a:tr h="0">
                <a:tc>
                  <a:txBody>
                    <a:bodyPr/>
                    <a:lstStyle/>
                    <a:p>
                      <a:r>
                        <a:rPr lang="en-US"/>
                        <a:t>Decision for Chosen Significance Level:</a:t>
                      </a:r>
                    </a:p>
                  </a:txBody>
                  <a:tcPr anchor="ctr">
                    <a:solidFill>
                      <a:srgbClr val="FFFFFF"/>
                    </a:solidFill>
                  </a:tcPr>
                </a:tc>
                <a:extLst>
                  <a:ext uri="{0D108BD9-81ED-4DB2-BD59-A6C34878D82A}">
                    <a16:rowId xmlns:a16="http://schemas.microsoft.com/office/drawing/2014/main" val="4243704399"/>
                  </a:ext>
                </a:extLst>
              </a:tr>
              <a:tr h="0">
                <a:tc>
                  <a:txBody>
                    <a:bodyPr/>
                    <a:lstStyle/>
                    <a:p>
                      <a:pPr algn="l" fontAlgn="b"/>
                      <a:r>
                        <a:rPr lang="en-US">
                          <a:effectLst/>
                        </a:rPr>
                        <a:t>Decision</a:t>
                      </a:r>
                    </a:p>
                  </a:txBody>
                  <a:tcPr marL="114300" marR="114300"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28456343"/>
                  </a:ext>
                </a:extLst>
              </a:tr>
              <a:tr h="0">
                <a:tc>
                  <a:txBody>
                    <a:bodyPr/>
                    <a:lstStyle/>
                    <a:p>
                      <a:pPr fontAlgn="t"/>
                      <a:r>
                        <a:rPr lang="en-US" dirty="0">
                          <a:effectLst/>
                        </a:rPr>
                        <a:t>Fail to reject H</a:t>
                      </a:r>
                      <a:r>
                        <a:rPr lang="en-US" baseline="-25000" dirty="0">
                          <a:effectLst/>
                        </a:rPr>
                        <a:t>0</a:t>
                      </a:r>
                      <a:r>
                        <a:rPr lang="en-US" dirty="0">
                          <a:effectLst/>
                        </a:rPr>
                        <a:t> because P-value of 0.7351 is greater than 0.05</a:t>
                      </a:r>
                    </a:p>
                  </a:txBody>
                  <a:tcPr marL="114300" marR="114300"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283324336"/>
                  </a:ext>
                </a:extLst>
              </a:tr>
            </a:tbl>
          </a:graphicData>
        </a:graphic>
      </p:graphicFrame>
    </p:spTree>
    <p:extLst>
      <p:ext uri="{BB962C8B-B14F-4D97-AF65-F5344CB8AC3E}">
        <p14:creationId xmlns:p14="http://schemas.microsoft.com/office/powerpoint/2010/main" val="107129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DD340D-3418-49BB-8ECA-35CF9CFADE0A}"/>
              </a:ext>
            </a:extLst>
          </p:cNvPr>
          <p:cNvSpPr>
            <a:spLocks noGrp="1"/>
          </p:cNvSpPr>
          <p:nvPr>
            <p:ph type="body" sz="quarter" idx="10"/>
          </p:nvPr>
        </p:nvSpPr>
        <p:spPr/>
        <p:txBody>
          <a:bodyPr/>
          <a:lstStyle/>
          <a:p>
            <a:r>
              <a:rPr lang="en-US" b="1" u="sng" dirty="0"/>
              <a:t>From </a:t>
            </a:r>
            <a:r>
              <a:rPr lang="en-US" b="1" u="sng" dirty="0" err="1"/>
              <a:t>Agresti</a:t>
            </a:r>
            <a:r>
              <a:rPr lang="en-US" b="1" u="sng" dirty="0"/>
              <a:t>, et. al.</a:t>
            </a:r>
          </a:p>
          <a:p>
            <a:r>
              <a:rPr lang="en-US" dirty="0"/>
              <a:t>Problem 9.70, Free throw accuracy, page 454</a:t>
            </a:r>
          </a:p>
          <a:p>
            <a:r>
              <a:rPr lang="en-US" dirty="0"/>
              <a:t>Problem 9.76, Start a hockey team, page 455</a:t>
            </a:r>
          </a:p>
          <a:p>
            <a:r>
              <a:rPr lang="en-US" dirty="0"/>
              <a:t>Problem 9.87,Tennis balls in control, page 456</a:t>
            </a:r>
          </a:p>
          <a:p>
            <a:r>
              <a:rPr lang="en-US" dirty="0"/>
              <a:t>Problem 9.99, Baseball home team advantage, page 457</a:t>
            </a:r>
          </a:p>
          <a:p>
            <a:endParaRPr lang="en-US" dirty="0"/>
          </a:p>
        </p:txBody>
      </p:sp>
      <p:sp>
        <p:nvSpPr>
          <p:cNvPr id="3" name="Title 2">
            <a:extLst>
              <a:ext uri="{FF2B5EF4-FFF2-40B4-BE49-F238E27FC236}">
                <a16:creationId xmlns:a16="http://schemas.microsoft.com/office/drawing/2014/main" id="{479AA393-FF07-4A89-9332-4E4CD8A5BC6D}"/>
              </a:ext>
            </a:extLst>
          </p:cNvPr>
          <p:cNvSpPr>
            <a:spLocks noGrp="1"/>
          </p:cNvSpPr>
          <p:nvPr>
            <p:ph type="title"/>
          </p:nvPr>
        </p:nvSpPr>
        <p:spPr>
          <a:xfrm>
            <a:off x="762000" y="274638"/>
            <a:ext cx="7924800" cy="822642"/>
          </a:xfrm>
        </p:spPr>
        <p:txBody>
          <a:bodyPr/>
          <a:lstStyle/>
          <a:p>
            <a:r>
              <a:rPr lang="en-US" dirty="0"/>
              <a:t>Homework 10 - Statistical Inference</a:t>
            </a:r>
          </a:p>
        </p:txBody>
      </p:sp>
    </p:spTree>
    <p:extLst>
      <p:ext uri="{BB962C8B-B14F-4D97-AF65-F5344CB8AC3E}">
        <p14:creationId xmlns:p14="http://schemas.microsoft.com/office/powerpoint/2010/main" val="3065847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F42C2AE9-3A05-49B8-A5A6-D0B6E89992EF}"/>
              </a:ext>
            </a:extLst>
          </p:cNvPr>
          <p:cNvSpPr>
            <a:spLocks noGrp="1" noChangeArrowheads="1"/>
          </p:cNvSpPr>
          <p:nvPr>
            <p:ph type="title"/>
          </p:nvPr>
        </p:nvSpPr>
        <p:spPr/>
        <p:txBody>
          <a:bodyPr/>
          <a:lstStyle/>
          <a:p>
            <a:r>
              <a:rPr lang="en-US" altLang="en-US" sz="3200"/>
              <a:t>Confidence Intervals</a:t>
            </a:r>
          </a:p>
        </p:txBody>
      </p:sp>
      <p:sp>
        <p:nvSpPr>
          <p:cNvPr id="163843" name="Rectangle 3">
            <a:extLst>
              <a:ext uri="{FF2B5EF4-FFF2-40B4-BE49-F238E27FC236}">
                <a16:creationId xmlns:a16="http://schemas.microsoft.com/office/drawing/2014/main" id="{8931CB34-F95B-4B59-B5F0-108EE5B5EA16}"/>
              </a:ext>
            </a:extLst>
          </p:cNvPr>
          <p:cNvSpPr>
            <a:spLocks noGrp="1" noChangeArrowheads="1"/>
          </p:cNvSpPr>
          <p:nvPr>
            <p:ph type="body" sz="half" idx="1"/>
          </p:nvPr>
        </p:nvSpPr>
        <p:spPr/>
        <p:txBody>
          <a:bodyPr/>
          <a:lstStyle/>
          <a:p>
            <a:pPr>
              <a:lnSpc>
                <a:spcPct val="90000"/>
              </a:lnSpc>
            </a:pPr>
            <a:r>
              <a:rPr lang="en-US" altLang="en-US" sz="2000" dirty="0"/>
              <a:t>Notice that our estimates of the population parameter are probabilistic.  </a:t>
            </a:r>
          </a:p>
          <a:p>
            <a:pPr>
              <a:lnSpc>
                <a:spcPct val="90000"/>
              </a:lnSpc>
            </a:pPr>
            <a:endParaRPr lang="en-US" altLang="en-US" sz="2000" dirty="0"/>
          </a:p>
          <a:p>
            <a:pPr>
              <a:lnSpc>
                <a:spcPct val="90000"/>
              </a:lnSpc>
            </a:pPr>
            <a:r>
              <a:rPr lang="en-US" altLang="en-US" sz="2000" dirty="0"/>
              <a:t>So we report our sample statistic together with a measure of our (un)certainty</a:t>
            </a:r>
          </a:p>
          <a:p>
            <a:pPr>
              <a:lnSpc>
                <a:spcPct val="90000"/>
              </a:lnSpc>
            </a:pPr>
            <a:endParaRPr lang="en-US" altLang="en-US" sz="2000" dirty="0"/>
          </a:p>
          <a:p>
            <a:pPr>
              <a:lnSpc>
                <a:spcPct val="90000"/>
              </a:lnSpc>
            </a:pPr>
            <a:r>
              <a:rPr lang="en-US" altLang="en-US" sz="2000" dirty="0"/>
              <a:t>Most often, this takes the form of a 95 percent </a:t>
            </a:r>
            <a:r>
              <a:rPr lang="en-US" altLang="en-US" sz="2000" b="1" dirty="0"/>
              <a:t>confidence interval </a:t>
            </a:r>
            <a:r>
              <a:rPr lang="en-US" altLang="en-US" sz="2000" dirty="0"/>
              <a:t>establishing a boundary around the sample mean (x bar) which will contain the true population mean (</a:t>
            </a:r>
            <a:r>
              <a:rPr lang="el-GR" altLang="en-US" sz="2000" dirty="0">
                <a:latin typeface="Times New Roman" panose="02020603050405020304" pitchFamily="18" charset="0"/>
                <a:cs typeface="Times New Roman" panose="02020603050405020304" pitchFamily="18" charset="0"/>
              </a:rPr>
              <a:t>μ</a:t>
            </a:r>
            <a:r>
              <a:rPr lang="en-US" altLang="en-US" sz="2000" dirty="0">
                <a:latin typeface="Times New Roman" panose="02020603050405020304" pitchFamily="18" charset="0"/>
                <a:cs typeface="Times New Roman" panose="02020603050405020304" pitchFamily="18" charset="0"/>
              </a:rPr>
              <a:t>) </a:t>
            </a:r>
            <a:r>
              <a:rPr lang="en-US" altLang="en-US" sz="2000" dirty="0"/>
              <a:t> 95 out of 100 times.</a:t>
            </a:r>
          </a:p>
          <a:p>
            <a:pPr>
              <a:lnSpc>
                <a:spcPct val="90000"/>
              </a:lnSpc>
            </a:pPr>
            <a:endParaRPr lang="en-US" altLang="en-US" sz="2000" dirty="0"/>
          </a:p>
        </p:txBody>
      </p:sp>
      <p:pic>
        <p:nvPicPr>
          <p:cNvPr id="163844" name="Picture 4" descr="confidence">
            <a:extLst>
              <a:ext uri="{FF2B5EF4-FFF2-40B4-BE49-F238E27FC236}">
                <a16:creationId xmlns:a16="http://schemas.microsoft.com/office/drawing/2014/main" id="{2520156E-5349-4BED-BCC9-A1ABFA98C89B}"/>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029200" y="3810000"/>
            <a:ext cx="3186113" cy="2185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45" name="Picture 5" descr="Norml95">
            <a:extLst>
              <a:ext uri="{FF2B5EF4-FFF2-40B4-BE49-F238E27FC236}">
                <a16:creationId xmlns:a16="http://schemas.microsoft.com/office/drawing/2014/main" id="{A5D31EDE-5D4E-42B7-81FF-248E11696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990600"/>
            <a:ext cx="3200400" cy="2640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 calcmode="lin" valueType="num">
                                      <p:cBhvr additive="base">
                                        <p:cTn id="7" dur="500" fill="hold"/>
                                        <p:tgtEl>
                                          <p:spTgt spid="163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843">
                                            <p:txEl>
                                              <p:pRg st="2" end="2"/>
                                            </p:txEl>
                                          </p:spTgt>
                                        </p:tgtEl>
                                        <p:attrNameLst>
                                          <p:attrName>style.visibility</p:attrName>
                                        </p:attrNameLst>
                                      </p:cBhvr>
                                      <p:to>
                                        <p:strVal val="visible"/>
                                      </p:to>
                                    </p:set>
                                    <p:anim calcmode="lin" valueType="num">
                                      <p:cBhvr additive="base">
                                        <p:cTn id="13" dur="500" fill="hold"/>
                                        <p:tgtEl>
                                          <p:spTgt spid="16384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843">
                                            <p:txEl>
                                              <p:pRg st="4" end="4"/>
                                            </p:txEl>
                                          </p:spTgt>
                                        </p:tgtEl>
                                        <p:attrNameLst>
                                          <p:attrName>style.visibility</p:attrName>
                                        </p:attrNameLst>
                                      </p:cBhvr>
                                      <p:to>
                                        <p:strVal val="visible"/>
                                      </p:to>
                                    </p:set>
                                    <p:anim calcmode="lin" valueType="num">
                                      <p:cBhvr additive="base">
                                        <p:cTn id="19" dur="500" fill="hold"/>
                                        <p:tgtEl>
                                          <p:spTgt spid="16384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3845"/>
                                        </p:tgtEl>
                                        <p:attrNameLst>
                                          <p:attrName>style.visibility</p:attrName>
                                        </p:attrNameLst>
                                      </p:cBhvr>
                                      <p:to>
                                        <p:strVal val="visible"/>
                                      </p:to>
                                    </p:set>
                                    <p:anim calcmode="lin" valueType="num">
                                      <p:cBhvr additive="base">
                                        <p:cTn id="25" dur="500" fill="hold"/>
                                        <p:tgtEl>
                                          <p:spTgt spid="163845"/>
                                        </p:tgtEl>
                                        <p:attrNameLst>
                                          <p:attrName>ppt_x</p:attrName>
                                        </p:attrNameLst>
                                      </p:cBhvr>
                                      <p:tavLst>
                                        <p:tav tm="0">
                                          <p:val>
                                            <p:strVal val="#ppt_x"/>
                                          </p:val>
                                        </p:tav>
                                        <p:tav tm="100000">
                                          <p:val>
                                            <p:strVal val="#ppt_x"/>
                                          </p:val>
                                        </p:tav>
                                      </p:tavLst>
                                    </p:anim>
                                    <p:anim calcmode="lin" valueType="num">
                                      <p:cBhvr additive="base">
                                        <p:cTn id="26" dur="500" fill="hold"/>
                                        <p:tgtEl>
                                          <p:spTgt spid="16384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0" presetClass="entr" presetSubtype="0" fill="hold" nodeType="clickEffect">
                                  <p:stCondLst>
                                    <p:cond delay="0"/>
                                  </p:stCondLst>
                                  <p:childTnLst>
                                    <p:set>
                                      <p:cBhvr>
                                        <p:cTn id="30" dur="1" fill="hold">
                                          <p:stCondLst>
                                            <p:cond delay="0"/>
                                          </p:stCondLst>
                                        </p:cTn>
                                        <p:tgtEl>
                                          <p:spTgt spid="163844"/>
                                        </p:tgtEl>
                                        <p:attrNameLst>
                                          <p:attrName>style.visibility</p:attrName>
                                        </p:attrNameLst>
                                      </p:cBhvr>
                                      <p:to>
                                        <p:strVal val="visible"/>
                                      </p:to>
                                    </p:set>
                                    <p:animEffect transition="in" filter="fade">
                                      <p:cBhvr>
                                        <p:cTn id="31" dur="800" decel="100000"/>
                                        <p:tgtEl>
                                          <p:spTgt spid="163844"/>
                                        </p:tgtEl>
                                      </p:cBhvr>
                                    </p:animEffect>
                                    <p:anim calcmode="lin" valueType="num">
                                      <p:cBhvr>
                                        <p:cTn id="32" dur="800" decel="100000" fill="hold"/>
                                        <p:tgtEl>
                                          <p:spTgt spid="163844"/>
                                        </p:tgtEl>
                                        <p:attrNameLst>
                                          <p:attrName>style.rotation</p:attrName>
                                        </p:attrNameLst>
                                      </p:cBhvr>
                                      <p:tavLst>
                                        <p:tav tm="0">
                                          <p:val>
                                            <p:fltVal val="-90"/>
                                          </p:val>
                                        </p:tav>
                                        <p:tav tm="100000">
                                          <p:val>
                                            <p:fltVal val="0"/>
                                          </p:val>
                                        </p:tav>
                                      </p:tavLst>
                                    </p:anim>
                                    <p:anim calcmode="lin" valueType="num">
                                      <p:cBhvr>
                                        <p:cTn id="33" dur="800" decel="100000" fill="hold"/>
                                        <p:tgtEl>
                                          <p:spTgt spid="163844"/>
                                        </p:tgtEl>
                                        <p:attrNameLst>
                                          <p:attrName>ppt_x</p:attrName>
                                        </p:attrNameLst>
                                      </p:cBhvr>
                                      <p:tavLst>
                                        <p:tav tm="0">
                                          <p:val>
                                            <p:strVal val="#ppt_x+0.4"/>
                                          </p:val>
                                        </p:tav>
                                        <p:tav tm="100000">
                                          <p:val>
                                            <p:strVal val="#ppt_x-0.05"/>
                                          </p:val>
                                        </p:tav>
                                      </p:tavLst>
                                    </p:anim>
                                    <p:anim calcmode="lin" valueType="num">
                                      <p:cBhvr>
                                        <p:cTn id="34" dur="800" decel="100000" fill="hold"/>
                                        <p:tgtEl>
                                          <p:spTgt spid="163844"/>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63844"/>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6384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DD340D-3418-49BB-8ECA-35CF9CFADE0A}"/>
              </a:ext>
            </a:extLst>
          </p:cNvPr>
          <p:cNvSpPr>
            <a:spLocks noGrp="1"/>
          </p:cNvSpPr>
          <p:nvPr>
            <p:ph type="body" sz="quarter" idx="10"/>
          </p:nvPr>
        </p:nvSpPr>
        <p:spPr>
          <a:xfrm>
            <a:off x="609600" y="1330452"/>
            <a:ext cx="7924800" cy="4974336"/>
          </a:xfrm>
        </p:spPr>
        <p:txBody>
          <a:bodyPr>
            <a:noAutofit/>
          </a:bodyPr>
          <a:lstStyle/>
          <a:p>
            <a:r>
              <a:rPr lang="en-US" sz="1000" dirty="0"/>
              <a:t>Let’s compare the runs per game for the 12 American League teams in 1972, which was the last year with no DH, and the runs per game for those same teams in the  first year  with the DH, 1973.The table below shows the runs per game for each team in 1972 and 1973.</a:t>
            </a:r>
          </a:p>
          <a:p>
            <a:r>
              <a:rPr lang="en-US" sz="1000" dirty="0"/>
              <a:t>			RUNS PER GAME	RUNS PER GAME</a:t>
            </a:r>
          </a:p>
          <a:p>
            <a:r>
              <a:rPr lang="en-US" sz="1000" dirty="0"/>
              <a:t>TEAM			1972			1973</a:t>
            </a:r>
          </a:p>
          <a:p>
            <a:r>
              <a:rPr lang="en-US" sz="1000" dirty="0"/>
              <a:t>Baltimore Orioles	3.37			4.65</a:t>
            </a:r>
          </a:p>
          <a:p>
            <a:r>
              <a:rPr lang="en-US" sz="1000" dirty="0"/>
              <a:t>Boston Red Sox	4.13			4.56</a:t>
            </a:r>
          </a:p>
          <a:p>
            <a:r>
              <a:rPr lang="en-US" sz="1000" dirty="0"/>
              <a:t>California Angels	2.93			3.88</a:t>
            </a:r>
          </a:p>
          <a:p>
            <a:r>
              <a:rPr lang="en-US" sz="1000" dirty="0"/>
              <a:t>Chicago White Sox	3.68			4.03</a:t>
            </a:r>
          </a:p>
          <a:p>
            <a:r>
              <a:rPr lang="en-US" sz="1000" dirty="0"/>
              <a:t>Cleveland Indians	3.03			4.20</a:t>
            </a:r>
          </a:p>
          <a:p>
            <a:r>
              <a:rPr lang="en-US" sz="1000" dirty="0"/>
              <a:t>Detroit Tigers		3.58			3.96</a:t>
            </a:r>
          </a:p>
          <a:p>
            <a:r>
              <a:rPr lang="en-US" sz="1000" dirty="0"/>
              <a:t>Kansas City Royals	3.77			4.66</a:t>
            </a:r>
          </a:p>
          <a:p>
            <a:r>
              <a:rPr lang="en-US" sz="1000" dirty="0"/>
              <a:t>Milwaukee Brewers	3.16			4.37</a:t>
            </a:r>
          </a:p>
          <a:p>
            <a:r>
              <a:rPr lang="en-US" sz="1000" dirty="0"/>
              <a:t>Minnesota Twins	3.49			4.56</a:t>
            </a:r>
          </a:p>
          <a:p>
            <a:r>
              <a:rPr lang="en-US" sz="1000" dirty="0"/>
              <a:t>New York Yankees	3.59			3.96</a:t>
            </a:r>
          </a:p>
          <a:p>
            <a:r>
              <a:rPr lang="en-US" sz="1000" dirty="0"/>
              <a:t>Oakland Athletics	3.90			4.68</a:t>
            </a:r>
          </a:p>
          <a:p>
            <a:r>
              <a:rPr lang="en-US" sz="1000" dirty="0"/>
              <a:t>Texas Rangers		2.99			3.82</a:t>
            </a:r>
          </a:p>
          <a:p>
            <a:r>
              <a:rPr lang="en-US" sz="1000" dirty="0"/>
              <a:t>(a)	Explain how you know that these are paired data.</a:t>
            </a:r>
          </a:p>
          <a:p>
            <a:r>
              <a:rPr lang="en-US" sz="1000" dirty="0"/>
              <a:t>(b)	Find the increase in the number of runs per game for each team for the two seasons.</a:t>
            </a:r>
          </a:p>
          <a:p>
            <a:pPr eaLnBrk="1" fontAlgn="b" hangingPunct="1"/>
            <a:r>
              <a:rPr lang="en-US" sz="1000" dirty="0"/>
              <a:t>(c)	At the 0.05 significance level, test the null hypothesis that </a:t>
            </a:r>
            <a:r>
              <a:rPr lang="el-GR" sz="1000" dirty="0"/>
              <a:t>μ1 </a:t>
            </a:r>
            <a:r>
              <a:rPr lang="en-US" sz="1000" dirty="0"/>
              <a:t>=</a:t>
            </a:r>
            <a:r>
              <a:rPr lang="el-GR" sz="1000" dirty="0"/>
              <a:t> μ2</a:t>
            </a:r>
            <a:endParaRPr lang="en-US" sz="1000" dirty="0"/>
          </a:p>
          <a:p>
            <a:r>
              <a:rPr lang="en-US" sz="1000" dirty="0"/>
              <a:t>(d)	Does your hypothesis test give convincing evidence that teams in the AL had a greater ABILITY to score runs in 1973? Explain.</a:t>
            </a:r>
          </a:p>
        </p:txBody>
      </p:sp>
      <p:sp>
        <p:nvSpPr>
          <p:cNvPr id="3" name="Title 2">
            <a:extLst>
              <a:ext uri="{FF2B5EF4-FFF2-40B4-BE49-F238E27FC236}">
                <a16:creationId xmlns:a16="http://schemas.microsoft.com/office/drawing/2014/main" id="{479AA393-FF07-4A89-9332-4E4CD8A5BC6D}"/>
              </a:ext>
            </a:extLst>
          </p:cNvPr>
          <p:cNvSpPr>
            <a:spLocks noGrp="1"/>
          </p:cNvSpPr>
          <p:nvPr>
            <p:ph type="title"/>
          </p:nvPr>
        </p:nvSpPr>
        <p:spPr>
          <a:xfrm>
            <a:off x="762000" y="274638"/>
            <a:ext cx="7924800" cy="822642"/>
          </a:xfrm>
        </p:spPr>
        <p:txBody>
          <a:bodyPr/>
          <a:lstStyle/>
          <a:p>
            <a:r>
              <a:rPr lang="en-US" dirty="0"/>
              <a:t>Homework 10 - Statistical Inference</a:t>
            </a:r>
          </a:p>
        </p:txBody>
      </p:sp>
    </p:spTree>
    <p:extLst>
      <p:ext uri="{BB962C8B-B14F-4D97-AF65-F5344CB8AC3E}">
        <p14:creationId xmlns:p14="http://schemas.microsoft.com/office/powerpoint/2010/main" val="1124887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DD340D-3418-49BB-8ECA-35CF9CFADE0A}"/>
              </a:ext>
            </a:extLst>
          </p:cNvPr>
          <p:cNvSpPr>
            <a:spLocks noGrp="1"/>
          </p:cNvSpPr>
          <p:nvPr>
            <p:ph type="body" sz="quarter" idx="10"/>
          </p:nvPr>
        </p:nvSpPr>
        <p:spPr>
          <a:xfrm>
            <a:off x="609600" y="1330452"/>
            <a:ext cx="6682740" cy="4974336"/>
          </a:xfrm>
        </p:spPr>
        <p:txBody>
          <a:bodyPr>
            <a:noAutofit/>
          </a:bodyPr>
          <a:lstStyle/>
          <a:p>
            <a:r>
              <a:rPr lang="en-US" sz="1800" dirty="0">
                <a:solidFill>
                  <a:schemeClr val="tx1"/>
                </a:solidFill>
              </a:rPr>
              <a:t>Mark McGwire and Sammy Sosa both broke Roger Maris’ single season Home Run record of 60 in 1988.</a:t>
            </a:r>
          </a:p>
          <a:p>
            <a:r>
              <a:rPr lang="en-US" sz="1800" dirty="0">
                <a:solidFill>
                  <a:schemeClr val="tx1"/>
                </a:solidFill>
              </a:rPr>
              <a:t>Sosa finished with a .308 </a:t>
            </a:r>
            <a:r>
              <a:rPr lang="en-US" sz="1800" dirty="0">
                <a:solidFill>
                  <a:schemeClr val="tx1"/>
                </a:solidFill>
                <a:hlinkClick r:id="rId2" tooltip="Batting average (baseball)">
                  <a:extLst>
                    <a:ext uri="{A12FA001-AC4F-418D-AE19-62706E023703}">
                      <ahyp:hlinkClr xmlns:ahyp="http://schemas.microsoft.com/office/drawing/2018/hyperlinkcolor" val="tx"/>
                    </a:ext>
                  </a:extLst>
                </a:hlinkClick>
              </a:rPr>
              <a:t>batting average</a:t>
            </a:r>
            <a:r>
              <a:rPr lang="en-US" sz="1800" dirty="0">
                <a:solidFill>
                  <a:schemeClr val="tx1"/>
                </a:solidFill>
              </a:rPr>
              <a:t>, 66 </a:t>
            </a:r>
            <a:r>
              <a:rPr lang="en-US" sz="1800" dirty="0">
                <a:solidFill>
                  <a:schemeClr val="tx1"/>
                </a:solidFill>
                <a:hlinkClick r:id="rId3" tooltip="Home runs">
                  <a:extLst>
                    <a:ext uri="{A12FA001-AC4F-418D-AE19-62706E023703}">
                      <ahyp:hlinkClr xmlns:ahyp="http://schemas.microsoft.com/office/drawing/2018/hyperlinkcolor" val="tx"/>
                    </a:ext>
                  </a:extLst>
                </a:hlinkClick>
              </a:rPr>
              <a:t>home runs</a:t>
            </a:r>
            <a:r>
              <a:rPr lang="en-US" sz="1800" dirty="0">
                <a:solidFill>
                  <a:schemeClr val="tx1"/>
                </a:solidFill>
              </a:rPr>
              <a:t>, and 158 </a:t>
            </a:r>
            <a:r>
              <a:rPr lang="en-US" sz="1800" dirty="0">
                <a:solidFill>
                  <a:schemeClr val="tx1"/>
                </a:solidFill>
                <a:hlinkClick r:id="rId4" tooltip="Runs batted in">
                  <a:extLst>
                    <a:ext uri="{A12FA001-AC4F-418D-AE19-62706E023703}">
                      <ahyp:hlinkClr xmlns:ahyp="http://schemas.microsoft.com/office/drawing/2018/hyperlinkcolor" val="tx"/>
                    </a:ext>
                  </a:extLst>
                </a:hlinkClick>
              </a:rPr>
              <a:t>RBI</a:t>
            </a:r>
            <a:r>
              <a:rPr lang="en-US" sz="1800" dirty="0">
                <a:solidFill>
                  <a:schemeClr val="tx1"/>
                </a:solidFill>
              </a:rPr>
              <a:t>, besting McGwire, who finished with a .299 batting average, 70 home runs, and 147 RBI for the </a:t>
            </a:r>
            <a:r>
              <a:rPr lang="en-US" sz="1800" dirty="0">
                <a:solidFill>
                  <a:schemeClr val="tx1"/>
                </a:solidFill>
                <a:hlinkClick r:id="rId5" tooltip="Major League Baseball Most Valuable Player Award">
                  <a:extLst>
                    <a:ext uri="{A12FA001-AC4F-418D-AE19-62706E023703}">
                      <ahyp:hlinkClr xmlns:ahyp="http://schemas.microsoft.com/office/drawing/2018/hyperlinkcolor" val="tx"/>
                    </a:ext>
                  </a:extLst>
                </a:hlinkClick>
              </a:rPr>
              <a:t>NL MVP award</a:t>
            </a:r>
            <a:r>
              <a:rPr lang="en-US" sz="1800" dirty="0">
                <a:solidFill>
                  <a:schemeClr val="tx1"/>
                </a:solidFill>
              </a:rPr>
              <a:t>. The Cubs, however, were swept in the first round of the </a:t>
            </a:r>
            <a:r>
              <a:rPr lang="en-US" sz="1800" dirty="0">
                <a:solidFill>
                  <a:schemeClr val="tx1"/>
                </a:solidFill>
                <a:hlinkClick r:id="rId6" tooltip="1998 in baseball">
                  <a:extLst>
                    <a:ext uri="{A12FA001-AC4F-418D-AE19-62706E023703}">
                      <ahyp:hlinkClr xmlns:ahyp="http://schemas.microsoft.com/office/drawing/2018/hyperlinkcolor" val="tx"/>
                    </a:ext>
                  </a:extLst>
                </a:hlinkClick>
              </a:rPr>
              <a:t>1998 playoffs</a:t>
            </a:r>
            <a:r>
              <a:rPr lang="en-US" sz="1800" dirty="0">
                <a:solidFill>
                  <a:schemeClr val="tx1"/>
                </a:solidFill>
              </a:rPr>
              <a:t> by the </a:t>
            </a:r>
            <a:r>
              <a:rPr lang="en-US" sz="1800" dirty="0">
                <a:solidFill>
                  <a:schemeClr val="tx1"/>
                </a:solidFill>
                <a:hlinkClick r:id="rId7" tooltip="Atlanta Braves">
                  <a:extLst>
                    <a:ext uri="{A12FA001-AC4F-418D-AE19-62706E023703}">
                      <ahyp:hlinkClr xmlns:ahyp="http://schemas.microsoft.com/office/drawing/2018/hyperlinkcolor" val="tx"/>
                    </a:ext>
                  </a:extLst>
                </a:hlinkClick>
              </a:rPr>
              <a:t>Atlanta Braves</a:t>
            </a:r>
            <a:r>
              <a:rPr lang="en-US" sz="1800" dirty="0">
                <a:solidFill>
                  <a:schemeClr val="tx1"/>
                </a:solidFill>
              </a:rPr>
              <a:t>.</a:t>
            </a:r>
          </a:p>
          <a:p>
            <a:endParaRPr lang="en-US" sz="1800" dirty="0">
              <a:solidFill>
                <a:schemeClr val="tx1"/>
              </a:solidFill>
            </a:endParaRPr>
          </a:p>
        </p:txBody>
      </p:sp>
      <p:sp>
        <p:nvSpPr>
          <p:cNvPr id="3" name="Title 2">
            <a:extLst>
              <a:ext uri="{FF2B5EF4-FFF2-40B4-BE49-F238E27FC236}">
                <a16:creationId xmlns:a16="http://schemas.microsoft.com/office/drawing/2014/main" id="{479AA393-FF07-4A89-9332-4E4CD8A5BC6D}"/>
              </a:ext>
            </a:extLst>
          </p:cNvPr>
          <p:cNvSpPr>
            <a:spLocks noGrp="1"/>
          </p:cNvSpPr>
          <p:nvPr>
            <p:ph type="title"/>
          </p:nvPr>
        </p:nvSpPr>
        <p:spPr>
          <a:xfrm>
            <a:off x="762000" y="274638"/>
            <a:ext cx="7924800" cy="822642"/>
          </a:xfrm>
        </p:spPr>
        <p:txBody>
          <a:bodyPr/>
          <a:lstStyle/>
          <a:p>
            <a:r>
              <a:rPr lang="en-US" dirty="0"/>
              <a:t>Homework 10 - Statistical Inference</a:t>
            </a:r>
          </a:p>
        </p:txBody>
      </p:sp>
      <p:pic>
        <p:nvPicPr>
          <p:cNvPr id="4" name="Picture 3">
            <a:extLst>
              <a:ext uri="{FF2B5EF4-FFF2-40B4-BE49-F238E27FC236}">
                <a16:creationId xmlns:a16="http://schemas.microsoft.com/office/drawing/2014/main" id="{978F54CF-A1B5-4646-9827-54221DD57E7B}"/>
              </a:ext>
            </a:extLst>
          </p:cNvPr>
          <p:cNvPicPr>
            <a:picLocks noChangeAspect="1"/>
          </p:cNvPicPr>
          <p:nvPr/>
        </p:nvPicPr>
        <p:blipFill>
          <a:blip r:embed="rId8"/>
          <a:stretch>
            <a:fillRect/>
          </a:stretch>
        </p:blipFill>
        <p:spPr>
          <a:xfrm>
            <a:off x="2162556" y="3800388"/>
            <a:ext cx="1083564" cy="1631719"/>
          </a:xfrm>
          <a:prstGeom prst="rect">
            <a:avLst/>
          </a:prstGeom>
        </p:spPr>
      </p:pic>
      <p:pic>
        <p:nvPicPr>
          <p:cNvPr id="5" name="Picture 4">
            <a:extLst>
              <a:ext uri="{FF2B5EF4-FFF2-40B4-BE49-F238E27FC236}">
                <a16:creationId xmlns:a16="http://schemas.microsoft.com/office/drawing/2014/main" id="{9F90683B-A4FC-4E4A-9F73-B877DA8E555C}"/>
              </a:ext>
            </a:extLst>
          </p:cNvPr>
          <p:cNvPicPr>
            <a:picLocks noChangeAspect="1"/>
          </p:cNvPicPr>
          <p:nvPr/>
        </p:nvPicPr>
        <p:blipFill>
          <a:blip r:embed="rId9"/>
          <a:stretch>
            <a:fillRect/>
          </a:stretch>
        </p:blipFill>
        <p:spPr>
          <a:xfrm>
            <a:off x="4494276" y="3717607"/>
            <a:ext cx="1143000" cy="1714500"/>
          </a:xfrm>
          <a:prstGeom prst="rect">
            <a:avLst/>
          </a:prstGeom>
        </p:spPr>
      </p:pic>
    </p:spTree>
    <p:extLst>
      <p:ext uri="{BB962C8B-B14F-4D97-AF65-F5344CB8AC3E}">
        <p14:creationId xmlns:p14="http://schemas.microsoft.com/office/powerpoint/2010/main" val="11424162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DD340D-3418-49BB-8ECA-35CF9CFADE0A}"/>
              </a:ext>
            </a:extLst>
          </p:cNvPr>
          <p:cNvSpPr>
            <a:spLocks noGrp="1"/>
          </p:cNvSpPr>
          <p:nvPr>
            <p:ph type="body" sz="quarter" idx="10"/>
          </p:nvPr>
        </p:nvSpPr>
        <p:spPr>
          <a:xfrm>
            <a:off x="609600" y="1330452"/>
            <a:ext cx="6682740" cy="4974336"/>
          </a:xfrm>
        </p:spPr>
        <p:txBody>
          <a:bodyPr>
            <a:noAutofit/>
          </a:bodyPr>
          <a:lstStyle/>
          <a:p>
            <a:r>
              <a:rPr lang="en-US" sz="1800" dirty="0">
                <a:solidFill>
                  <a:schemeClr val="tx1"/>
                </a:solidFill>
              </a:rPr>
              <a:t>The Sosa-McGwire home run chase occurred during the </a:t>
            </a:r>
            <a:r>
              <a:rPr lang="en-US" sz="1800" dirty="0">
                <a:solidFill>
                  <a:schemeClr val="tx1"/>
                </a:solidFill>
                <a:hlinkClick r:id="rId2" tooltip="Steroid era">
                  <a:extLst>
                    <a:ext uri="{A12FA001-AC4F-418D-AE19-62706E023703}">
                      <ahyp:hlinkClr xmlns:ahyp="http://schemas.microsoft.com/office/drawing/2018/hyperlinkcolor" val="tx"/>
                    </a:ext>
                  </a:extLst>
                </a:hlinkClick>
              </a:rPr>
              <a:t>steroid era</a:t>
            </a:r>
            <a:r>
              <a:rPr lang="en-US" sz="1800" dirty="0">
                <a:solidFill>
                  <a:schemeClr val="tx1"/>
                </a:solidFill>
              </a:rPr>
              <a:t>. Bonds' record still stands, though the controversy over possible use of </a:t>
            </a:r>
            <a:r>
              <a:rPr lang="en-US" sz="1800" dirty="0">
                <a:solidFill>
                  <a:schemeClr val="tx1"/>
                </a:solidFill>
                <a:hlinkClick r:id="rId3" tooltip="Banned substances in baseball">
                  <a:extLst>
                    <a:ext uri="{A12FA001-AC4F-418D-AE19-62706E023703}">
                      <ahyp:hlinkClr xmlns:ahyp="http://schemas.microsoft.com/office/drawing/2018/hyperlinkcolor" val="tx"/>
                    </a:ext>
                  </a:extLst>
                </a:hlinkClick>
              </a:rPr>
              <a:t>performance-enhancing drugs</a:t>
            </a:r>
            <a:r>
              <a:rPr lang="en-US" sz="1800" dirty="0">
                <a:solidFill>
                  <a:schemeClr val="tx1"/>
                </a:solidFill>
              </a:rPr>
              <a:t> by McGwire and Sosa gained momentum when Bonds hit his 73 home runs despite having never hit as many as 50 in any other season. In the Congressional Hearing on Steroids, McGwire stated that any answer he gave regarding his alleged steroid use would not be believed by the public at-large anyway. Sosa seemed to not understand the questions.</a:t>
            </a:r>
          </a:p>
          <a:p>
            <a:r>
              <a:rPr lang="en-US" sz="1800" dirty="0">
                <a:solidFill>
                  <a:schemeClr val="tx1"/>
                </a:solidFill>
              </a:rPr>
              <a:t>Bonds has also been linked to steroids. He admitted to taking them, but he claims that he did not know what he was taking was steroids. Bonds and Sosa have been linked to illegal use of steroids in the </a:t>
            </a:r>
            <a:r>
              <a:rPr lang="en-US" sz="1800" dirty="0">
                <a:solidFill>
                  <a:schemeClr val="tx1"/>
                </a:solidFill>
                <a:hlinkClick r:id="rId4" tooltip="Mitchell Report (baseball)">
                  <a:extLst>
                    <a:ext uri="{A12FA001-AC4F-418D-AE19-62706E023703}">
                      <ahyp:hlinkClr xmlns:ahyp="http://schemas.microsoft.com/office/drawing/2018/hyperlinkcolor" val="tx"/>
                    </a:ext>
                  </a:extLst>
                </a:hlinkClick>
              </a:rPr>
              <a:t>Mitchell Report</a:t>
            </a:r>
            <a:r>
              <a:rPr lang="en-US" sz="1800" dirty="0">
                <a:solidFill>
                  <a:schemeClr val="tx1"/>
                </a:solidFill>
              </a:rPr>
              <a:t> and other sources. McGwire has never been named by any official investigation; however, on January 11, 2010, McGwire admitted to </a:t>
            </a:r>
            <a:r>
              <a:rPr lang="en-US" sz="1800" dirty="0">
                <a:solidFill>
                  <a:schemeClr val="tx1"/>
                </a:solidFill>
                <a:hlinkClick r:id="rId5" tooltip="Bob Costas">
                  <a:extLst>
                    <a:ext uri="{A12FA001-AC4F-418D-AE19-62706E023703}">
                      <ahyp:hlinkClr xmlns:ahyp="http://schemas.microsoft.com/office/drawing/2018/hyperlinkcolor" val="tx"/>
                    </a:ext>
                  </a:extLst>
                </a:hlinkClick>
              </a:rPr>
              <a:t>Bob Costas</a:t>
            </a:r>
            <a:r>
              <a:rPr lang="en-US" sz="1800" dirty="0">
                <a:solidFill>
                  <a:schemeClr val="tx1"/>
                </a:solidFill>
              </a:rPr>
              <a:t> of the MLB Network that he did take steroids throughout his career, including during the 1998 season where he broke the record.</a:t>
            </a:r>
          </a:p>
          <a:p>
            <a:endParaRPr lang="en-US" sz="1800" dirty="0">
              <a:solidFill>
                <a:schemeClr val="tx1"/>
              </a:solidFill>
            </a:endParaRPr>
          </a:p>
        </p:txBody>
      </p:sp>
      <p:sp>
        <p:nvSpPr>
          <p:cNvPr id="3" name="Title 2">
            <a:extLst>
              <a:ext uri="{FF2B5EF4-FFF2-40B4-BE49-F238E27FC236}">
                <a16:creationId xmlns:a16="http://schemas.microsoft.com/office/drawing/2014/main" id="{479AA393-FF07-4A89-9332-4E4CD8A5BC6D}"/>
              </a:ext>
            </a:extLst>
          </p:cNvPr>
          <p:cNvSpPr>
            <a:spLocks noGrp="1"/>
          </p:cNvSpPr>
          <p:nvPr>
            <p:ph type="title"/>
          </p:nvPr>
        </p:nvSpPr>
        <p:spPr>
          <a:xfrm>
            <a:off x="762000" y="274638"/>
            <a:ext cx="7924800" cy="822642"/>
          </a:xfrm>
        </p:spPr>
        <p:txBody>
          <a:bodyPr/>
          <a:lstStyle/>
          <a:p>
            <a:r>
              <a:rPr lang="en-US" dirty="0"/>
              <a:t>Homework 10 - Statistical Inference</a:t>
            </a:r>
          </a:p>
        </p:txBody>
      </p:sp>
      <p:pic>
        <p:nvPicPr>
          <p:cNvPr id="4" name="Picture 3">
            <a:extLst>
              <a:ext uri="{FF2B5EF4-FFF2-40B4-BE49-F238E27FC236}">
                <a16:creationId xmlns:a16="http://schemas.microsoft.com/office/drawing/2014/main" id="{978F54CF-A1B5-4646-9827-54221DD57E7B}"/>
              </a:ext>
            </a:extLst>
          </p:cNvPr>
          <p:cNvPicPr>
            <a:picLocks noChangeAspect="1"/>
          </p:cNvPicPr>
          <p:nvPr/>
        </p:nvPicPr>
        <p:blipFill>
          <a:blip r:embed="rId6"/>
          <a:stretch>
            <a:fillRect/>
          </a:stretch>
        </p:blipFill>
        <p:spPr>
          <a:xfrm>
            <a:off x="7543800" y="1880062"/>
            <a:ext cx="1083564" cy="1631719"/>
          </a:xfrm>
          <a:prstGeom prst="rect">
            <a:avLst/>
          </a:prstGeom>
        </p:spPr>
      </p:pic>
      <p:pic>
        <p:nvPicPr>
          <p:cNvPr id="5" name="Picture 4">
            <a:extLst>
              <a:ext uri="{FF2B5EF4-FFF2-40B4-BE49-F238E27FC236}">
                <a16:creationId xmlns:a16="http://schemas.microsoft.com/office/drawing/2014/main" id="{9F90683B-A4FC-4E4A-9F73-B877DA8E555C}"/>
              </a:ext>
            </a:extLst>
          </p:cNvPr>
          <p:cNvPicPr>
            <a:picLocks noChangeAspect="1"/>
          </p:cNvPicPr>
          <p:nvPr/>
        </p:nvPicPr>
        <p:blipFill>
          <a:blip r:embed="rId7"/>
          <a:stretch>
            <a:fillRect/>
          </a:stretch>
        </p:blipFill>
        <p:spPr>
          <a:xfrm>
            <a:off x="7543800" y="3692461"/>
            <a:ext cx="1143000" cy="1714500"/>
          </a:xfrm>
          <a:prstGeom prst="rect">
            <a:avLst/>
          </a:prstGeom>
        </p:spPr>
      </p:pic>
    </p:spTree>
    <p:extLst>
      <p:ext uri="{BB962C8B-B14F-4D97-AF65-F5344CB8AC3E}">
        <p14:creationId xmlns:p14="http://schemas.microsoft.com/office/powerpoint/2010/main" val="38425118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DD340D-3418-49BB-8ECA-35CF9CFADE0A}"/>
              </a:ext>
            </a:extLst>
          </p:cNvPr>
          <p:cNvSpPr>
            <a:spLocks noGrp="1"/>
          </p:cNvSpPr>
          <p:nvPr>
            <p:ph type="body" sz="quarter" idx="10"/>
          </p:nvPr>
        </p:nvSpPr>
        <p:spPr>
          <a:xfrm>
            <a:off x="64008" y="1330452"/>
            <a:ext cx="9015984" cy="4974336"/>
          </a:xfrm>
        </p:spPr>
        <p:txBody>
          <a:bodyPr>
            <a:noAutofit/>
          </a:bodyPr>
          <a:lstStyle/>
          <a:p>
            <a:r>
              <a:rPr lang="en-US" sz="1750" dirty="0">
                <a:solidFill>
                  <a:schemeClr val="tx1"/>
                </a:solidFill>
              </a:rPr>
              <a:t>Perform the same before-and-after alleged drug use hypothesis tests for McGwire and Sosa that we did for Bonds, i.e. test the null Hypotheses that µ1 = µ2 versus µ1 &lt; µ2 for Batting Average, Home Runs, Slugging Average and On-Base-Percentage.</a:t>
            </a:r>
          </a:p>
          <a:p>
            <a:r>
              <a:rPr lang="en-US" sz="1750" dirty="0">
                <a:solidFill>
                  <a:schemeClr val="tx1"/>
                </a:solidFill>
              </a:rPr>
              <a:t>For McGwire use the years 1987-1992 as the “before” years and 1995-2001 as the “after” years. We omit 1993 and 1994 because McGwire was injured for most of the games in those years. In 1997, he was traded from Oakland to St. Louis so there are two separate lines in the spreadsheet for that year. He was injured again in 2000 and 2001 and only played a little over half a year in each of them. So, for our purposes combine 2000 and 2001 into one year. This will give us 6 “before” years and 7 “after” years for our hypothesis tests.</a:t>
            </a:r>
          </a:p>
          <a:p>
            <a:r>
              <a:rPr lang="en-US" sz="1750" dirty="0">
                <a:solidFill>
                  <a:schemeClr val="tx1"/>
                </a:solidFill>
              </a:rPr>
              <a:t>Using the same logic for Sosa, use 1990-1994 as his “before” years. Combine 1991 and 1992 into one year. Use 1995-2004 as his “after” years. This will give us 4 “before’ years and 10 “after” years.</a:t>
            </a:r>
          </a:p>
          <a:p>
            <a:r>
              <a:rPr lang="en-US" sz="1750" dirty="0">
                <a:solidFill>
                  <a:schemeClr val="tx1"/>
                </a:solidFill>
              </a:rPr>
              <a:t>When combining two years into one, pro-rate the data. So, for McGwire for 2000 and 2001, multiply his 2000 numbers by 89/(89+97)= 0.478 and multiply his 2001 numbers by 97/(89+97)= 0.522 and add them together to create a ‘single’ year’s statistics. For Sosa, in 1991 and 1992, use 116/(116+67)= 0.634 and 67/(116+67) = 0.366.</a:t>
            </a:r>
          </a:p>
        </p:txBody>
      </p:sp>
      <p:sp>
        <p:nvSpPr>
          <p:cNvPr id="3" name="Title 2">
            <a:extLst>
              <a:ext uri="{FF2B5EF4-FFF2-40B4-BE49-F238E27FC236}">
                <a16:creationId xmlns:a16="http://schemas.microsoft.com/office/drawing/2014/main" id="{479AA393-FF07-4A89-9332-4E4CD8A5BC6D}"/>
              </a:ext>
            </a:extLst>
          </p:cNvPr>
          <p:cNvSpPr>
            <a:spLocks noGrp="1"/>
          </p:cNvSpPr>
          <p:nvPr>
            <p:ph type="title"/>
          </p:nvPr>
        </p:nvSpPr>
        <p:spPr>
          <a:xfrm>
            <a:off x="762000" y="274638"/>
            <a:ext cx="7924800" cy="822642"/>
          </a:xfrm>
        </p:spPr>
        <p:txBody>
          <a:bodyPr/>
          <a:lstStyle/>
          <a:p>
            <a:r>
              <a:rPr lang="en-US" dirty="0"/>
              <a:t>Homework 10 - Statistical Inference</a:t>
            </a:r>
          </a:p>
        </p:txBody>
      </p:sp>
      <p:pic>
        <p:nvPicPr>
          <p:cNvPr id="4" name="Picture 3">
            <a:extLst>
              <a:ext uri="{FF2B5EF4-FFF2-40B4-BE49-F238E27FC236}">
                <a16:creationId xmlns:a16="http://schemas.microsoft.com/office/drawing/2014/main" id="{978F54CF-A1B5-4646-9827-54221DD57E7B}"/>
              </a:ext>
            </a:extLst>
          </p:cNvPr>
          <p:cNvPicPr>
            <a:picLocks noChangeAspect="1"/>
          </p:cNvPicPr>
          <p:nvPr/>
        </p:nvPicPr>
        <p:blipFill>
          <a:blip r:embed="rId2"/>
          <a:stretch>
            <a:fillRect/>
          </a:stretch>
        </p:blipFill>
        <p:spPr>
          <a:xfrm>
            <a:off x="6858000" y="173034"/>
            <a:ext cx="681228" cy="1025849"/>
          </a:xfrm>
          <a:prstGeom prst="rect">
            <a:avLst/>
          </a:prstGeom>
        </p:spPr>
      </p:pic>
      <p:pic>
        <p:nvPicPr>
          <p:cNvPr id="5" name="Picture 4">
            <a:extLst>
              <a:ext uri="{FF2B5EF4-FFF2-40B4-BE49-F238E27FC236}">
                <a16:creationId xmlns:a16="http://schemas.microsoft.com/office/drawing/2014/main" id="{9F90683B-A4FC-4E4A-9F73-B877DA8E555C}"/>
              </a:ext>
            </a:extLst>
          </p:cNvPr>
          <p:cNvPicPr>
            <a:picLocks noChangeAspect="1"/>
          </p:cNvPicPr>
          <p:nvPr/>
        </p:nvPicPr>
        <p:blipFill>
          <a:blip r:embed="rId3"/>
          <a:stretch>
            <a:fillRect/>
          </a:stretch>
        </p:blipFill>
        <p:spPr>
          <a:xfrm>
            <a:off x="7664953" y="145029"/>
            <a:ext cx="683900" cy="1025850"/>
          </a:xfrm>
          <a:prstGeom prst="rect">
            <a:avLst/>
          </a:prstGeom>
        </p:spPr>
      </p:pic>
    </p:spTree>
    <p:extLst>
      <p:ext uri="{BB962C8B-B14F-4D97-AF65-F5344CB8AC3E}">
        <p14:creationId xmlns:p14="http://schemas.microsoft.com/office/powerpoint/2010/main" val="16001103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Rectangle 3"/>
          <p:cNvSpPr>
            <a:spLocks noChangeArrowheads="1"/>
          </p:cNvSpPr>
          <p:nvPr/>
        </p:nvSpPr>
        <p:spPr bwMode="auto">
          <a:xfrm>
            <a:off x="5038344" y="2962656"/>
            <a:ext cx="35734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449263" rtl="0" eaLnBrk="0" fontAlgn="base" latinLnBrk="0" hangingPunct="0">
              <a:lnSpc>
                <a:spcPct val="100000"/>
              </a:lnSpc>
              <a:spcBef>
                <a:spcPts val="700"/>
              </a:spcBef>
              <a:spcAft>
                <a:spcPct val="0"/>
              </a:spcAft>
              <a:buClr>
                <a:srgbClr val="000000"/>
              </a:buClr>
              <a:buSzPct val="100000"/>
              <a:buFont typeface="Times New Roman" panose="02020603050405020304" pitchFamily="18" charset="0"/>
              <a:buNone/>
              <a:tabLst/>
              <a:defRPr/>
            </a:pPr>
            <a:r>
              <a:rPr kumimoji="0" lang="en-US" altLang="en-US" sz="3200" b="1" i="0" u="none" strike="noStrike" kern="1200" cap="none" spc="0" normalizeH="0" baseline="0" noProof="0" dirty="0">
                <a:ln>
                  <a:noFill/>
                </a:ln>
                <a:solidFill>
                  <a:srgbClr val="FFFFFF"/>
                </a:solidFill>
                <a:effectLst/>
                <a:uLnTx/>
                <a:uFillTx/>
                <a:latin typeface="Arial" panose="020B0604020202020204" pitchFamily="34" charset="0"/>
                <a:ea typeface="Microsoft YaHei" panose="020B0503020204020204" pitchFamily="34" charset="-122"/>
                <a:cs typeface="Arial" panose="020B0604020202020204" pitchFamily="34" charset="0"/>
              </a:rPr>
              <a:t>Extra Slides</a:t>
            </a:r>
          </a:p>
        </p:txBody>
      </p:sp>
    </p:spTree>
    <p:extLst>
      <p:ext uri="{BB962C8B-B14F-4D97-AF65-F5344CB8AC3E}">
        <p14:creationId xmlns:p14="http://schemas.microsoft.com/office/powerpoint/2010/main" val="9766058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49E3F5-52F5-4688-8465-BC85BA4EE102}"/>
              </a:ext>
            </a:extLst>
          </p:cNvPr>
          <p:cNvSpPr>
            <a:spLocks noGrp="1"/>
          </p:cNvSpPr>
          <p:nvPr>
            <p:ph type="body" sz="quarter" idx="10"/>
          </p:nvPr>
        </p:nvSpPr>
        <p:spPr/>
        <p:txBody>
          <a:bodyPr>
            <a:normAutofit fontScale="92500" lnSpcReduction="20000"/>
          </a:bodyPr>
          <a:lstStyle/>
          <a:p>
            <a:pPr marL="457200" indent="-457200">
              <a:buAutoNum type="alphaLcParenR"/>
            </a:pPr>
            <a:r>
              <a:rPr lang="en-US" dirty="0"/>
              <a:t>Let p be the proportion of the population that opposes increased use of fracking. H</a:t>
            </a:r>
            <a:r>
              <a:rPr lang="en-US" baseline="-25000" dirty="0"/>
              <a:t>0</a:t>
            </a:r>
            <a:r>
              <a:rPr lang="en-US" dirty="0"/>
              <a:t> : p = 0.5 and H</a:t>
            </a:r>
            <a:r>
              <a:rPr lang="en-US" baseline="-25000" dirty="0">
                <a:latin typeface="Symbol" panose="05050102010706020507" pitchFamily="18" charset="2"/>
              </a:rPr>
              <a:t>a</a:t>
            </a:r>
            <a:r>
              <a:rPr lang="en-US" dirty="0"/>
              <a:t> : p = 0.5. </a:t>
            </a:r>
          </a:p>
          <a:p>
            <a:pPr marL="457200" indent="-457200">
              <a:buAutoNum type="alphaLcParenR"/>
            </a:pPr>
            <a:r>
              <a:rPr lang="en-US" dirty="0"/>
              <a:t>pˆ = 740 /1506 = 0.491; The standard error is</a:t>
            </a:r>
          </a:p>
          <a:p>
            <a:pPr marL="0" indent="0"/>
            <a:r>
              <a:rPr lang="en-US" dirty="0"/>
              <a:t>      √p</a:t>
            </a:r>
            <a:r>
              <a:rPr lang="en-US" baseline="-25000" dirty="0"/>
              <a:t>0</a:t>
            </a:r>
            <a:r>
              <a:rPr lang="en-US" dirty="0"/>
              <a:t> ( 1 – p</a:t>
            </a:r>
            <a:r>
              <a:rPr lang="en-US" baseline="-25000" dirty="0"/>
              <a:t>0</a:t>
            </a:r>
            <a:r>
              <a:rPr lang="en-US" dirty="0"/>
              <a:t>)/ n = √0.5 ( 1 – 0.5)/ 1506 = 0.0129</a:t>
            </a:r>
          </a:p>
          <a:p>
            <a:pPr marL="0" indent="0"/>
            <a:r>
              <a:rPr lang="en-US" dirty="0"/>
              <a:t>      so z = (0.491 – 0.5) / 0.0129 = -0.670. the sample     </a:t>
            </a:r>
          </a:p>
          <a:p>
            <a:pPr marL="0" indent="0"/>
            <a:r>
              <a:rPr lang="en-US" dirty="0"/>
              <a:t>      proportion of 0.491 is less than one standard error less than </a:t>
            </a:r>
          </a:p>
          <a:p>
            <a:pPr marL="0" indent="0"/>
            <a:r>
              <a:rPr lang="en-US" dirty="0"/>
              <a:t>      the null hypothesis value of 0.50. </a:t>
            </a:r>
          </a:p>
          <a:p>
            <a:pPr marL="0" indent="0"/>
            <a:r>
              <a:rPr lang="en-US" dirty="0"/>
              <a:t>c)   The P-value is 0.251. Because the P-value is larger than the significance level of 0.05, we do not reject the null hypothesis. There is no evidence from the survey that in 2013 those opposing fracking are in the minority. The probability would be 0.251 of getting a test statistic at least as extreme as the value observed if the null hypothesis were true, and the population proportion were 0.50. </a:t>
            </a:r>
          </a:p>
        </p:txBody>
      </p:sp>
      <p:sp>
        <p:nvSpPr>
          <p:cNvPr id="3" name="Title 2">
            <a:extLst>
              <a:ext uri="{FF2B5EF4-FFF2-40B4-BE49-F238E27FC236}">
                <a16:creationId xmlns:a16="http://schemas.microsoft.com/office/drawing/2014/main" id="{3D14DF19-3DA5-4579-BCB3-DB8DAB22796D}"/>
              </a:ext>
            </a:extLst>
          </p:cNvPr>
          <p:cNvSpPr>
            <a:spLocks noGrp="1"/>
          </p:cNvSpPr>
          <p:nvPr>
            <p:ph type="title"/>
          </p:nvPr>
        </p:nvSpPr>
        <p:spPr>
          <a:xfrm>
            <a:off x="762000" y="274638"/>
            <a:ext cx="7924800" cy="822642"/>
          </a:xfrm>
        </p:spPr>
        <p:txBody>
          <a:bodyPr>
            <a:normAutofit fontScale="90000"/>
          </a:bodyPr>
          <a:lstStyle/>
          <a:p>
            <a:r>
              <a:rPr lang="en-US" dirty="0"/>
              <a:t>Problem 9.18 Opinions on Fracking a year earlier, page 406</a:t>
            </a:r>
          </a:p>
        </p:txBody>
      </p:sp>
      <p:cxnSp>
        <p:nvCxnSpPr>
          <p:cNvPr id="7" name="Straight Connector 6">
            <a:extLst>
              <a:ext uri="{FF2B5EF4-FFF2-40B4-BE49-F238E27FC236}">
                <a16:creationId xmlns:a16="http://schemas.microsoft.com/office/drawing/2014/main" id="{4CFF2AEF-90C6-4194-8910-0BA11136205E}"/>
              </a:ext>
            </a:extLst>
          </p:cNvPr>
          <p:cNvCxnSpPr/>
          <p:nvPr/>
        </p:nvCxnSpPr>
        <p:spPr bwMode="auto">
          <a:xfrm flipH="1">
            <a:off x="7292340" y="1952244"/>
            <a:ext cx="155448" cy="155448"/>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DD56E147-BBF5-480E-9F31-E009ED6A022D}"/>
              </a:ext>
            </a:extLst>
          </p:cNvPr>
          <p:cNvCxnSpPr/>
          <p:nvPr/>
        </p:nvCxnSpPr>
        <p:spPr bwMode="auto">
          <a:xfrm>
            <a:off x="1385316" y="2574036"/>
            <a:ext cx="1709928"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555FB715-0302-4BAF-AF9A-1E3DB07F618A}"/>
              </a:ext>
            </a:extLst>
          </p:cNvPr>
          <p:cNvCxnSpPr/>
          <p:nvPr/>
        </p:nvCxnSpPr>
        <p:spPr bwMode="auto">
          <a:xfrm>
            <a:off x="3483864" y="2574036"/>
            <a:ext cx="233172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873849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584B73-8432-4CE0-9A1F-725B745D9583}"/>
              </a:ext>
            </a:extLst>
          </p:cNvPr>
          <p:cNvSpPr>
            <a:spLocks noGrp="1"/>
          </p:cNvSpPr>
          <p:nvPr>
            <p:ph type="body" sz="quarter" idx="10"/>
          </p:nvPr>
        </p:nvSpPr>
        <p:spPr/>
        <p:txBody>
          <a:bodyPr/>
          <a:lstStyle/>
          <a:p>
            <a:r>
              <a:rPr lang="en-US" dirty="0"/>
              <a:t>d) np</a:t>
            </a:r>
            <a:r>
              <a:rPr lang="en-US" baseline="-25000" dirty="0"/>
              <a:t>0</a:t>
            </a:r>
            <a:r>
              <a:rPr lang="en-US" dirty="0"/>
              <a:t> = n(1-p</a:t>
            </a:r>
            <a:r>
              <a:rPr lang="en-US" baseline="-25000" dirty="0"/>
              <a:t>0</a:t>
            </a:r>
            <a:r>
              <a:rPr lang="en-US" dirty="0"/>
              <a:t>) = 1506(0.5) = 735≥15; The sample of 1506 respondents must be a random sample representative of the U.S. population in 2013 (which it was). </a:t>
            </a:r>
          </a:p>
          <a:p>
            <a:r>
              <a:rPr lang="en-US" dirty="0"/>
              <a:t>e) The P-value for the two-sided alternative is 2(0.251) = 0.502. </a:t>
            </a:r>
          </a:p>
        </p:txBody>
      </p:sp>
      <p:sp>
        <p:nvSpPr>
          <p:cNvPr id="3" name="Title 2">
            <a:extLst>
              <a:ext uri="{FF2B5EF4-FFF2-40B4-BE49-F238E27FC236}">
                <a16:creationId xmlns:a16="http://schemas.microsoft.com/office/drawing/2014/main" id="{B374C493-5CE4-4D68-9E23-325F1CFF4E6E}"/>
              </a:ext>
            </a:extLst>
          </p:cNvPr>
          <p:cNvSpPr>
            <a:spLocks noGrp="1"/>
          </p:cNvSpPr>
          <p:nvPr>
            <p:ph type="title"/>
          </p:nvPr>
        </p:nvSpPr>
        <p:spPr>
          <a:xfrm>
            <a:off x="762000" y="274638"/>
            <a:ext cx="7924800" cy="978090"/>
          </a:xfrm>
        </p:spPr>
        <p:txBody>
          <a:bodyPr>
            <a:normAutofit fontScale="90000"/>
          </a:bodyPr>
          <a:lstStyle/>
          <a:p>
            <a:r>
              <a:rPr lang="en-US" dirty="0"/>
              <a:t>Problem 9.18 Opinions on Fracking a year earlier, page 406 (continued)</a:t>
            </a:r>
          </a:p>
        </p:txBody>
      </p:sp>
    </p:spTree>
    <p:extLst>
      <p:ext uri="{BB962C8B-B14F-4D97-AF65-F5344CB8AC3E}">
        <p14:creationId xmlns:p14="http://schemas.microsoft.com/office/powerpoint/2010/main" val="2761049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A53E1AC7-DAA0-4C53-8444-070C1E86BAAD}"/>
              </a:ext>
            </a:extLst>
          </p:cNvPr>
          <p:cNvSpPr>
            <a:spLocks noGrp="1" noChangeArrowheads="1"/>
          </p:cNvSpPr>
          <p:nvPr>
            <p:ph type="title"/>
          </p:nvPr>
        </p:nvSpPr>
        <p:spPr/>
        <p:txBody>
          <a:bodyPr/>
          <a:lstStyle/>
          <a:p>
            <a:r>
              <a:rPr lang="en-US" altLang="en-US" sz="4000"/>
              <a:t>Distribution of Confidence Intervals</a:t>
            </a:r>
          </a:p>
        </p:txBody>
      </p:sp>
      <p:sp>
        <p:nvSpPr>
          <p:cNvPr id="183299" name="Rectangle 3">
            <a:extLst>
              <a:ext uri="{FF2B5EF4-FFF2-40B4-BE49-F238E27FC236}">
                <a16:creationId xmlns:a16="http://schemas.microsoft.com/office/drawing/2014/main" id="{A29D9F20-A4AB-47BC-8B23-CA0DDD2BC6A3}"/>
              </a:ext>
            </a:extLst>
          </p:cNvPr>
          <p:cNvSpPr>
            <a:spLocks noGrp="1" noChangeArrowheads="1"/>
          </p:cNvSpPr>
          <p:nvPr>
            <p:ph type="body" sz="half" idx="1"/>
          </p:nvPr>
        </p:nvSpPr>
        <p:spPr>
          <a:xfrm>
            <a:off x="457200" y="1981200"/>
            <a:ext cx="8458200" cy="4144963"/>
          </a:xfrm>
        </p:spPr>
        <p:txBody>
          <a:bodyPr/>
          <a:lstStyle/>
          <a:p>
            <a:pPr>
              <a:lnSpc>
                <a:spcPct val="90000"/>
              </a:lnSpc>
            </a:pPr>
            <a:r>
              <a:rPr lang="en-US" altLang="en-US" sz="2400" dirty="0"/>
              <a:t>S1   $40,000</a:t>
            </a:r>
            <a:r>
              <a:rPr lang="en-US" altLang="en-US" sz="2400" dirty="0">
                <a:cs typeface="Arial" panose="020B0604020202020204" pitchFamily="34" charset="0"/>
              </a:rPr>
              <a:t>±$10,000</a:t>
            </a:r>
            <a:r>
              <a:rPr lang="en-US" altLang="en-US" sz="2400" dirty="0"/>
              <a:t>      or   $30,000 to $50,000</a:t>
            </a:r>
          </a:p>
          <a:p>
            <a:pPr>
              <a:lnSpc>
                <a:spcPct val="90000"/>
              </a:lnSpc>
            </a:pPr>
            <a:endParaRPr lang="en-US" altLang="en-US" sz="2400" dirty="0"/>
          </a:p>
          <a:p>
            <a:pPr>
              <a:lnSpc>
                <a:spcPct val="90000"/>
              </a:lnSpc>
            </a:pPr>
            <a:r>
              <a:rPr lang="en-US" altLang="en-US" sz="2400" dirty="0"/>
              <a:t>95% of the intervals we could draw will contain the true mean </a:t>
            </a:r>
            <a:r>
              <a:rPr lang="el-GR" altLang="en-US" sz="2400" dirty="0">
                <a:cs typeface="Arial" panose="020B0604020202020204" pitchFamily="34" charset="0"/>
              </a:rPr>
              <a:t>μ</a:t>
            </a:r>
            <a:endParaRPr lang="en-US" altLang="en-US" sz="2400" dirty="0">
              <a:cs typeface="Arial" panose="020B0604020202020204" pitchFamily="34" charset="0"/>
            </a:endParaRPr>
          </a:p>
          <a:p>
            <a:pPr>
              <a:lnSpc>
                <a:spcPct val="90000"/>
              </a:lnSpc>
            </a:pPr>
            <a:r>
              <a:rPr lang="en-US" altLang="en-US" sz="2400" dirty="0">
                <a:cs typeface="Arial" panose="020B0604020202020204" pitchFamily="34" charset="0"/>
              </a:rPr>
              <a:t>If we draw one sample, as we almost always do, the likelihood it will contain the true mean is .95</a:t>
            </a:r>
            <a:endParaRPr lang="el-GR" altLang="en-US" sz="2400" dirty="0">
              <a:cs typeface="Arial" panose="020B0604020202020204" pitchFamily="34" charset="0"/>
            </a:endParaRPr>
          </a:p>
        </p:txBody>
      </p:sp>
      <p:graphicFrame>
        <p:nvGraphicFramePr>
          <p:cNvPr id="183300" name="Object 4">
            <a:extLst>
              <a:ext uri="{FF2B5EF4-FFF2-40B4-BE49-F238E27FC236}">
                <a16:creationId xmlns:a16="http://schemas.microsoft.com/office/drawing/2014/main" id="{0D85F08D-421A-427F-9971-887422BE80C5}"/>
              </a:ext>
            </a:extLst>
          </p:cNvPr>
          <p:cNvGraphicFramePr>
            <a:graphicFrameLocks noGrp="1" noChangeAspect="1"/>
          </p:cNvGraphicFramePr>
          <p:nvPr>
            <p:ph sz="half" idx="2"/>
          </p:nvPr>
        </p:nvGraphicFramePr>
        <p:xfrm>
          <a:off x="1219200" y="1195388"/>
          <a:ext cx="1905000" cy="571500"/>
        </p:xfrm>
        <a:graphic>
          <a:graphicData uri="http://schemas.openxmlformats.org/presentationml/2006/ole">
            <mc:AlternateContent xmlns:mc="http://schemas.openxmlformats.org/markup-compatibility/2006">
              <mc:Choice xmlns:v="urn:schemas-microsoft-com:vml" Requires="v">
                <p:oleObj spid="_x0000_s182414" name="Equation" r:id="rId3" imgW="761760" imgH="228600" progId="Equation.3">
                  <p:embed/>
                </p:oleObj>
              </mc:Choice>
              <mc:Fallback>
                <p:oleObj name="Equation" r:id="rId3" imgW="761760" imgH="228600" progId="Equation.3">
                  <p:embed/>
                  <p:pic>
                    <p:nvPicPr>
                      <p:cNvPr id="183300" name="Object 4">
                        <a:extLst>
                          <a:ext uri="{FF2B5EF4-FFF2-40B4-BE49-F238E27FC236}">
                            <a16:creationId xmlns:a16="http://schemas.microsoft.com/office/drawing/2014/main" id="{0D85F08D-421A-427F-9971-887422BE8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195388"/>
                        <a:ext cx="19050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F211C8D6-001A-4244-93F6-15A179F24416}"/>
              </a:ext>
            </a:extLst>
          </p:cNvPr>
          <p:cNvSpPr txBox="1"/>
          <p:nvPr/>
        </p:nvSpPr>
        <p:spPr>
          <a:xfrm>
            <a:off x="3483864" y="1305223"/>
            <a:ext cx="5378395" cy="400110"/>
          </a:xfrm>
          <a:prstGeom prst="rect">
            <a:avLst/>
          </a:prstGeom>
          <a:solidFill>
            <a:schemeClr val="bg1">
              <a:lumMod val="65000"/>
            </a:schemeClr>
          </a:solidFill>
        </p:spPr>
        <p:txBody>
          <a:bodyPr wrap="none" rtlCol="0">
            <a:spAutoFit/>
          </a:bodyPr>
          <a:lstStyle/>
          <a:p>
            <a:r>
              <a:rPr lang="en-US" sz="2000" dirty="0">
                <a:solidFill>
                  <a:schemeClr val="tx1"/>
                </a:solidFill>
              </a:rPr>
              <a:t>Remember t value depends on confidence % and 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A314E7-20E4-4AF7-8DFF-96C569731EDA}"/>
              </a:ext>
            </a:extLst>
          </p:cNvPr>
          <p:cNvSpPr>
            <a:spLocks noGrp="1"/>
          </p:cNvSpPr>
          <p:nvPr>
            <p:ph type="body" sz="quarter" idx="10"/>
          </p:nvPr>
        </p:nvSpPr>
        <p:spPr/>
        <p:txBody>
          <a:bodyPr>
            <a:normAutofit fontScale="85000" lnSpcReduction="10000"/>
          </a:bodyPr>
          <a:lstStyle/>
          <a:p>
            <a:r>
              <a:rPr lang="en-US" dirty="0"/>
              <a:t> A recent personalized information sheet from your wireless phone carrier claims that the mean duration of al of your phone calls was µ = 2.8 minutes with a standard deviation of  </a:t>
            </a:r>
            <a:r>
              <a:rPr lang="el-GR" dirty="0"/>
              <a:t>σ</a:t>
            </a:r>
            <a:r>
              <a:rPr lang="en-US" dirty="0"/>
              <a:t> = 2.1 minutes.</a:t>
            </a:r>
          </a:p>
          <a:p>
            <a:pPr marL="457200" indent="-457200">
              <a:buAutoNum type="alphaLcPeriod"/>
            </a:pPr>
            <a:r>
              <a:rPr lang="en-US" dirty="0"/>
              <a:t>Is the population distribution of the duration of your phone calls likely to be bell-shaped, right-, or left-skewed?</a:t>
            </a:r>
          </a:p>
          <a:p>
            <a:pPr marL="457200" indent="-457200">
              <a:buFont typeface="Wingdings" panose="05000000000000000000" pitchFamily="2" charset="2"/>
              <a:buAutoNum type="alphaLcPeriod"/>
            </a:pPr>
            <a:r>
              <a:rPr lang="en-US" dirty="0"/>
              <a:t>You are on a shared wireless plan with your parents, who are computational data analysts. They look at some of your recent monthly statements that list each call and its duration and randomly sample 45 calls from the thousands listed there. They construct a histogram of the durations to look at the data distribution. Is this distribution likely to be bell-shaped, right-, or left-skewed?</a:t>
            </a:r>
          </a:p>
          <a:p>
            <a:pPr marL="457200" indent="-457200">
              <a:buFont typeface="Wingdings" panose="05000000000000000000" pitchFamily="2" charset="2"/>
              <a:buAutoNum type="alphaLcPeriod"/>
            </a:pPr>
            <a:r>
              <a:rPr lang="en-US" dirty="0"/>
              <a:t>From the sample of n=45 calls, your parents compute the mean duration. Is the sampling distribution of the sample mean likely to bell-shaped, right-, or left-skewed or is it impossible to tell. Explain</a:t>
            </a:r>
          </a:p>
          <a:p>
            <a:pPr marL="457200" indent="-457200">
              <a:buAutoNum type="alphaLcPeriod"/>
            </a:pPr>
            <a:endParaRPr lang="en-US" dirty="0"/>
          </a:p>
        </p:txBody>
      </p:sp>
      <p:sp>
        <p:nvSpPr>
          <p:cNvPr id="3" name="Title 2">
            <a:extLst>
              <a:ext uri="{FF2B5EF4-FFF2-40B4-BE49-F238E27FC236}">
                <a16:creationId xmlns:a16="http://schemas.microsoft.com/office/drawing/2014/main" id="{69800536-6D2D-449E-BE0D-A4A511FCAFD9}"/>
              </a:ext>
            </a:extLst>
          </p:cNvPr>
          <p:cNvSpPr>
            <a:spLocks noGrp="1"/>
          </p:cNvSpPr>
          <p:nvPr>
            <p:ph type="title"/>
          </p:nvPr>
        </p:nvSpPr>
        <p:spPr>
          <a:xfrm>
            <a:off x="762000" y="274638"/>
            <a:ext cx="7924800" cy="900366"/>
          </a:xfrm>
        </p:spPr>
        <p:txBody>
          <a:bodyPr/>
          <a:lstStyle/>
          <a:p>
            <a:r>
              <a:rPr lang="en-US" dirty="0"/>
              <a:t>Problem 7.21a Shared Family Phone Plan</a:t>
            </a:r>
          </a:p>
        </p:txBody>
      </p:sp>
    </p:spTree>
    <p:extLst>
      <p:ext uri="{BB962C8B-B14F-4D97-AF65-F5344CB8AC3E}">
        <p14:creationId xmlns:p14="http://schemas.microsoft.com/office/powerpoint/2010/main" val="2590255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E3FB3D05-56EE-45E9-9147-4861E2DC5B38}"/>
              </a:ext>
            </a:extLst>
          </p:cNvPr>
          <p:cNvSpPr>
            <a:spLocks noGrp="1" noChangeArrowheads="1"/>
          </p:cNvSpPr>
          <p:nvPr>
            <p:ph type="title"/>
          </p:nvPr>
        </p:nvSpPr>
        <p:spPr/>
        <p:txBody>
          <a:bodyPr/>
          <a:lstStyle/>
          <a:p>
            <a:r>
              <a:rPr lang="en-US" altLang="en-US" sz="3200"/>
              <a:t>Confidence Intervals</a:t>
            </a:r>
          </a:p>
        </p:txBody>
      </p:sp>
      <p:sp>
        <p:nvSpPr>
          <p:cNvPr id="89091" name="Rectangle 3">
            <a:extLst>
              <a:ext uri="{FF2B5EF4-FFF2-40B4-BE49-F238E27FC236}">
                <a16:creationId xmlns:a16="http://schemas.microsoft.com/office/drawing/2014/main" id="{CA36C4DA-1C3F-4C39-BA0C-881003F10E54}"/>
              </a:ext>
            </a:extLst>
          </p:cNvPr>
          <p:cNvSpPr>
            <a:spLocks noGrp="1" noChangeArrowheads="1"/>
          </p:cNvSpPr>
          <p:nvPr>
            <p:ph type="body" sz="half" idx="1"/>
          </p:nvPr>
        </p:nvSpPr>
        <p:spPr>
          <a:xfrm>
            <a:off x="457200" y="1600200"/>
            <a:ext cx="8229600" cy="4525963"/>
          </a:xfrm>
        </p:spPr>
        <p:txBody>
          <a:bodyPr/>
          <a:lstStyle/>
          <a:p>
            <a:pPr marL="533400" indent="-533400">
              <a:lnSpc>
                <a:spcPct val="80000"/>
              </a:lnSpc>
            </a:pPr>
            <a:r>
              <a:rPr lang="en-US" altLang="en-US" sz="2400"/>
              <a:t>Example: Randomly sampling 100 students for their GPA, you get a sample mean of 3.0 and a (pop) std. deviation of .4</a:t>
            </a:r>
          </a:p>
          <a:p>
            <a:pPr marL="533400" indent="-533400">
              <a:lnSpc>
                <a:spcPct val="80000"/>
              </a:lnSpc>
            </a:pPr>
            <a:endParaRPr lang="en-US" altLang="en-US" sz="2400"/>
          </a:p>
          <a:p>
            <a:pPr marL="533400" indent="-533400">
              <a:lnSpc>
                <a:spcPct val="80000"/>
              </a:lnSpc>
            </a:pPr>
            <a:r>
              <a:rPr lang="en-US" altLang="en-US" sz="2400"/>
              <a:t>What is the 95% confidence interval?</a:t>
            </a:r>
          </a:p>
          <a:p>
            <a:pPr marL="533400" indent="-533400">
              <a:lnSpc>
                <a:spcPct val="80000"/>
              </a:lnSpc>
              <a:buFontTx/>
              <a:buNone/>
            </a:pPr>
            <a:endParaRPr lang="en-US" altLang="en-US" sz="2000"/>
          </a:p>
          <a:p>
            <a:pPr marL="533400" indent="-533400">
              <a:lnSpc>
                <a:spcPct val="80000"/>
              </a:lnSpc>
              <a:buFontTx/>
              <a:buNone/>
            </a:pPr>
            <a:r>
              <a:rPr lang="en-US" altLang="en-US" sz="2000"/>
              <a:t>1.	Calculate the standard deviation for </a:t>
            </a:r>
          </a:p>
          <a:p>
            <a:pPr marL="533400" indent="-533400">
              <a:lnSpc>
                <a:spcPct val="80000"/>
              </a:lnSpc>
              <a:buFontTx/>
              <a:buNone/>
            </a:pPr>
            <a:endParaRPr lang="en-US" altLang="en-US" sz="2000"/>
          </a:p>
          <a:p>
            <a:pPr marL="533400" indent="-533400">
              <a:lnSpc>
                <a:spcPct val="80000"/>
              </a:lnSpc>
              <a:buFontTx/>
              <a:buAutoNum type="arabicPeriod" startAt="2"/>
            </a:pPr>
            <a:r>
              <a:rPr lang="en-US" altLang="en-US" sz="2000"/>
              <a:t>Calculate the lower confidence boundary: 3.0 – (1.96*0.04) = 2.92</a:t>
            </a:r>
          </a:p>
          <a:p>
            <a:pPr marL="533400" indent="-533400">
              <a:lnSpc>
                <a:spcPct val="80000"/>
              </a:lnSpc>
              <a:buFontTx/>
              <a:buAutoNum type="arabicPeriod" startAt="2"/>
            </a:pPr>
            <a:endParaRPr lang="en-US" altLang="en-US" sz="2000"/>
          </a:p>
          <a:p>
            <a:pPr marL="533400" indent="-533400">
              <a:lnSpc>
                <a:spcPct val="80000"/>
              </a:lnSpc>
              <a:buFontTx/>
              <a:buAutoNum type="arabicPeriod" startAt="2"/>
            </a:pPr>
            <a:r>
              <a:rPr lang="en-US" altLang="en-US" sz="2000"/>
              <a:t>Calculate the upper confidence boundary: 3.0 + (1.96*0.04) = 3.08</a:t>
            </a:r>
          </a:p>
          <a:p>
            <a:pPr marL="533400" indent="-533400">
              <a:lnSpc>
                <a:spcPct val="80000"/>
              </a:lnSpc>
              <a:buFontTx/>
              <a:buAutoNum type="arabicPeriod" startAt="2"/>
            </a:pPr>
            <a:endParaRPr lang="en-US" altLang="en-US" sz="2000"/>
          </a:p>
          <a:p>
            <a:pPr marL="533400" indent="-533400">
              <a:lnSpc>
                <a:spcPct val="80000"/>
              </a:lnSpc>
            </a:pPr>
            <a:r>
              <a:rPr lang="en-US" altLang="en-US" sz="2000"/>
              <a:t>You are 95% confident that the interval 3.0 +/- .08 or 2.92 to 3.08 contains the true student population mean GPA.</a:t>
            </a:r>
          </a:p>
        </p:txBody>
      </p:sp>
      <p:graphicFrame>
        <p:nvGraphicFramePr>
          <p:cNvPr id="89094" name="Object 6">
            <a:hlinkClick r:id="" action="ppaction://ole?verb=0"/>
            <a:extLst>
              <a:ext uri="{FF2B5EF4-FFF2-40B4-BE49-F238E27FC236}">
                <a16:creationId xmlns:a16="http://schemas.microsoft.com/office/drawing/2014/main" id="{3D3FD5EE-3053-413D-B1D0-34559D145E93}"/>
              </a:ext>
            </a:extLst>
          </p:cNvPr>
          <p:cNvGraphicFramePr>
            <a:graphicFrameLocks noGrp="1"/>
          </p:cNvGraphicFramePr>
          <p:nvPr>
            <p:ph sz="half" idx="2"/>
          </p:nvPr>
        </p:nvGraphicFramePr>
        <p:xfrm>
          <a:off x="5105400" y="3505200"/>
          <a:ext cx="1600200" cy="609600"/>
        </p:xfrm>
        <a:graphic>
          <a:graphicData uri="http://schemas.openxmlformats.org/presentationml/2006/ole">
            <mc:AlternateContent xmlns:mc="http://schemas.openxmlformats.org/markup-compatibility/2006">
              <mc:Choice xmlns:v="urn:schemas-microsoft-com:vml" Requires="v">
                <p:oleObj spid="_x0000_s184462" name="Equation" r:id="rId3" imgW="965160" imgH="419040" progId="Equation.3">
                  <p:embed/>
                </p:oleObj>
              </mc:Choice>
              <mc:Fallback>
                <p:oleObj name="Equation" r:id="rId3" imgW="965160" imgH="419040" progId="Equation.3">
                  <p:embed/>
                  <p:pic>
                    <p:nvPicPr>
                      <p:cNvPr id="89094" name="Object 6">
                        <a:hlinkClick r:id="" action="ppaction://ole?verb=0"/>
                        <a:extLst>
                          <a:ext uri="{FF2B5EF4-FFF2-40B4-BE49-F238E27FC236}">
                            <a16:creationId xmlns:a16="http://schemas.microsoft.com/office/drawing/2014/main" id="{3D3FD5EE-3053-413D-B1D0-34559D145E9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505200"/>
                        <a:ext cx="1600200" cy="6096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1EED116B-2DE5-45D7-85A3-A1195BC063D4}"/>
              </a:ext>
            </a:extLst>
          </p:cNvPr>
          <p:cNvCxnSpPr/>
          <p:nvPr/>
        </p:nvCxnSpPr>
        <p:spPr>
          <a:xfrm>
            <a:off x="5582412" y="1874520"/>
            <a:ext cx="777240" cy="202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8EE299-09FC-4201-9BA8-20A74B7F5A58}"/>
              </a:ext>
            </a:extLst>
          </p:cNvPr>
          <p:cNvCxnSpPr/>
          <p:nvPr/>
        </p:nvCxnSpPr>
        <p:spPr>
          <a:xfrm>
            <a:off x="3095244" y="2340864"/>
            <a:ext cx="4197096" cy="186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5425E66-23AE-46DA-B897-58D3E4EC1BA0}"/>
              </a:ext>
            </a:extLst>
          </p:cNvPr>
          <p:cNvSpPr txBox="1"/>
          <p:nvPr/>
        </p:nvSpPr>
        <p:spPr>
          <a:xfrm>
            <a:off x="6149912" y="2685109"/>
            <a:ext cx="2596895" cy="707886"/>
          </a:xfrm>
          <a:prstGeom prst="rect">
            <a:avLst/>
          </a:prstGeom>
          <a:solidFill>
            <a:schemeClr val="bg1">
              <a:lumMod val="65000"/>
            </a:schemeClr>
          </a:solidFill>
        </p:spPr>
        <p:txBody>
          <a:bodyPr wrap="square" rtlCol="0">
            <a:spAutoFit/>
          </a:bodyPr>
          <a:lstStyle/>
          <a:p>
            <a:r>
              <a:rPr lang="en-US" sz="2000" dirty="0">
                <a:solidFill>
                  <a:schemeClr val="tx1"/>
                </a:solidFill>
              </a:rPr>
              <a:t>With n = 100, we can use a Z value, i.e. 1.96</a:t>
            </a:r>
          </a:p>
        </p:txBody>
      </p:sp>
      <p:sp>
        <p:nvSpPr>
          <p:cNvPr id="8" name="TextBox 7">
            <a:extLst>
              <a:ext uri="{FF2B5EF4-FFF2-40B4-BE49-F238E27FC236}">
                <a16:creationId xmlns:a16="http://schemas.microsoft.com/office/drawing/2014/main" id="{ED46DAA0-1FB5-4723-BCB5-F5FEFF09A9E4}"/>
              </a:ext>
            </a:extLst>
          </p:cNvPr>
          <p:cNvSpPr txBox="1"/>
          <p:nvPr/>
        </p:nvSpPr>
        <p:spPr>
          <a:xfrm>
            <a:off x="6825996" y="3566032"/>
            <a:ext cx="2211705" cy="369332"/>
          </a:xfrm>
          <a:prstGeom prst="rect">
            <a:avLst/>
          </a:prstGeom>
          <a:solidFill>
            <a:schemeClr val="bg1">
              <a:lumMod val="65000"/>
            </a:schemeClr>
          </a:solidFill>
        </p:spPr>
        <p:txBody>
          <a:bodyPr wrap="square" rtlCol="0">
            <a:spAutoFit/>
          </a:bodyPr>
          <a:lstStyle/>
          <a:p>
            <a:r>
              <a:rPr lang="en-US" sz="1800" dirty="0">
                <a:solidFill>
                  <a:schemeClr val="tx1"/>
                </a:solidFill>
              </a:rPr>
              <a:t>0.4/√100= 0.4/10=.04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fade">
                                      <p:cBhvr>
                                        <p:cTn id="7" dur="2000"/>
                                        <p:tgtEl>
                                          <p:spTgt spid="89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091">
                                            <p:txEl>
                                              <p:pRg st="0" end="0"/>
                                            </p:txEl>
                                          </p:spTgt>
                                        </p:tgtEl>
                                        <p:attrNameLst>
                                          <p:attrName>style.visibility</p:attrName>
                                        </p:attrNameLst>
                                      </p:cBhvr>
                                      <p:to>
                                        <p:strVal val="visible"/>
                                      </p:to>
                                    </p:set>
                                    <p:animEffect transition="in" filter="wipe(left)">
                                      <p:cBhvr>
                                        <p:cTn id="12" dur="500"/>
                                        <p:tgtEl>
                                          <p:spTgt spid="890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wipe(left)">
                                      <p:cBhvr>
                                        <p:cTn id="17" dur="500"/>
                                        <p:tgtEl>
                                          <p:spTgt spid="890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9091">
                                            <p:txEl>
                                              <p:pRg st="4" end="4"/>
                                            </p:txEl>
                                          </p:spTgt>
                                        </p:tgtEl>
                                        <p:attrNameLst>
                                          <p:attrName>style.visibility</p:attrName>
                                        </p:attrNameLst>
                                      </p:cBhvr>
                                      <p:to>
                                        <p:strVal val="visible"/>
                                      </p:to>
                                    </p:set>
                                    <p:animEffect transition="in" filter="wipe(left)">
                                      <p:cBhvr>
                                        <p:cTn id="22" dur="500"/>
                                        <p:tgtEl>
                                          <p:spTgt spid="890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9091">
                                            <p:txEl>
                                              <p:pRg st="6" end="6"/>
                                            </p:txEl>
                                          </p:spTgt>
                                        </p:tgtEl>
                                        <p:attrNameLst>
                                          <p:attrName>style.visibility</p:attrName>
                                        </p:attrNameLst>
                                      </p:cBhvr>
                                      <p:to>
                                        <p:strVal val="visible"/>
                                      </p:to>
                                    </p:set>
                                    <p:animEffect transition="in" filter="wipe(left)">
                                      <p:cBhvr>
                                        <p:cTn id="27" dur="500"/>
                                        <p:tgtEl>
                                          <p:spTgt spid="8909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9091">
                                            <p:txEl>
                                              <p:pRg st="8" end="8"/>
                                            </p:txEl>
                                          </p:spTgt>
                                        </p:tgtEl>
                                        <p:attrNameLst>
                                          <p:attrName>style.visibility</p:attrName>
                                        </p:attrNameLst>
                                      </p:cBhvr>
                                      <p:to>
                                        <p:strVal val="visible"/>
                                      </p:to>
                                    </p:set>
                                    <p:animEffect transition="in" filter="wipe(left)">
                                      <p:cBhvr>
                                        <p:cTn id="32" dur="500"/>
                                        <p:tgtEl>
                                          <p:spTgt spid="89091">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9091">
                                            <p:txEl>
                                              <p:pRg st="10" end="10"/>
                                            </p:txEl>
                                          </p:spTgt>
                                        </p:tgtEl>
                                        <p:attrNameLst>
                                          <p:attrName>style.visibility</p:attrName>
                                        </p:attrNameLst>
                                      </p:cBhvr>
                                      <p:to>
                                        <p:strVal val="visible"/>
                                      </p:to>
                                    </p:set>
                                    <p:animEffect transition="in" filter="wipe(left)">
                                      <p:cBhvr>
                                        <p:cTn id="37" dur="500"/>
                                        <p:tgtEl>
                                          <p:spTgt spid="890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P spid="89091"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717BA8EA-CFB9-44B9-9443-C2C9730485B5}"/>
              </a:ext>
            </a:extLst>
          </p:cNvPr>
          <p:cNvSpPr>
            <a:spLocks noGrp="1" noChangeArrowheads="1"/>
          </p:cNvSpPr>
          <p:nvPr>
            <p:ph type="title"/>
          </p:nvPr>
        </p:nvSpPr>
        <p:spPr/>
        <p:txBody>
          <a:bodyPr/>
          <a:lstStyle/>
          <a:p>
            <a:r>
              <a:rPr lang="en-US" altLang="en-US" sz="3200"/>
              <a:t>Standard Errors from Samples</a:t>
            </a:r>
          </a:p>
        </p:txBody>
      </p:sp>
      <p:sp>
        <p:nvSpPr>
          <p:cNvPr id="90115" name="Rectangle 3">
            <a:extLst>
              <a:ext uri="{FF2B5EF4-FFF2-40B4-BE49-F238E27FC236}">
                <a16:creationId xmlns:a16="http://schemas.microsoft.com/office/drawing/2014/main" id="{7C0F775B-373F-4EE3-B28B-8C0B58DB1818}"/>
              </a:ext>
            </a:extLst>
          </p:cNvPr>
          <p:cNvSpPr>
            <a:spLocks noGrp="1" noChangeArrowheads="1"/>
          </p:cNvSpPr>
          <p:nvPr>
            <p:ph type="body" sz="half" idx="1"/>
          </p:nvPr>
        </p:nvSpPr>
        <p:spPr/>
        <p:txBody>
          <a:bodyPr/>
          <a:lstStyle/>
          <a:p>
            <a:pPr>
              <a:lnSpc>
                <a:spcPct val="90000"/>
              </a:lnSpc>
            </a:pPr>
            <a:r>
              <a:rPr lang="en-US" altLang="en-US" sz="2000" dirty="0"/>
              <a:t>Of course, life is usually not so simple.</a:t>
            </a:r>
          </a:p>
          <a:p>
            <a:pPr>
              <a:lnSpc>
                <a:spcPct val="90000"/>
              </a:lnSpc>
            </a:pPr>
            <a:endParaRPr lang="en-US" altLang="en-US" sz="2000" dirty="0"/>
          </a:p>
          <a:p>
            <a:pPr>
              <a:lnSpc>
                <a:spcPct val="90000"/>
              </a:lnSpc>
            </a:pPr>
            <a:r>
              <a:rPr lang="en-US" altLang="en-US" sz="2000" dirty="0"/>
              <a:t>As undeniably cool as the Central Limit Theorem is, however, it has a problem:</a:t>
            </a:r>
          </a:p>
          <a:p>
            <a:pPr lvl="1">
              <a:lnSpc>
                <a:spcPct val="90000"/>
              </a:lnSpc>
            </a:pPr>
            <a:r>
              <a:rPr lang="en-US" altLang="en-US" sz="1800" dirty="0"/>
              <a:t>We need to know σ</a:t>
            </a:r>
          </a:p>
          <a:p>
            <a:pPr lvl="1">
              <a:lnSpc>
                <a:spcPct val="90000"/>
              </a:lnSpc>
            </a:pPr>
            <a:r>
              <a:rPr lang="en-US" altLang="en-US" sz="1800" dirty="0"/>
              <a:t>How often do researchers really know the population std (</a:t>
            </a:r>
            <a:r>
              <a:rPr lang="el-GR" altLang="en-US" sz="1800" dirty="0">
                <a:latin typeface="Times New Roman" panose="02020603050405020304" pitchFamily="18" charset="0"/>
                <a:cs typeface="Times New Roman" panose="02020603050405020304" pitchFamily="18" charset="0"/>
              </a:rPr>
              <a:t>σ</a:t>
            </a:r>
            <a:r>
              <a:rPr lang="en-US" altLang="en-US" sz="1800" dirty="0">
                <a:latin typeface="Times New Roman" panose="02020603050405020304" pitchFamily="18" charset="0"/>
                <a:cs typeface="Times New Roman" panose="02020603050405020304" pitchFamily="18" charset="0"/>
              </a:rPr>
              <a:t>)</a:t>
            </a:r>
            <a:r>
              <a:rPr lang="en-US" altLang="en-US" sz="1800" dirty="0"/>
              <a:t> deviation needed for calculating standard errors?</a:t>
            </a:r>
          </a:p>
          <a:p>
            <a:pPr>
              <a:lnSpc>
                <a:spcPct val="90000"/>
              </a:lnSpc>
            </a:pPr>
            <a:r>
              <a:rPr lang="en-US" altLang="en-US" sz="2000" dirty="0"/>
              <a:t>Thank Guinness for the solution…</a:t>
            </a:r>
          </a:p>
        </p:txBody>
      </p:sp>
      <p:sp>
        <p:nvSpPr>
          <p:cNvPr id="90116" name="Text Box 4">
            <a:extLst>
              <a:ext uri="{FF2B5EF4-FFF2-40B4-BE49-F238E27FC236}">
                <a16:creationId xmlns:a16="http://schemas.microsoft.com/office/drawing/2014/main" id="{2AE53F79-7637-4FB2-90A0-576A6AB0C320}"/>
              </a:ext>
            </a:extLst>
          </p:cNvPr>
          <p:cNvSpPr txBox="1">
            <a:spLocks noChangeArrowheads="1"/>
          </p:cNvSpPr>
          <p:nvPr/>
        </p:nvSpPr>
        <p:spPr bwMode="auto">
          <a:xfrm>
            <a:off x="5181600" y="4953000"/>
            <a:ext cx="3048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Notation hint: population </a:t>
            </a:r>
            <a:r>
              <a:rPr kumimoji="0" lang="en-US" altLang="en-US" sz="18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notation</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is mostly </a:t>
            </a:r>
            <a:r>
              <a:rPr kumimoji="0" lang="en-US" alt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greek</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sample </a:t>
            </a:r>
            <a:r>
              <a:rPr kumimoji="0" lang="en-US" alt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latin</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pic>
        <p:nvPicPr>
          <p:cNvPr id="90117" name="Picture 5" descr="guinesspic10">
            <a:extLst>
              <a:ext uri="{FF2B5EF4-FFF2-40B4-BE49-F238E27FC236}">
                <a16:creationId xmlns:a16="http://schemas.microsoft.com/office/drawing/2014/main" id="{88D4E5E5-41F6-4082-9F99-A559E385580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953000" y="1828800"/>
            <a:ext cx="3333750" cy="2647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fade">
                                      <p:cBhvr>
                                        <p:cTn id="7" dur="2000"/>
                                        <p:tgtEl>
                                          <p:spTgt spid="90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15">
                                            <p:txEl>
                                              <p:pRg st="0" end="0"/>
                                            </p:txEl>
                                          </p:spTgt>
                                        </p:tgtEl>
                                        <p:attrNameLst>
                                          <p:attrName>style.visibility</p:attrName>
                                        </p:attrNameLst>
                                      </p:cBhvr>
                                      <p:to>
                                        <p:strVal val="visible"/>
                                      </p:to>
                                    </p:set>
                                    <p:animEffect transition="in" filter="wipe(left)">
                                      <p:cBhvr>
                                        <p:cTn id="12" dur="500"/>
                                        <p:tgtEl>
                                          <p:spTgt spid="901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wipe(left)">
                                      <p:cBhvr>
                                        <p:cTn id="17" dur="500"/>
                                        <p:tgtEl>
                                          <p:spTgt spid="90115">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0115">
                                            <p:txEl>
                                              <p:pRg st="3" end="3"/>
                                            </p:txEl>
                                          </p:spTgt>
                                        </p:tgtEl>
                                        <p:attrNameLst>
                                          <p:attrName>style.visibility</p:attrName>
                                        </p:attrNameLst>
                                      </p:cBhvr>
                                      <p:to>
                                        <p:strVal val="visible"/>
                                      </p:to>
                                    </p:set>
                                    <p:animEffect transition="in" filter="wipe(left)">
                                      <p:cBhvr>
                                        <p:cTn id="20" dur="500"/>
                                        <p:tgtEl>
                                          <p:spTgt spid="9011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0115">
                                            <p:txEl>
                                              <p:pRg st="4" end="4"/>
                                            </p:txEl>
                                          </p:spTgt>
                                        </p:tgtEl>
                                        <p:attrNameLst>
                                          <p:attrName>style.visibility</p:attrName>
                                        </p:attrNameLst>
                                      </p:cBhvr>
                                      <p:to>
                                        <p:strVal val="visible"/>
                                      </p:to>
                                    </p:set>
                                    <p:animEffect transition="in" filter="wipe(left)">
                                      <p:cBhvr>
                                        <p:cTn id="25" dur="500"/>
                                        <p:tgtEl>
                                          <p:spTgt spid="90115">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0115">
                                            <p:txEl>
                                              <p:pRg st="5" end="5"/>
                                            </p:txEl>
                                          </p:spTgt>
                                        </p:tgtEl>
                                        <p:attrNameLst>
                                          <p:attrName>style.visibility</p:attrName>
                                        </p:attrNameLst>
                                      </p:cBhvr>
                                      <p:to>
                                        <p:strVal val="visible"/>
                                      </p:to>
                                    </p:set>
                                    <p:animEffect transition="in" filter="wipe(left)">
                                      <p:cBhvr>
                                        <p:cTn id="30" dur="500"/>
                                        <p:tgtEl>
                                          <p:spTgt spid="90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p:bldP spid="9011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85E2929-11C3-4E33-96AA-37C304FE7D7D}"/>
              </a:ext>
            </a:extLst>
          </p:cNvPr>
          <p:cNvSpPr>
            <a:spLocks noGrp="1" noChangeArrowheads="1"/>
          </p:cNvSpPr>
          <p:nvPr>
            <p:ph type="title"/>
          </p:nvPr>
        </p:nvSpPr>
        <p:spPr/>
        <p:txBody>
          <a:bodyPr/>
          <a:lstStyle/>
          <a:p>
            <a:r>
              <a:rPr lang="en-US" altLang="en-US" sz="3200"/>
              <a:t>How Guinness Saved the World</a:t>
            </a:r>
          </a:p>
        </p:txBody>
      </p:sp>
      <p:sp>
        <p:nvSpPr>
          <p:cNvPr id="91139" name="Rectangle 3">
            <a:extLst>
              <a:ext uri="{FF2B5EF4-FFF2-40B4-BE49-F238E27FC236}">
                <a16:creationId xmlns:a16="http://schemas.microsoft.com/office/drawing/2014/main" id="{A42A13A1-E348-4980-9F10-CF75B25608EF}"/>
              </a:ext>
            </a:extLst>
          </p:cNvPr>
          <p:cNvSpPr>
            <a:spLocks noGrp="1" noChangeArrowheads="1"/>
          </p:cNvSpPr>
          <p:nvPr>
            <p:ph type="body" sz="half" idx="1"/>
          </p:nvPr>
        </p:nvSpPr>
        <p:spPr>
          <a:xfrm>
            <a:off x="457200" y="1371600"/>
            <a:ext cx="4038600" cy="4754563"/>
          </a:xfrm>
        </p:spPr>
        <p:txBody>
          <a:bodyPr/>
          <a:lstStyle/>
          <a:p>
            <a:pPr>
              <a:lnSpc>
                <a:spcPct val="90000"/>
              </a:lnSpc>
            </a:pPr>
            <a:r>
              <a:rPr lang="en-US" altLang="en-US" sz="2000"/>
              <a:t>In the beginning of the 20</a:t>
            </a:r>
            <a:r>
              <a:rPr lang="en-US" altLang="en-US" sz="2000" baseline="30000"/>
              <a:t>th</a:t>
            </a:r>
            <a:r>
              <a:rPr lang="en-US" altLang="en-US" sz="2000"/>
              <a:t> Century, a statistician at the Guinness Brewery in Dublin concerned with quality control came up with a solution</a:t>
            </a:r>
          </a:p>
          <a:p>
            <a:pPr>
              <a:lnSpc>
                <a:spcPct val="90000"/>
              </a:lnSpc>
            </a:pPr>
            <a:endParaRPr lang="en-US" altLang="en-US" sz="2000"/>
          </a:p>
          <a:p>
            <a:pPr>
              <a:lnSpc>
                <a:spcPct val="90000"/>
              </a:lnSpc>
            </a:pPr>
            <a:r>
              <a:rPr lang="en-US" altLang="en-US" sz="2000"/>
              <a:t>Calculate the standard deviation of the sample mean</a:t>
            </a:r>
          </a:p>
          <a:p>
            <a:pPr>
              <a:lnSpc>
                <a:spcPct val="90000"/>
              </a:lnSpc>
            </a:pPr>
            <a:endParaRPr lang="en-US" altLang="en-US" sz="2000"/>
          </a:p>
          <a:p>
            <a:pPr>
              <a:lnSpc>
                <a:spcPct val="90000"/>
              </a:lnSpc>
            </a:pPr>
            <a:endParaRPr lang="en-US" altLang="en-US" sz="2000"/>
          </a:p>
          <a:p>
            <a:pPr>
              <a:lnSpc>
                <a:spcPct val="90000"/>
              </a:lnSpc>
            </a:pPr>
            <a:r>
              <a:rPr lang="en-US" altLang="en-US" sz="2000"/>
              <a:t>and use </a:t>
            </a:r>
            <a:r>
              <a:rPr lang="en-US" altLang="en-US" sz="2000" b="1"/>
              <a:t>Student’s t-distribution</a:t>
            </a:r>
            <a:r>
              <a:rPr lang="en-US" altLang="en-US" sz="2000"/>
              <a:t>, which depends on sample size for inference.</a:t>
            </a:r>
          </a:p>
          <a:p>
            <a:pPr>
              <a:lnSpc>
                <a:spcPct val="90000"/>
              </a:lnSpc>
            </a:pPr>
            <a:endParaRPr lang="en-US" altLang="en-US" sz="2000"/>
          </a:p>
          <a:p>
            <a:pPr>
              <a:lnSpc>
                <a:spcPct val="90000"/>
              </a:lnSpc>
            </a:pPr>
            <a:r>
              <a:rPr lang="en-US" altLang="en-US" sz="2000"/>
              <a:t>Thank-you, Guinness!</a:t>
            </a:r>
          </a:p>
        </p:txBody>
      </p:sp>
      <p:pic>
        <p:nvPicPr>
          <p:cNvPr id="91140" name="Picture 4" descr="Student">
            <a:extLst>
              <a:ext uri="{FF2B5EF4-FFF2-40B4-BE49-F238E27FC236}">
                <a16:creationId xmlns:a16="http://schemas.microsoft.com/office/drawing/2014/main" id="{1D6DA879-8AAE-436B-A29F-6AB965333FA0}"/>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257800" y="1371600"/>
            <a:ext cx="1439863" cy="1752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41" name="Text Box 5">
            <a:extLst>
              <a:ext uri="{FF2B5EF4-FFF2-40B4-BE49-F238E27FC236}">
                <a16:creationId xmlns:a16="http://schemas.microsoft.com/office/drawing/2014/main" id="{362DFE5F-4C92-4E2A-9536-1870E83A5CB1}"/>
              </a:ext>
            </a:extLst>
          </p:cNvPr>
          <p:cNvSpPr txBox="1">
            <a:spLocks noChangeArrowheads="1"/>
          </p:cNvSpPr>
          <p:nvPr/>
        </p:nvSpPr>
        <p:spPr bwMode="auto">
          <a:xfrm>
            <a:off x="6858000" y="1981200"/>
            <a:ext cx="1905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William Gosset, a.k.a. “Student”</a:t>
            </a:r>
          </a:p>
        </p:txBody>
      </p:sp>
      <p:pic>
        <p:nvPicPr>
          <p:cNvPr id="91142" name="Picture 6" descr="guinesspic9">
            <a:extLst>
              <a:ext uri="{FF2B5EF4-FFF2-40B4-BE49-F238E27FC236}">
                <a16:creationId xmlns:a16="http://schemas.microsoft.com/office/drawing/2014/main" id="{72FB291D-F4AE-4075-A915-7D9986B1F1C4}"/>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724400" y="3733800"/>
            <a:ext cx="3886200" cy="2343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43" name="Rectangle 7">
            <a:extLst>
              <a:ext uri="{FF2B5EF4-FFF2-40B4-BE49-F238E27FC236}">
                <a16:creationId xmlns:a16="http://schemas.microsoft.com/office/drawing/2014/main" id="{E11E337E-163E-41F0-8ACF-6C21DE31EF1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91144" name="Object 8">
            <a:extLst>
              <a:ext uri="{FF2B5EF4-FFF2-40B4-BE49-F238E27FC236}">
                <a16:creationId xmlns:a16="http://schemas.microsoft.com/office/drawing/2014/main" id="{DDD3D10B-6E6B-489C-A60C-1B2D25D44EF8}"/>
              </a:ext>
            </a:extLst>
          </p:cNvPr>
          <p:cNvGraphicFramePr>
            <a:graphicFrameLocks noChangeAspect="1"/>
          </p:cNvGraphicFramePr>
          <p:nvPr/>
        </p:nvGraphicFramePr>
        <p:xfrm>
          <a:off x="1862138" y="3733800"/>
          <a:ext cx="998537" cy="658813"/>
        </p:xfrm>
        <a:graphic>
          <a:graphicData uri="http://schemas.openxmlformats.org/presentationml/2006/ole">
            <mc:AlternateContent xmlns:mc="http://schemas.openxmlformats.org/markup-compatibility/2006">
              <mc:Choice xmlns:v="urn:schemas-microsoft-com:vml" Requires="v">
                <p:oleObj spid="_x0000_s185486" name="Equation" r:id="rId5" imgW="634680" imgH="419040" progId="Equation.3">
                  <p:embed/>
                </p:oleObj>
              </mc:Choice>
              <mc:Fallback>
                <p:oleObj name="Equation" r:id="rId5" imgW="634680" imgH="419040" progId="Equation.3">
                  <p:embed/>
                  <p:pic>
                    <p:nvPicPr>
                      <p:cNvPr id="91144" name="Object 8">
                        <a:extLst>
                          <a:ext uri="{FF2B5EF4-FFF2-40B4-BE49-F238E27FC236}">
                            <a16:creationId xmlns:a16="http://schemas.microsoft.com/office/drawing/2014/main" id="{DDD3D10B-6E6B-489C-A60C-1B2D25D44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2138" y="3733800"/>
                        <a:ext cx="998537"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 calcmode="lin" valueType="num">
                                      <p:cBhvr additive="base">
                                        <p:cTn id="13" dur="500" fill="hold"/>
                                        <p:tgtEl>
                                          <p:spTgt spid="9113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1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0" presetClass="entr" presetSubtype="0" fill="hold" nodeType="clickEffect">
                                  <p:stCondLst>
                                    <p:cond delay="0"/>
                                  </p:stCondLst>
                                  <p:childTnLst>
                                    <p:set>
                                      <p:cBhvr>
                                        <p:cTn id="18" dur="1" fill="hold">
                                          <p:stCondLst>
                                            <p:cond delay="0"/>
                                          </p:stCondLst>
                                        </p:cTn>
                                        <p:tgtEl>
                                          <p:spTgt spid="91144"/>
                                        </p:tgtEl>
                                        <p:attrNameLst>
                                          <p:attrName>style.visibility</p:attrName>
                                        </p:attrNameLst>
                                      </p:cBhvr>
                                      <p:to>
                                        <p:strVal val="visible"/>
                                      </p:to>
                                    </p:set>
                                    <p:animEffect transition="in" filter="fade">
                                      <p:cBhvr>
                                        <p:cTn id="19" dur="800" decel="100000"/>
                                        <p:tgtEl>
                                          <p:spTgt spid="91144"/>
                                        </p:tgtEl>
                                      </p:cBhvr>
                                    </p:animEffect>
                                    <p:anim calcmode="lin" valueType="num">
                                      <p:cBhvr>
                                        <p:cTn id="20" dur="800" decel="100000" fill="hold"/>
                                        <p:tgtEl>
                                          <p:spTgt spid="91144"/>
                                        </p:tgtEl>
                                        <p:attrNameLst>
                                          <p:attrName>style.rotation</p:attrName>
                                        </p:attrNameLst>
                                      </p:cBhvr>
                                      <p:tavLst>
                                        <p:tav tm="0">
                                          <p:val>
                                            <p:fltVal val="-90"/>
                                          </p:val>
                                        </p:tav>
                                        <p:tav tm="100000">
                                          <p:val>
                                            <p:fltVal val="0"/>
                                          </p:val>
                                        </p:tav>
                                      </p:tavLst>
                                    </p:anim>
                                    <p:anim calcmode="lin" valueType="num">
                                      <p:cBhvr>
                                        <p:cTn id="21" dur="800" decel="100000" fill="hold"/>
                                        <p:tgtEl>
                                          <p:spTgt spid="91144"/>
                                        </p:tgtEl>
                                        <p:attrNameLst>
                                          <p:attrName>ppt_x</p:attrName>
                                        </p:attrNameLst>
                                      </p:cBhvr>
                                      <p:tavLst>
                                        <p:tav tm="0">
                                          <p:val>
                                            <p:strVal val="#ppt_x+0.4"/>
                                          </p:val>
                                        </p:tav>
                                        <p:tav tm="100000">
                                          <p:val>
                                            <p:strVal val="#ppt_x-0.05"/>
                                          </p:val>
                                        </p:tav>
                                      </p:tavLst>
                                    </p:anim>
                                    <p:anim calcmode="lin" valueType="num">
                                      <p:cBhvr>
                                        <p:cTn id="22" dur="800" decel="100000" fill="hold"/>
                                        <p:tgtEl>
                                          <p:spTgt spid="91144"/>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91144"/>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91144"/>
                                        </p:tgtEl>
                                        <p:attrNameLst>
                                          <p:attrName>ppt_y</p:attrName>
                                        </p:attrNameLst>
                                      </p:cBhvr>
                                      <p:tavLst>
                                        <p:tav tm="0">
                                          <p:val>
                                            <p:strVal val="#ppt_y+0.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91139">
                                            <p:txEl>
                                              <p:pRg st="5" end="5"/>
                                            </p:txEl>
                                          </p:spTgt>
                                        </p:tgtEl>
                                        <p:attrNameLst>
                                          <p:attrName>style.visibility</p:attrName>
                                        </p:attrNameLst>
                                      </p:cBhvr>
                                      <p:to>
                                        <p:strVal val="visible"/>
                                      </p:to>
                                    </p:set>
                                    <p:anim calcmode="lin" valueType="num">
                                      <p:cBhvr additive="base">
                                        <p:cTn id="29" dur="500" fill="hold"/>
                                        <p:tgtEl>
                                          <p:spTgt spid="9113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11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91139">
                                            <p:txEl>
                                              <p:pRg st="7" end="7"/>
                                            </p:txEl>
                                          </p:spTgt>
                                        </p:tgtEl>
                                        <p:attrNameLst>
                                          <p:attrName>style.visibility</p:attrName>
                                        </p:attrNameLst>
                                      </p:cBhvr>
                                      <p:to>
                                        <p:strVal val="visible"/>
                                      </p:to>
                                    </p:set>
                                    <p:anim calcmode="lin" valueType="num">
                                      <p:cBhvr additive="base">
                                        <p:cTn id="35" dur="500" fill="hold"/>
                                        <p:tgtEl>
                                          <p:spTgt spid="9113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113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EE9769EC-BC69-4C9D-81E2-5F199F1BFBF6}"/>
              </a:ext>
            </a:extLst>
          </p:cNvPr>
          <p:cNvSpPr>
            <a:spLocks noGrp="1" noChangeArrowheads="1"/>
          </p:cNvSpPr>
          <p:nvPr>
            <p:ph type="title"/>
          </p:nvPr>
        </p:nvSpPr>
        <p:spPr/>
        <p:txBody>
          <a:bodyPr/>
          <a:lstStyle/>
          <a:p>
            <a:r>
              <a:rPr lang="en-US" altLang="en-US" sz="3200"/>
              <a:t>The t-distribution</a:t>
            </a:r>
          </a:p>
        </p:txBody>
      </p:sp>
      <p:sp>
        <p:nvSpPr>
          <p:cNvPr id="92163" name="Rectangle 3">
            <a:extLst>
              <a:ext uri="{FF2B5EF4-FFF2-40B4-BE49-F238E27FC236}">
                <a16:creationId xmlns:a16="http://schemas.microsoft.com/office/drawing/2014/main" id="{0F79964F-57D3-42F7-9454-BE4FE1D449C7}"/>
              </a:ext>
            </a:extLst>
          </p:cNvPr>
          <p:cNvSpPr>
            <a:spLocks noGrp="1" noChangeArrowheads="1"/>
          </p:cNvSpPr>
          <p:nvPr>
            <p:ph type="body" sz="half" idx="1"/>
          </p:nvPr>
        </p:nvSpPr>
        <p:spPr/>
        <p:txBody>
          <a:bodyPr/>
          <a:lstStyle/>
          <a:p>
            <a:pPr>
              <a:lnSpc>
                <a:spcPct val="80000"/>
              </a:lnSpc>
            </a:pPr>
            <a:r>
              <a:rPr lang="en-US" altLang="en-US" sz="2000" dirty="0"/>
              <a:t>For samples under </a:t>
            </a:r>
            <a:r>
              <a:rPr lang="en-US" altLang="en-US" sz="2000" u="sng" dirty="0"/>
              <a:t>30</a:t>
            </a:r>
            <a:r>
              <a:rPr lang="en-US" altLang="en-US" sz="2000" dirty="0"/>
              <a:t> or so, the difference between the sample distribution s and the normal distribution</a:t>
            </a:r>
            <a:r>
              <a:rPr lang="en-US" altLang="en-US" sz="2000" dirty="0">
                <a:latin typeface="Times New Roman" panose="02020603050405020304" pitchFamily="18" charset="0"/>
                <a:cs typeface="Times New Roman" panose="02020603050405020304" pitchFamily="18" charset="0"/>
              </a:rPr>
              <a:t> </a:t>
            </a:r>
            <a:r>
              <a:rPr lang="el-GR" altLang="en-US" sz="2000" dirty="0"/>
              <a:t>σ</a:t>
            </a:r>
            <a:r>
              <a:rPr lang="en-US" altLang="en-US" sz="2000" dirty="0">
                <a:latin typeface="Times New Roman" panose="02020603050405020304" pitchFamily="18" charset="0"/>
                <a:cs typeface="Times New Roman" panose="02020603050405020304" pitchFamily="18" charset="0"/>
              </a:rPr>
              <a:t> </a:t>
            </a:r>
            <a:r>
              <a:rPr lang="en-US" altLang="en-US" sz="2000" dirty="0">
                <a:cs typeface="Times New Roman" panose="02020603050405020304" pitchFamily="18" charset="0"/>
              </a:rPr>
              <a:t>can be large, the smaller the sample the larger the difference </a:t>
            </a:r>
          </a:p>
          <a:p>
            <a:pPr>
              <a:lnSpc>
                <a:spcPct val="80000"/>
              </a:lnSpc>
            </a:pPr>
            <a:endParaRPr lang="en-US" altLang="en-US" sz="2000" dirty="0">
              <a:cs typeface="Times New Roman" panose="02020603050405020304" pitchFamily="18" charset="0"/>
            </a:endParaRPr>
          </a:p>
          <a:p>
            <a:pPr>
              <a:lnSpc>
                <a:spcPct val="80000"/>
              </a:lnSpc>
            </a:pPr>
            <a:r>
              <a:rPr lang="en-US" altLang="en-US" sz="2000" dirty="0"/>
              <a:t>Solution: The t-distribution is flatter than the Z distribution and gets increasingly so as the sample shrinks.</a:t>
            </a:r>
          </a:p>
          <a:p>
            <a:pPr>
              <a:lnSpc>
                <a:spcPct val="80000"/>
              </a:lnSpc>
            </a:pPr>
            <a:endParaRPr lang="en-US" altLang="en-US" sz="2000" dirty="0"/>
          </a:p>
          <a:p>
            <a:pPr>
              <a:lnSpc>
                <a:spcPct val="80000"/>
              </a:lnSpc>
            </a:pPr>
            <a:r>
              <a:rPr lang="en-US" altLang="en-US" sz="2000" dirty="0"/>
              <a:t>Thus, the smaller the sample the larger the interval necessary for a given level of confidence.</a:t>
            </a:r>
          </a:p>
        </p:txBody>
      </p:sp>
      <p:pic>
        <p:nvPicPr>
          <p:cNvPr id="92164" name="Picture 4">
            <a:extLst>
              <a:ext uri="{FF2B5EF4-FFF2-40B4-BE49-F238E27FC236}">
                <a16:creationId xmlns:a16="http://schemas.microsoft.com/office/drawing/2014/main" id="{AB446A50-9747-446B-B2EF-05B88B39F00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2741613"/>
            <a:ext cx="4038600" cy="2243137"/>
          </a:xfrm>
          <a:noFill/>
          <a:ln/>
        </p:spPr>
      </p:pic>
      <p:sp>
        <p:nvSpPr>
          <p:cNvPr id="92165" name="Text Box 5">
            <a:extLst>
              <a:ext uri="{FF2B5EF4-FFF2-40B4-BE49-F238E27FC236}">
                <a16:creationId xmlns:a16="http://schemas.microsoft.com/office/drawing/2014/main" id="{E934CFC9-6DD1-4349-8EC4-127BD3C3F75F}"/>
              </a:ext>
            </a:extLst>
          </p:cNvPr>
          <p:cNvSpPr txBox="1">
            <a:spLocks noChangeArrowheads="1"/>
          </p:cNvSpPr>
          <p:nvPr/>
        </p:nvSpPr>
        <p:spPr bwMode="auto">
          <a:xfrm>
            <a:off x="4953000" y="5334000"/>
            <a:ext cx="3505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Small Sample? Hedge your bet!</a:t>
            </a:r>
          </a:p>
        </p:txBody>
      </p:sp>
      <p:cxnSp>
        <p:nvCxnSpPr>
          <p:cNvPr id="3" name="Straight Arrow Connector 2">
            <a:extLst>
              <a:ext uri="{FF2B5EF4-FFF2-40B4-BE49-F238E27FC236}">
                <a16:creationId xmlns:a16="http://schemas.microsoft.com/office/drawing/2014/main" id="{3C80C01B-253E-424C-BD0F-29529273285C}"/>
              </a:ext>
            </a:extLst>
          </p:cNvPr>
          <p:cNvCxnSpPr/>
          <p:nvPr/>
        </p:nvCxnSpPr>
        <p:spPr>
          <a:xfrm flipH="1">
            <a:off x="3328416" y="1473391"/>
            <a:ext cx="1943100" cy="1188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 calcmode="lin" valueType="num">
                                      <p:cBhvr additive="base">
                                        <p:cTn id="7" dur="500" fill="hold"/>
                                        <p:tgtEl>
                                          <p:spTgt spid="921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163">
                                            <p:txEl>
                                              <p:pRg st="2" end="2"/>
                                            </p:txEl>
                                          </p:spTgt>
                                        </p:tgtEl>
                                        <p:attrNameLst>
                                          <p:attrName>style.visibility</p:attrName>
                                        </p:attrNameLst>
                                      </p:cBhvr>
                                      <p:to>
                                        <p:strVal val="visible"/>
                                      </p:to>
                                    </p:set>
                                    <p:anim calcmode="lin" valueType="num">
                                      <p:cBhvr additive="base">
                                        <p:cTn id="13" dur="500" fill="hold"/>
                                        <p:tgtEl>
                                          <p:spTgt spid="921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2163">
                                            <p:txEl>
                                              <p:pRg st="4" end="4"/>
                                            </p:txEl>
                                          </p:spTgt>
                                        </p:tgtEl>
                                        <p:attrNameLst>
                                          <p:attrName>style.visibility</p:attrName>
                                        </p:attrNameLst>
                                      </p:cBhvr>
                                      <p:to>
                                        <p:strVal val="visible"/>
                                      </p:to>
                                    </p:set>
                                    <p:anim calcmode="lin" valueType="num">
                                      <p:cBhvr additive="base">
                                        <p:cTn id="19" dur="500" fill="hold"/>
                                        <p:tgtEl>
                                          <p:spTgt spid="9216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6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BD02EC7E-BF51-42DD-ACB5-E8E2D576E881}"/>
              </a:ext>
            </a:extLst>
          </p:cNvPr>
          <p:cNvSpPr>
            <a:spLocks noGrp="1" noChangeArrowheads="1"/>
          </p:cNvSpPr>
          <p:nvPr>
            <p:ph type="title"/>
          </p:nvPr>
        </p:nvSpPr>
        <p:spPr>
          <a:xfrm>
            <a:off x="457200" y="274638"/>
            <a:ext cx="3429000" cy="1143000"/>
          </a:xfrm>
        </p:spPr>
        <p:txBody>
          <a:bodyPr/>
          <a:lstStyle/>
          <a:p>
            <a:r>
              <a:rPr lang="en-US" altLang="en-US" sz="3200"/>
              <a:t>t-table</a:t>
            </a:r>
          </a:p>
        </p:txBody>
      </p:sp>
      <p:sp>
        <p:nvSpPr>
          <p:cNvPr id="94211" name="Rectangle 3">
            <a:extLst>
              <a:ext uri="{FF2B5EF4-FFF2-40B4-BE49-F238E27FC236}">
                <a16:creationId xmlns:a16="http://schemas.microsoft.com/office/drawing/2014/main" id="{6A27F282-A762-4595-BAAA-A509BED0AFAE}"/>
              </a:ext>
            </a:extLst>
          </p:cNvPr>
          <p:cNvSpPr>
            <a:spLocks noGrp="1" noChangeArrowheads="1"/>
          </p:cNvSpPr>
          <p:nvPr>
            <p:ph type="body" sz="half" idx="1"/>
          </p:nvPr>
        </p:nvSpPr>
        <p:spPr>
          <a:xfrm>
            <a:off x="457200" y="1600200"/>
            <a:ext cx="3505200" cy="4525963"/>
          </a:xfrm>
        </p:spPr>
        <p:txBody>
          <a:bodyPr/>
          <a:lstStyle/>
          <a:p>
            <a:pPr>
              <a:lnSpc>
                <a:spcPct val="80000"/>
              </a:lnSpc>
            </a:pPr>
            <a:r>
              <a:rPr lang="en-US" altLang="en-US" sz="2000" dirty="0"/>
              <a:t>No longer can we assume that the pop mean (</a:t>
            </a:r>
            <a:r>
              <a:rPr lang="el-GR" altLang="en-US" sz="2000" dirty="0">
                <a:latin typeface="Times New Roman" panose="02020603050405020304" pitchFamily="18" charset="0"/>
                <a:cs typeface="Times New Roman" panose="02020603050405020304" pitchFamily="18" charset="0"/>
              </a:rPr>
              <a:t>μ</a:t>
            </a:r>
            <a:r>
              <a:rPr lang="en-US" altLang="en-US" sz="2000" dirty="0">
                <a:latin typeface="Times New Roman" panose="02020603050405020304" pitchFamily="18" charset="0"/>
                <a:cs typeface="Times New Roman" panose="02020603050405020304" pitchFamily="18" charset="0"/>
              </a:rPr>
              <a:t>)</a:t>
            </a:r>
            <a:r>
              <a:rPr lang="en-US" altLang="en-US" sz="2000" dirty="0"/>
              <a:t> will be within 1.96 std. deviations of the sample mean in 95 out of 100 samples.</a:t>
            </a:r>
          </a:p>
          <a:p>
            <a:pPr>
              <a:lnSpc>
                <a:spcPct val="80000"/>
              </a:lnSpc>
            </a:pPr>
            <a:endParaRPr lang="en-US" altLang="en-US" sz="2000" dirty="0"/>
          </a:p>
          <a:p>
            <a:pPr>
              <a:lnSpc>
                <a:spcPct val="80000"/>
              </a:lnSpc>
            </a:pPr>
            <a:r>
              <a:rPr lang="en-US" altLang="en-US" sz="2000" dirty="0"/>
              <a:t>The smaller the sample the more std. deviations we can expect </a:t>
            </a:r>
            <a:r>
              <a:rPr lang="el-GR" altLang="en-US" sz="2000" dirty="0">
                <a:latin typeface="Times New Roman" panose="02020603050405020304" pitchFamily="18" charset="0"/>
                <a:cs typeface="Times New Roman" panose="02020603050405020304" pitchFamily="18" charset="0"/>
              </a:rPr>
              <a:t>μ</a:t>
            </a:r>
            <a:r>
              <a:rPr lang="en-US" altLang="en-US" sz="2000" dirty="0"/>
              <a:t> can be from x-bar at a given level of confidence.</a:t>
            </a:r>
          </a:p>
          <a:p>
            <a:pPr>
              <a:lnSpc>
                <a:spcPct val="80000"/>
              </a:lnSpc>
            </a:pPr>
            <a:endParaRPr lang="en-US" altLang="en-US" sz="2000" dirty="0"/>
          </a:p>
          <a:p>
            <a:pPr>
              <a:lnSpc>
                <a:spcPct val="80000"/>
              </a:lnSpc>
            </a:pPr>
            <a:r>
              <a:rPr lang="en-US" altLang="en-US" sz="2000" b="1" dirty="0"/>
              <a:t>Degrees of freedom</a:t>
            </a:r>
            <a:r>
              <a:rPr lang="en-US" altLang="en-US" sz="2000" dirty="0"/>
              <a:t> capture the sample size, In our observation= n - 1</a:t>
            </a:r>
            <a:endParaRPr lang="en-US" altLang="en-US" sz="2000" b="1" dirty="0"/>
          </a:p>
        </p:txBody>
      </p:sp>
      <p:pic>
        <p:nvPicPr>
          <p:cNvPr id="94212" name="Picture 4" descr="t_dist">
            <a:extLst>
              <a:ext uri="{FF2B5EF4-FFF2-40B4-BE49-F238E27FC236}">
                <a16:creationId xmlns:a16="http://schemas.microsoft.com/office/drawing/2014/main" id="{A8829DE2-7418-4E20-8FF2-1836E5658F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962400" y="381000"/>
            <a:ext cx="5035550" cy="6096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 name="Straight Arrow Connector 2">
            <a:extLst>
              <a:ext uri="{FF2B5EF4-FFF2-40B4-BE49-F238E27FC236}">
                <a16:creationId xmlns:a16="http://schemas.microsoft.com/office/drawing/2014/main" id="{8E0E4577-64D1-4FE3-8521-73A628CECD3C}"/>
              </a:ext>
            </a:extLst>
          </p:cNvPr>
          <p:cNvCxnSpPr>
            <a:endCxn id="94210" idx="3"/>
          </p:cNvCxnSpPr>
          <p:nvPr/>
        </p:nvCxnSpPr>
        <p:spPr>
          <a:xfrm flipV="1">
            <a:off x="2084832" y="846138"/>
            <a:ext cx="1801368" cy="4059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0D19F60E-FDFA-4DA1-9E5A-23CFDCA2E764}"/>
              </a:ext>
            </a:extLst>
          </p:cNvPr>
          <p:cNvSpPr>
            <a:spLocks noGrp="1" noChangeArrowheads="1"/>
          </p:cNvSpPr>
          <p:nvPr>
            <p:ph type="title"/>
          </p:nvPr>
        </p:nvSpPr>
        <p:spPr/>
        <p:txBody>
          <a:bodyPr/>
          <a:lstStyle/>
          <a:p>
            <a:r>
              <a:rPr lang="en-US" altLang="en-US" sz="3200"/>
              <a:t>Confidence Intervals w/out </a:t>
            </a:r>
            <a:r>
              <a:rPr lang="el-GR" altLang="en-US" sz="3200"/>
              <a:t>σ</a:t>
            </a:r>
            <a:endParaRPr lang="en-US" altLang="en-US" sz="3200"/>
          </a:p>
        </p:txBody>
      </p:sp>
      <p:sp>
        <p:nvSpPr>
          <p:cNvPr id="95235" name="Rectangle 3">
            <a:extLst>
              <a:ext uri="{FF2B5EF4-FFF2-40B4-BE49-F238E27FC236}">
                <a16:creationId xmlns:a16="http://schemas.microsoft.com/office/drawing/2014/main" id="{CEB2D46C-5A15-43E4-B12A-C0969C30FC93}"/>
              </a:ext>
            </a:extLst>
          </p:cNvPr>
          <p:cNvSpPr>
            <a:spLocks noGrp="1" noChangeArrowheads="1"/>
          </p:cNvSpPr>
          <p:nvPr>
            <p:ph type="body" sz="half" idx="1"/>
          </p:nvPr>
        </p:nvSpPr>
        <p:spPr>
          <a:xfrm>
            <a:off x="381000" y="1524000"/>
            <a:ext cx="8153400" cy="4678363"/>
          </a:xfrm>
        </p:spPr>
        <p:txBody>
          <a:bodyPr/>
          <a:lstStyle/>
          <a:p>
            <a:pPr marL="533400" indent="-533400">
              <a:lnSpc>
                <a:spcPct val="80000"/>
              </a:lnSpc>
            </a:pPr>
            <a:r>
              <a:rPr lang="en-US" altLang="en-US" sz="2000" dirty="0"/>
              <a:t>Example: Randomly sampling 16 students for their GPA, you get a sample mean of 3.0 and sample std. deviation (s) of .4</a:t>
            </a:r>
          </a:p>
          <a:p>
            <a:pPr marL="533400" indent="-533400">
              <a:lnSpc>
                <a:spcPct val="80000"/>
              </a:lnSpc>
            </a:pPr>
            <a:endParaRPr lang="en-US" altLang="en-US" sz="2000" dirty="0"/>
          </a:p>
          <a:p>
            <a:pPr marL="533400" indent="-533400">
              <a:lnSpc>
                <a:spcPct val="80000"/>
              </a:lnSpc>
            </a:pPr>
            <a:r>
              <a:rPr lang="en-US" altLang="en-US" sz="2000" dirty="0"/>
              <a:t>Identify an interval which will contain the true population mean 95% of the time. </a:t>
            </a:r>
          </a:p>
          <a:p>
            <a:pPr marL="533400" indent="-533400">
              <a:lnSpc>
                <a:spcPct val="80000"/>
              </a:lnSpc>
              <a:buFontTx/>
              <a:buNone/>
            </a:pPr>
            <a:endParaRPr lang="en-US" altLang="en-US" sz="1800" dirty="0"/>
          </a:p>
          <a:p>
            <a:pPr marL="533400" indent="-533400">
              <a:lnSpc>
                <a:spcPct val="80000"/>
              </a:lnSpc>
              <a:buFontTx/>
              <a:buNone/>
            </a:pPr>
            <a:r>
              <a:rPr lang="en-US" altLang="en-US" sz="1800" dirty="0"/>
              <a:t>	Calculate standard dev. of mean: </a:t>
            </a:r>
          </a:p>
          <a:p>
            <a:pPr marL="0" indent="0">
              <a:lnSpc>
                <a:spcPct val="80000"/>
              </a:lnSpc>
              <a:buNone/>
            </a:pPr>
            <a:endParaRPr lang="en-US" altLang="en-US" sz="1800" dirty="0">
              <a:cs typeface="Arial" panose="020B0604020202020204" pitchFamily="34" charset="0"/>
            </a:endParaRPr>
          </a:p>
          <a:p>
            <a:pPr marL="533400" indent="-533400">
              <a:lnSpc>
                <a:spcPct val="80000"/>
              </a:lnSpc>
              <a:buFontTx/>
              <a:buAutoNum type="arabicPeriod" startAt="2"/>
            </a:pPr>
            <a:endParaRPr lang="en-US" altLang="en-US" sz="1800" dirty="0"/>
          </a:p>
          <a:p>
            <a:pPr>
              <a:lnSpc>
                <a:spcPct val="80000"/>
              </a:lnSpc>
            </a:pPr>
            <a:r>
              <a:rPr lang="en-US" altLang="en-US" sz="1800" dirty="0"/>
              <a:t>Calculate the interval 3 </a:t>
            </a:r>
            <a:r>
              <a:rPr lang="en-US" altLang="en-US" sz="1800" dirty="0">
                <a:cs typeface="Arial" panose="020B0604020202020204" pitchFamily="34" charset="0"/>
              </a:rPr>
              <a:t>±(2.132*.1)=3±.21 </a:t>
            </a:r>
            <a:r>
              <a:rPr lang="en-US" altLang="en-US" sz="1800" dirty="0"/>
              <a:t> This is a confidence interval from 2.79 to 3.21.  95% of the time this interval will contain the mean.</a:t>
            </a:r>
          </a:p>
          <a:p>
            <a:pPr marL="533400" indent="-533400">
              <a:lnSpc>
                <a:spcPct val="80000"/>
              </a:lnSpc>
              <a:buFontTx/>
              <a:buAutoNum type="arabicPeriod" startAt="2"/>
            </a:pPr>
            <a:endParaRPr lang="en-US" altLang="en-US" sz="1800" dirty="0"/>
          </a:p>
          <a:p>
            <a:pPr marL="533400" indent="-533400">
              <a:lnSpc>
                <a:spcPct val="80000"/>
              </a:lnSpc>
            </a:pPr>
            <a:r>
              <a:rPr lang="en-US" altLang="en-US" sz="1800" dirty="0"/>
              <a:t>If it were a known </a:t>
            </a:r>
            <a:r>
              <a:rPr lang="en-US" altLang="en-US" sz="1800" dirty="0" err="1"/>
              <a:t>st.</a:t>
            </a:r>
            <a:r>
              <a:rPr lang="en-US" altLang="en-US" sz="1800" dirty="0"/>
              <a:t> dev., </a:t>
            </a:r>
            <a:r>
              <a:rPr lang="el-GR" altLang="en-US" sz="1800" dirty="0">
                <a:cs typeface="Arial" panose="020B0604020202020204" pitchFamily="34" charset="0"/>
              </a:rPr>
              <a:t>σ</a:t>
            </a:r>
            <a:r>
              <a:rPr lang="en-US" altLang="en-US" sz="1800" dirty="0">
                <a:cs typeface="Arial" panose="020B0604020202020204" pitchFamily="34" charset="0"/>
              </a:rPr>
              <a:t>, you would use the smaller value of z, 1.96 and the interval would be smaller:</a:t>
            </a:r>
            <a:r>
              <a:rPr lang="en-US" altLang="en-US" sz="1800" dirty="0"/>
              <a:t> between 2.804 and 3.196.</a:t>
            </a:r>
          </a:p>
          <a:p>
            <a:pPr marL="533400" indent="-533400">
              <a:lnSpc>
                <a:spcPct val="80000"/>
              </a:lnSpc>
            </a:pPr>
            <a:endParaRPr lang="en-US" altLang="en-US" sz="1800" dirty="0"/>
          </a:p>
        </p:txBody>
      </p:sp>
      <p:sp>
        <p:nvSpPr>
          <p:cNvPr id="95236" name="Rectangle 4">
            <a:extLst>
              <a:ext uri="{FF2B5EF4-FFF2-40B4-BE49-F238E27FC236}">
                <a16:creationId xmlns:a16="http://schemas.microsoft.com/office/drawing/2014/main" id="{BF1765DC-9481-49ED-BD41-4E6ABA9CB96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5237" name="Rectangle 5">
            <a:extLst>
              <a:ext uri="{FF2B5EF4-FFF2-40B4-BE49-F238E27FC236}">
                <a16:creationId xmlns:a16="http://schemas.microsoft.com/office/drawing/2014/main" id="{CCA6C92A-257B-43E9-AF20-718B8E5F27D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95238" name="Object 6">
            <a:extLst>
              <a:ext uri="{FF2B5EF4-FFF2-40B4-BE49-F238E27FC236}">
                <a16:creationId xmlns:a16="http://schemas.microsoft.com/office/drawing/2014/main" id="{358D2195-4EF3-4592-977C-3A714B078213}"/>
              </a:ext>
            </a:extLst>
          </p:cNvPr>
          <p:cNvGraphicFramePr>
            <a:graphicFrameLocks noChangeAspect="1"/>
          </p:cNvGraphicFramePr>
          <p:nvPr/>
        </p:nvGraphicFramePr>
        <p:xfrm>
          <a:off x="4562475" y="2971800"/>
          <a:ext cx="1692275" cy="620713"/>
        </p:xfrm>
        <a:graphic>
          <a:graphicData uri="http://schemas.openxmlformats.org/presentationml/2006/ole">
            <mc:AlternateContent xmlns:mc="http://schemas.openxmlformats.org/markup-compatibility/2006">
              <mc:Choice xmlns:v="urn:schemas-microsoft-com:vml" Requires="v">
                <p:oleObj spid="_x0000_s186527" name="Equation" r:id="rId3" imgW="1143000" imgH="419040" progId="Equation.3">
                  <p:embed/>
                </p:oleObj>
              </mc:Choice>
              <mc:Fallback>
                <p:oleObj name="Equation" r:id="rId3" imgW="1143000" imgH="419040" progId="Equation.3">
                  <p:embed/>
                  <p:pic>
                    <p:nvPicPr>
                      <p:cNvPr id="95238" name="Object 6">
                        <a:extLst>
                          <a:ext uri="{FF2B5EF4-FFF2-40B4-BE49-F238E27FC236}">
                            <a16:creationId xmlns:a16="http://schemas.microsoft.com/office/drawing/2014/main" id="{358D2195-4EF3-4592-977C-3A714B078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2971800"/>
                        <a:ext cx="1692275"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Straight Arrow Connector 4">
            <a:extLst>
              <a:ext uri="{FF2B5EF4-FFF2-40B4-BE49-F238E27FC236}">
                <a16:creationId xmlns:a16="http://schemas.microsoft.com/office/drawing/2014/main" id="{1EC11079-4779-4027-B6EB-0383FC1E1240}"/>
              </a:ext>
            </a:extLst>
          </p:cNvPr>
          <p:cNvCxnSpPr>
            <a:cxnSpLocks/>
          </p:cNvCxnSpPr>
          <p:nvPr/>
        </p:nvCxnSpPr>
        <p:spPr>
          <a:xfrm>
            <a:off x="1229868" y="2971800"/>
            <a:ext cx="2514346" cy="982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9B81975-6851-4DF8-8174-A23085F0849A}"/>
              </a:ext>
            </a:extLst>
          </p:cNvPr>
          <p:cNvCxnSpPr>
            <a:cxnSpLocks/>
          </p:cNvCxnSpPr>
          <p:nvPr/>
        </p:nvCxnSpPr>
        <p:spPr>
          <a:xfrm>
            <a:off x="4572000" y="1692275"/>
            <a:ext cx="1010414" cy="17252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7B7A6BC-26CA-4723-9CD5-4C2E9E92F93B}"/>
              </a:ext>
            </a:extLst>
          </p:cNvPr>
          <p:cNvSpPr txBox="1"/>
          <p:nvPr/>
        </p:nvSpPr>
        <p:spPr>
          <a:xfrm>
            <a:off x="6254750" y="3584576"/>
            <a:ext cx="2826415" cy="369332"/>
          </a:xfrm>
          <a:prstGeom prst="rect">
            <a:avLst/>
          </a:prstGeom>
          <a:solidFill>
            <a:schemeClr val="bg1">
              <a:lumMod val="65000"/>
            </a:schemeClr>
          </a:solidFill>
        </p:spPr>
        <p:txBody>
          <a:bodyPr wrap="none" rtlCol="0">
            <a:spAutoFit/>
          </a:bodyPr>
          <a:lstStyle/>
          <a:p>
            <a:r>
              <a:rPr lang="en-US" sz="1800" dirty="0">
                <a:solidFill>
                  <a:schemeClr val="tx1"/>
                </a:solidFill>
              </a:rPr>
              <a:t>From table on previous slide</a:t>
            </a:r>
          </a:p>
        </p:txBody>
      </p:sp>
      <p:cxnSp>
        <p:nvCxnSpPr>
          <p:cNvPr id="4" name="Straight Arrow Connector 3">
            <a:extLst>
              <a:ext uri="{FF2B5EF4-FFF2-40B4-BE49-F238E27FC236}">
                <a16:creationId xmlns:a16="http://schemas.microsoft.com/office/drawing/2014/main" id="{AADF08EA-5E71-472E-AD35-AD88BF64859C}"/>
              </a:ext>
            </a:extLst>
          </p:cNvPr>
          <p:cNvCxnSpPr/>
          <p:nvPr/>
        </p:nvCxnSpPr>
        <p:spPr>
          <a:xfrm flipH="1">
            <a:off x="3950208" y="3769242"/>
            <a:ext cx="2098548" cy="184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fade">
                                      <p:cBhvr>
                                        <p:cTn id="7" dur="2000"/>
                                        <p:tgtEl>
                                          <p:spTgt spid="95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235">
                                            <p:txEl>
                                              <p:pRg st="0" end="0"/>
                                            </p:txEl>
                                          </p:spTgt>
                                        </p:tgtEl>
                                        <p:attrNameLst>
                                          <p:attrName>style.visibility</p:attrName>
                                        </p:attrNameLst>
                                      </p:cBhvr>
                                      <p:to>
                                        <p:strVal val="visible"/>
                                      </p:to>
                                    </p:set>
                                    <p:animEffect transition="in" filter="wipe(left)">
                                      <p:cBhvr>
                                        <p:cTn id="12" dur="500"/>
                                        <p:tgtEl>
                                          <p:spTgt spid="9523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5235">
                                            <p:txEl>
                                              <p:pRg st="2" end="2"/>
                                            </p:txEl>
                                          </p:spTgt>
                                        </p:tgtEl>
                                        <p:attrNameLst>
                                          <p:attrName>style.visibility</p:attrName>
                                        </p:attrNameLst>
                                      </p:cBhvr>
                                      <p:to>
                                        <p:strVal val="visible"/>
                                      </p:to>
                                    </p:set>
                                    <p:animEffect transition="in" filter="wipe(left)">
                                      <p:cBhvr>
                                        <p:cTn id="17" dur="500"/>
                                        <p:tgtEl>
                                          <p:spTgt spid="952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5235">
                                            <p:txEl>
                                              <p:pRg st="4" end="4"/>
                                            </p:txEl>
                                          </p:spTgt>
                                        </p:tgtEl>
                                        <p:attrNameLst>
                                          <p:attrName>style.visibility</p:attrName>
                                        </p:attrNameLst>
                                      </p:cBhvr>
                                      <p:to>
                                        <p:strVal val="visible"/>
                                      </p:to>
                                    </p:set>
                                    <p:animEffect transition="in" filter="wipe(left)">
                                      <p:cBhvr>
                                        <p:cTn id="22" dur="500"/>
                                        <p:tgtEl>
                                          <p:spTgt spid="95235">
                                            <p:txEl>
                                              <p:pRg st="4" end="4"/>
                                            </p:txEl>
                                          </p:spTgt>
                                        </p:tgtEl>
                                      </p:cBhvr>
                                    </p:animEffect>
                                  </p:childTnLst>
                                </p:cTn>
                              </p:par>
                              <p:par>
                                <p:cTn id="23" presetID="30" presetClass="entr" presetSubtype="0" fill="hold" nodeType="withEffect">
                                  <p:stCondLst>
                                    <p:cond delay="0"/>
                                  </p:stCondLst>
                                  <p:childTnLst>
                                    <p:set>
                                      <p:cBhvr>
                                        <p:cTn id="24" dur="1" fill="hold">
                                          <p:stCondLst>
                                            <p:cond delay="0"/>
                                          </p:stCondLst>
                                        </p:cTn>
                                        <p:tgtEl>
                                          <p:spTgt spid="95238"/>
                                        </p:tgtEl>
                                        <p:attrNameLst>
                                          <p:attrName>style.visibility</p:attrName>
                                        </p:attrNameLst>
                                      </p:cBhvr>
                                      <p:to>
                                        <p:strVal val="visible"/>
                                      </p:to>
                                    </p:set>
                                    <p:animEffect transition="in" filter="fade">
                                      <p:cBhvr>
                                        <p:cTn id="25" dur="800" decel="100000"/>
                                        <p:tgtEl>
                                          <p:spTgt spid="95238"/>
                                        </p:tgtEl>
                                      </p:cBhvr>
                                    </p:animEffect>
                                    <p:anim calcmode="lin" valueType="num">
                                      <p:cBhvr>
                                        <p:cTn id="26" dur="800" decel="100000" fill="hold"/>
                                        <p:tgtEl>
                                          <p:spTgt spid="95238"/>
                                        </p:tgtEl>
                                        <p:attrNameLst>
                                          <p:attrName>style.rotation</p:attrName>
                                        </p:attrNameLst>
                                      </p:cBhvr>
                                      <p:tavLst>
                                        <p:tav tm="0">
                                          <p:val>
                                            <p:fltVal val="-90"/>
                                          </p:val>
                                        </p:tav>
                                        <p:tav tm="100000">
                                          <p:val>
                                            <p:fltVal val="0"/>
                                          </p:val>
                                        </p:tav>
                                      </p:tavLst>
                                    </p:anim>
                                    <p:anim calcmode="lin" valueType="num">
                                      <p:cBhvr>
                                        <p:cTn id="27" dur="800" decel="100000" fill="hold"/>
                                        <p:tgtEl>
                                          <p:spTgt spid="95238"/>
                                        </p:tgtEl>
                                        <p:attrNameLst>
                                          <p:attrName>ppt_x</p:attrName>
                                        </p:attrNameLst>
                                      </p:cBhvr>
                                      <p:tavLst>
                                        <p:tav tm="0">
                                          <p:val>
                                            <p:strVal val="#ppt_x+0.4"/>
                                          </p:val>
                                        </p:tav>
                                        <p:tav tm="100000">
                                          <p:val>
                                            <p:strVal val="#ppt_x-0.05"/>
                                          </p:val>
                                        </p:tav>
                                      </p:tavLst>
                                    </p:anim>
                                    <p:anim calcmode="lin" valueType="num">
                                      <p:cBhvr>
                                        <p:cTn id="28" dur="800" decel="100000" fill="hold"/>
                                        <p:tgtEl>
                                          <p:spTgt spid="95238"/>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95238"/>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95238"/>
                                        </p:tgtEl>
                                        <p:attrNameLst>
                                          <p:attrName>ppt_y</p:attrName>
                                        </p:attrNameLst>
                                      </p:cBhvr>
                                      <p:tavLst>
                                        <p:tav tm="0">
                                          <p:val>
                                            <p:strVal val="#ppt_y+0.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5235">
                                            <p:txEl>
                                              <p:pRg st="7" end="7"/>
                                            </p:txEl>
                                          </p:spTgt>
                                        </p:tgtEl>
                                        <p:attrNameLst>
                                          <p:attrName>style.visibility</p:attrName>
                                        </p:attrNameLst>
                                      </p:cBhvr>
                                      <p:to>
                                        <p:strVal val="visible"/>
                                      </p:to>
                                    </p:set>
                                    <p:animEffect transition="in" filter="wipe(left)">
                                      <p:cBhvr>
                                        <p:cTn id="35" dur="500"/>
                                        <p:tgtEl>
                                          <p:spTgt spid="95235">
                                            <p:txEl>
                                              <p:pRg st="7" end="7"/>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5235">
                                            <p:txEl>
                                              <p:pRg st="9" end="9"/>
                                            </p:txEl>
                                          </p:spTgt>
                                        </p:tgtEl>
                                        <p:attrNameLst>
                                          <p:attrName>style.visibility</p:attrName>
                                        </p:attrNameLst>
                                      </p:cBhvr>
                                      <p:to>
                                        <p:strVal val="visible"/>
                                      </p:to>
                                    </p:set>
                                    <p:animEffect transition="in" filter="wipe(left)">
                                      <p:cBhvr>
                                        <p:cTn id="40" dur="500"/>
                                        <p:tgtEl>
                                          <p:spTgt spid="952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p:bldP spid="9523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99358DBA-0E71-414F-ABEC-AB0157D1E4A8}"/>
              </a:ext>
            </a:extLst>
          </p:cNvPr>
          <p:cNvSpPr>
            <a:spLocks noGrp="1" noChangeArrowheads="1"/>
          </p:cNvSpPr>
          <p:nvPr>
            <p:ph type="title"/>
          </p:nvPr>
        </p:nvSpPr>
        <p:spPr/>
        <p:txBody>
          <a:bodyPr/>
          <a:lstStyle/>
          <a:p>
            <a:r>
              <a:rPr lang="en-US" altLang="en-US" dirty="0"/>
              <a:t>Another example</a:t>
            </a:r>
          </a:p>
        </p:txBody>
      </p:sp>
      <p:sp>
        <p:nvSpPr>
          <p:cNvPr id="171011" name="Text Box 3">
            <a:extLst>
              <a:ext uri="{FF2B5EF4-FFF2-40B4-BE49-F238E27FC236}">
                <a16:creationId xmlns:a16="http://schemas.microsoft.com/office/drawing/2014/main" id="{B572152B-4382-4616-8373-AB0A9DFF15B9}"/>
              </a:ext>
            </a:extLst>
          </p:cNvPr>
          <p:cNvSpPr txBox="1">
            <a:spLocks noChangeArrowheads="1"/>
          </p:cNvSpPr>
          <p:nvPr/>
        </p:nvSpPr>
        <p:spPr bwMode="auto">
          <a:xfrm>
            <a:off x="304800" y="2133600"/>
            <a:ext cx="8534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Sample of </a:t>
            </a:r>
            <a:r>
              <a:rPr kumimoji="0" lang="en-US" alt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15 students</a:t>
            </a:r>
            <a:r>
              <a:rPr kumimoji="0" lang="en-US"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slept an average of 6.4 hours last night with standard deviation of 1 hour.</a:t>
            </a:r>
          </a:p>
        </p:txBody>
      </p:sp>
      <p:graphicFrame>
        <p:nvGraphicFramePr>
          <p:cNvPr id="171012" name="Object 4">
            <a:extLst>
              <a:ext uri="{FF2B5EF4-FFF2-40B4-BE49-F238E27FC236}">
                <a16:creationId xmlns:a16="http://schemas.microsoft.com/office/drawing/2014/main" id="{042A2B41-71D8-4B77-A145-4E239E69C537}"/>
              </a:ext>
            </a:extLst>
          </p:cNvPr>
          <p:cNvGraphicFramePr>
            <a:graphicFrameLocks noChangeAspect="1"/>
          </p:cNvGraphicFramePr>
          <p:nvPr/>
        </p:nvGraphicFramePr>
        <p:xfrm>
          <a:off x="533400" y="4648200"/>
          <a:ext cx="8153400" cy="1325563"/>
        </p:xfrm>
        <a:graphic>
          <a:graphicData uri="http://schemas.openxmlformats.org/presentationml/2006/ole">
            <mc:AlternateContent xmlns:mc="http://schemas.openxmlformats.org/markup-compatibility/2006">
              <mc:Choice xmlns:v="urn:schemas-microsoft-com:vml" Requires="v">
                <p:oleObj spid="_x0000_s187535" name="Equation" r:id="rId3" imgW="2654280" imgH="457200" progId="Equation.3">
                  <p:embed/>
                </p:oleObj>
              </mc:Choice>
              <mc:Fallback>
                <p:oleObj name="Equation" r:id="rId3" imgW="2654280" imgH="457200" progId="Equation.3">
                  <p:embed/>
                  <p:pic>
                    <p:nvPicPr>
                      <p:cNvPr id="171012" name="Object 4">
                        <a:extLst>
                          <a:ext uri="{FF2B5EF4-FFF2-40B4-BE49-F238E27FC236}">
                            <a16:creationId xmlns:a16="http://schemas.microsoft.com/office/drawing/2014/main" id="{042A2B41-71D8-4B77-A145-4E239E69C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648200"/>
                        <a:ext cx="81534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13" name="Text Box 5">
            <a:extLst>
              <a:ext uri="{FF2B5EF4-FFF2-40B4-BE49-F238E27FC236}">
                <a16:creationId xmlns:a16="http://schemas.microsoft.com/office/drawing/2014/main" id="{EDC4C66F-CF03-4DD4-A2F8-E468E6805E1F}"/>
              </a:ext>
            </a:extLst>
          </p:cNvPr>
          <p:cNvSpPr txBox="1">
            <a:spLocks noChangeArrowheads="1"/>
          </p:cNvSpPr>
          <p:nvPr/>
        </p:nvSpPr>
        <p:spPr bwMode="auto">
          <a:xfrm>
            <a:off x="1905000" y="3352800"/>
            <a:ext cx="5638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Need t with n-1 = 15-1 = 14 d.f.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For 95% confidence, t</a:t>
            </a:r>
            <a:r>
              <a:rPr kumimoji="0" lang="en-US" altLang="en-US" sz="28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14</a:t>
            </a:r>
            <a:r>
              <a:rPr kumimoji="0" lang="en-US" alt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 2.145</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cxnSp>
        <p:nvCxnSpPr>
          <p:cNvPr id="3" name="Straight Arrow Connector 2">
            <a:extLst>
              <a:ext uri="{FF2B5EF4-FFF2-40B4-BE49-F238E27FC236}">
                <a16:creationId xmlns:a16="http://schemas.microsoft.com/office/drawing/2014/main" id="{0E2F10DA-086B-4DE7-95D9-510A24F26792}"/>
              </a:ext>
            </a:extLst>
          </p:cNvPr>
          <p:cNvCxnSpPr/>
          <p:nvPr/>
        </p:nvCxnSpPr>
        <p:spPr>
          <a:xfrm flipH="1">
            <a:off x="6665976" y="4050792"/>
            <a:ext cx="2020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50D2DF-C9CA-4B72-B75B-F4BBEEC897E5}"/>
              </a:ext>
            </a:extLst>
          </p:cNvPr>
          <p:cNvSpPr txBox="1"/>
          <p:nvPr/>
        </p:nvSpPr>
        <p:spPr>
          <a:xfrm>
            <a:off x="7239000" y="3916362"/>
            <a:ext cx="1524776" cy="461665"/>
          </a:xfrm>
          <a:prstGeom prst="rect">
            <a:avLst/>
          </a:prstGeom>
          <a:solidFill>
            <a:schemeClr val="bg1">
              <a:lumMod val="65000"/>
            </a:schemeClr>
          </a:solidFill>
        </p:spPr>
        <p:txBody>
          <a:bodyPr wrap="none" rtlCol="0">
            <a:spAutoFit/>
          </a:bodyPr>
          <a:lstStyle/>
          <a:p>
            <a:r>
              <a:rPr lang="en-US" dirty="0"/>
              <a:t>From table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41490963-C9B0-47D0-AEB6-00BC774B0CC2}"/>
              </a:ext>
            </a:extLst>
          </p:cNvPr>
          <p:cNvSpPr>
            <a:spLocks noGrp="1" noChangeArrowheads="1"/>
          </p:cNvSpPr>
          <p:nvPr>
            <p:ph type="title"/>
          </p:nvPr>
        </p:nvSpPr>
        <p:spPr/>
        <p:txBody>
          <a:bodyPr/>
          <a:lstStyle/>
          <a:p>
            <a:r>
              <a:rPr lang="en-US" altLang="en-US"/>
              <a:t>What happens to CI as </a:t>
            </a:r>
            <a:br>
              <a:rPr lang="en-US" altLang="en-US"/>
            </a:br>
            <a:r>
              <a:rPr lang="en-US" altLang="en-US"/>
              <a:t>sample gets larger?</a:t>
            </a:r>
          </a:p>
        </p:txBody>
      </p:sp>
      <p:graphicFrame>
        <p:nvGraphicFramePr>
          <p:cNvPr id="172035" name="Object 3">
            <a:extLst>
              <a:ext uri="{FF2B5EF4-FFF2-40B4-BE49-F238E27FC236}">
                <a16:creationId xmlns:a16="http://schemas.microsoft.com/office/drawing/2014/main" id="{BEA82F59-74BE-4121-939F-C4489F5CDF02}"/>
              </a:ext>
            </a:extLst>
          </p:cNvPr>
          <p:cNvGraphicFramePr>
            <a:graphicFrameLocks noChangeAspect="1"/>
          </p:cNvGraphicFramePr>
          <p:nvPr/>
        </p:nvGraphicFramePr>
        <p:xfrm>
          <a:off x="609600" y="1981200"/>
          <a:ext cx="3733800" cy="2317750"/>
        </p:xfrm>
        <a:graphic>
          <a:graphicData uri="http://schemas.openxmlformats.org/presentationml/2006/ole">
            <mc:AlternateContent xmlns:mc="http://schemas.openxmlformats.org/markup-compatibility/2006">
              <mc:Choice xmlns:v="urn:schemas-microsoft-com:vml" Requires="v">
                <p:oleObj spid="_x0000_s188698" name="Equation" r:id="rId3" imgW="736560" imgH="457200" progId="Equation.3">
                  <p:embed/>
                </p:oleObj>
              </mc:Choice>
              <mc:Fallback>
                <p:oleObj name="Equation" r:id="rId3" imgW="736560" imgH="457200" progId="Equation.3">
                  <p:embed/>
                  <p:pic>
                    <p:nvPicPr>
                      <p:cNvPr id="172035" name="Object 3">
                        <a:extLst>
                          <a:ext uri="{FF2B5EF4-FFF2-40B4-BE49-F238E27FC236}">
                            <a16:creationId xmlns:a16="http://schemas.microsoft.com/office/drawing/2014/main" id="{BEA82F59-74BE-4121-939F-C4489F5CD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81200"/>
                        <a:ext cx="373380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6" name="Object 4">
            <a:extLst>
              <a:ext uri="{FF2B5EF4-FFF2-40B4-BE49-F238E27FC236}">
                <a16:creationId xmlns:a16="http://schemas.microsoft.com/office/drawing/2014/main" id="{A2DD3119-1074-4AE0-AB7B-42B35122D1AF}"/>
              </a:ext>
            </a:extLst>
          </p:cNvPr>
          <p:cNvGraphicFramePr>
            <a:graphicFrameLocks noChangeAspect="1"/>
          </p:cNvGraphicFramePr>
          <p:nvPr/>
        </p:nvGraphicFramePr>
        <p:xfrm>
          <a:off x="762000" y="4343400"/>
          <a:ext cx="3476625" cy="2317750"/>
        </p:xfrm>
        <a:graphic>
          <a:graphicData uri="http://schemas.openxmlformats.org/presentationml/2006/ole">
            <mc:AlternateContent xmlns:mc="http://schemas.openxmlformats.org/markup-compatibility/2006">
              <mc:Choice xmlns:v="urn:schemas-microsoft-com:vml" Requires="v">
                <p:oleObj spid="_x0000_s188699" name="Equation" r:id="rId5" imgW="685800" imgH="457200" progId="Equation.3">
                  <p:embed/>
                </p:oleObj>
              </mc:Choice>
              <mc:Fallback>
                <p:oleObj name="Equation" r:id="rId5" imgW="685800" imgH="457200" progId="Equation.3">
                  <p:embed/>
                  <p:pic>
                    <p:nvPicPr>
                      <p:cNvPr id="172036" name="Object 4">
                        <a:extLst>
                          <a:ext uri="{FF2B5EF4-FFF2-40B4-BE49-F238E27FC236}">
                            <a16:creationId xmlns:a16="http://schemas.microsoft.com/office/drawing/2014/main" id="{A2DD3119-1074-4AE0-AB7B-42B35122D1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343400"/>
                        <a:ext cx="3476625"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37" name="Text Box 5">
            <a:extLst>
              <a:ext uri="{FF2B5EF4-FFF2-40B4-BE49-F238E27FC236}">
                <a16:creationId xmlns:a16="http://schemas.microsoft.com/office/drawing/2014/main" id="{3A885742-8040-4259-A033-E5D8FC3899B4}"/>
              </a:ext>
            </a:extLst>
          </p:cNvPr>
          <p:cNvSpPr txBox="1">
            <a:spLocks noChangeArrowheads="1"/>
          </p:cNvSpPr>
          <p:nvPr/>
        </p:nvSpPr>
        <p:spPr bwMode="auto">
          <a:xfrm>
            <a:off x="5181600" y="2514600"/>
            <a:ext cx="3429000"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333399"/>
                </a:solidFill>
                <a:effectLst/>
                <a:uLnTx/>
                <a:uFillTx/>
                <a:latin typeface="Times New Roman" panose="02020603050405020304" pitchFamily="18" charset="0"/>
                <a:ea typeface="+mn-ea"/>
                <a:cs typeface="+mn-cs"/>
              </a:rPr>
              <a:t>For large samples:</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333399"/>
                </a:solidFill>
                <a:effectLst/>
                <a:uLnTx/>
                <a:uFillTx/>
                <a:latin typeface="Times New Roman" panose="02020603050405020304" pitchFamily="18" charset="0"/>
                <a:ea typeface="+mn-ea"/>
                <a:cs typeface="+mn-cs"/>
              </a:rPr>
              <a:t>Z and t values become almost identical, so CIs are almost identical.</a:t>
            </a:r>
            <a:endParaRPr kumimoji="0" lang="en-US" altLang="en-US" sz="2400" b="0" i="0" u="none" strike="noStrike" kern="1200" cap="none" spc="0" normalizeH="0" baseline="0" noProof="0">
              <a:ln>
                <a:noFill/>
              </a:ln>
              <a:solidFill>
                <a:srgbClr val="333399"/>
              </a:solidFill>
              <a:effectLst/>
              <a:uLnTx/>
              <a:uFillTx/>
              <a:latin typeface="Times New Roman" panose="02020603050405020304" pitchFamily="18" charset="0"/>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body" sz="quarter" idx="4294967295"/>
          </p:nvPr>
        </p:nvSpPr>
        <p:spPr bwMode="auto">
          <a:xfrm>
            <a:off x="4964113" y="3506788"/>
            <a:ext cx="3649662" cy="1981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en-US" altLang="en-US" sz="3200" b="1">
                <a:solidFill>
                  <a:schemeClr val="bg1"/>
                </a:solidFill>
              </a:rPr>
              <a:t>Steps for Performing a Significance Test</a:t>
            </a:r>
          </a:p>
        </p:txBody>
      </p:sp>
      <p:sp>
        <p:nvSpPr>
          <p:cNvPr id="51203" name="Rectangle 2"/>
          <p:cNvSpPr>
            <a:spLocks noGrp="1" noChangeArrowheads="1"/>
          </p:cNvSpPr>
          <p:nvPr>
            <p:ph type="title" idx="4294967295"/>
          </p:nvPr>
        </p:nvSpPr>
        <p:spPr bwMode="auto">
          <a:xfrm>
            <a:off x="4805363" y="838200"/>
            <a:ext cx="3854450" cy="2106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p>
            <a:pPr algn="ctr"/>
            <a:r>
              <a:rPr lang="en-US" altLang="en-US" sz="6000" b="1">
                <a:solidFill>
                  <a:schemeClr val="bg1"/>
                </a:solidFill>
                <a:latin typeface="Arial" panose="020B0604020202020204" pitchFamily="34" charset="0"/>
              </a:rPr>
              <a:t>Section 9.1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
          <p:cNvSpPr>
            <a:spLocks noGrp="1" noChangeArrowheads="1"/>
          </p:cNvSpPr>
          <p:nvPr>
            <p:ph type="title" idx="4294967295"/>
          </p:nvPr>
        </p:nvSpPr>
        <p:spPr bwMode="auto">
          <a:xfrm>
            <a:off x="747713" y="228600"/>
            <a:ext cx="79248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solidFill>
                  <a:srgbClr val="000000"/>
                </a:solidFill>
                <a:latin typeface="Arial" panose="020B0604020202020204" pitchFamily="34" charset="0"/>
              </a:rPr>
              <a:t>Hypothesis</a:t>
            </a:r>
          </a:p>
        </p:txBody>
      </p:sp>
      <p:sp>
        <p:nvSpPr>
          <p:cNvPr id="56323" name="Rectangle 2"/>
          <p:cNvSpPr>
            <a:spLocks noGrp="1" noChangeArrowheads="1"/>
          </p:cNvSpPr>
          <p:nvPr>
            <p:ph type="body" idx="4294967295"/>
          </p:nvPr>
        </p:nvSpPr>
        <p:spPr bwMode="auto">
          <a:xfrm>
            <a:off x="914400" y="1676400"/>
            <a:ext cx="7772400" cy="44545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a:r>
              <a:rPr lang="en-US" dirty="0"/>
              <a:t>The main goal of many research studies is to check whether the data support certain statements or predictions. These statements are </a:t>
            </a:r>
            <a:r>
              <a:rPr lang="en-US" b="1" dirty="0"/>
              <a:t>hypotheses </a:t>
            </a:r>
            <a:r>
              <a:rPr lang="en-US" dirty="0"/>
              <a:t>about a population. They are usually expressed in terms of population parameters for variables measured in the study.</a:t>
            </a:r>
          </a:p>
          <a:p>
            <a:pPr marL="0" indent="0"/>
            <a:endParaRPr lang="en-US" altLang="en-US" dirty="0">
              <a:solidFill>
                <a:schemeClr val="tx1"/>
              </a:solidFill>
            </a:endParaRPr>
          </a:p>
          <a:p>
            <a:pPr marL="0" indent="0"/>
            <a:r>
              <a:rPr lang="en-US" altLang="en-US" dirty="0">
                <a:solidFill>
                  <a:schemeClr val="tx1"/>
                </a:solidFill>
              </a:rPr>
              <a:t>In statistics, a </a:t>
            </a:r>
            <a:r>
              <a:rPr lang="en-US" altLang="en-US" b="1" dirty="0">
                <a:solidFill>
                  <a:schemeClr val="tx1"/>
                </a:solidFill>
              </a:rPr>
              <a:t>hypothesis</a:t>
            </a:r>
            <a:r>
              <a:rPr lang="en-US" altLang="en-US" dirty="0">
                <a:solidFill>
                  <a:schemeClr val="tx1"/>
                </a:solidFill>
              </a:rPr>
              <a:t> is a statement about a population, usually claiming that a population parameter takes a particular numerical range of values.</a:t>
            </a:r>
          </a:p>
          <a:p>
            <a:pPr marL="0" indent="0" eaLnBrk="1" hangingPunct="1">
              <a:spcBef>
                <a:spcPts val="600"/>
              </a:spcBef>
              <a:buSzPct val="90000"/>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endParaRPr lang="en-US" altLang="en-US" dirty="0">
              <a:solidFill>
                <a:schemeClr val="tx1"/>
              </a:solidFill>
            </a:endParaRPr>
          </a:p>
          <a:p>
            <a:pPr marL="0" indent="0" eaLnBrk="1" hangingPunct="1">
              <a:spcBef>
                <a:spcPts val="550"/>
              </a:spcBef>
              <a:buSzPct val="90000"/>
              <a:buFontTx/>
              <a:buNone/>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endParaRPr lang="en-US" altLang="en-US" sz="2000" b="1"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1BA580-A060-4898-9167-942B0B00A355}"/>
              </a:ext>
            </a:extLst>
          </p:cNvPr>
          <p:cNvPicPr>
            <a:picLocks noChangeAspect="1"/>
          </p:cNvPicPr>
          <p:nvPr/>
        </p:nvPicPr>
        <p:blipFill>
          <a:blip r:embed="rId2"/>
          <a:stretch>
            <a:fillRect/>
          </a:stretch>
        </p:blipFill>
        <p:spPr>
          <a:xfrm>
            <a:off x="607876" y="3429000"/>
            <a:ext cx="7928248" cy="2505566"/>
          </a:xfrm>
          <a:prstGeom prst="rect">
            <a:avLst/>
          </a:prstGeom>
        </p:spPr>
      </p:pic>
      <p:sp>
        <p:nvSpPr>
          <p:cNvPr id="2" name="Text Placeholder 1">
            <a:extLst>
              <a:ext uri="{FF2B5EF4-FFF2-40B4-BE49-F238E27FC236}">
                <a16:creationId xmlns:a16="http://schemas.microsoft.com/office/drawing/2014/main" id="{03A314E7-20E4-4AF7-8DFF-96C569731EDA}"/>
              </a:ext>
            </a:extLst>
          </p:cNvPr>
          <p:cNvSpPr>
            <a:spLocks noGrp="1"/>
          </p:cNvSpPr>
          <p:nvPr>
            <p:ph type="body" sz="quarter" idx="10"/>
          </p:nvPr>
        </p:nvSpPr>
        <p:spPr/>
        <p:txBody>
          <a:bodyPr/>
          <a:lstStyle/>
          <a:p>
            <a:r>
              <a:rPr lang="en-US" dirty="0"/>
              <a:t>It is right skewed because 0 is a lower limit (can't have telephone calls of negative time)﻿, sigma is almost as large as mu and 0 is less than 1.33 sigma from the mu.</a:t>
            </a:r>
          </a:p>
        </p:txBody>
      </p:sp>
      <p:sp>
        <p:nvSpPr>
          <p:cNvPr id="3" name="Title 2">
            <a:extLst>
              <a:ext uri="{FF2B5EF4-FFF2-40B4-BE49-F238E27FC236}">
                <a16:creationId xmlns:a16="http://schemas.microsoft.com/office/drawing/2014/main" id="{69800536-6D2D-449E-BE0D-A4A511FCAFD9}"/>
              </a:ext>
            </a:extLst>
          </p:cNvPr>
          <p:cNvSpPr>
            <a:spLocks noGrp="1"/>
          </p:cNvSpPr>
          <p:nvPr>
            <p:ph type="title"/>
          </p:nvPr>
        </p:nvSpPr>
        <p:spPr>
          <a:xfrm>
            <a:off x="762000" y="274638"/>
            <a:ext cx="7924800" cy="900366"/>
          </a:xfrm>
        </p:spPr>
        <p:txBody>
          <a:bodyPr/>
          <a:lstStyle/>
          <a:p>
            <a:r>
              <a:rPr lang="en-US" dirty="0"/>
              <a:t>Problem 7.21a Shared Family Phone Plan</a:t>
            </a:r>
          </a:p>
        </p:txBody>
      </p:sp>
    </p:spTree>
    <p:extLst>
      <p:ext uri="{BB962C8B-B14F-4D97-AF65-F5344CB8AC3E}">
        <p14:creationId xmlns:p14="http://schemas.microsoft.com/office/powerpoint/2010/main" val="2475383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
          <p:cNvSpPr>
            <a:spLocks noGrp="1" noChangeArrowheads="1"/>
          </p:cNvSpPr>
          <p:nvPr>
            <p:ph type="title" idx="4294967295"/>
          </p:nvPr>
        </p:nvSpPr>
        <p:spPr bwMode="auto">
          <a:xfrm>
            <a:off x="747713" y="228600"/>
            <a:ext cx="79248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solidFill>
                  <a:srgbClr val="000000"/>
                </a:solidFill>
                <a:latin typeface="Arial" panose="020B0604020202020204" pitchFamily="34" charset="0"/>
              </a:rPr>
              <a:t>The Steps of a Significance Test</a:t>
            </a:r>
          </a:p>
        </p:txBody>
      </p:sp>
      <p:sp>
        <p:nvSpPr>
          <p:cNvPr id="56323" name="Rectangle 2"/>
          <p:cNvSpPr>
            <a:spLocks noGrp="1" noChangeArrowheads="1"/>
          </p:cNvSpPr>
          <p:nvPr>
            <p:ph type="body" idx="4294967295"/>
          </p:nvPr>
        </p:nvSpPr>
        <p:spPr bwMode="auto">
          <a:xfrm>
            <a:off x="914400" y="1676400"/>
            <a:ext cx="7772400" cy="44545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600"/>
              </a:spcBef>
              <a:buSzPct val="90000"/>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r>
              <a:rPr lang="en-US" altLang="en-US" dirty="0">
                <a:solidFill>
                  <a:schemeClr val="tx1"/>
                </a:solidFill>
              </a:rPr>
              <a:t>A </a:t>
            </a:r>
            <a:r>
              <a:rPr lang="en-US" altLang="en-US" i="1" dirty="0">
                <a:solidFill>
                  <a:schemeClr val="tx1"/>
                </a:solidFill>
              </a:rPr>
              <a:t>significance test</a:t>
            </a:r>
            <a:r>
              <a:rPr lang="en-US" altLang="en-US" dirty="0">
                <a:solidFill>
                  <a:schemeClr val="tx1"/>
                </a:solidFill>
              </a:rPr>
              <a:t> is a method of using data to summarize the evidence about a hypothesis.</a:t>
            </a:r>
          </a:p>
          <a:p>
            <a:pPr marL="0" indent="0" eaLnBrk="1" hangingPunct="1">
              <a:spcBef>
                <a:spcPts val="200"/>
              </a:spcBef>
              <a:buSzPct val="90000"/>
              <a:buFontTx/>
              <a:buNone/>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endParaRPr lang="en-US" altLang="en-US" dirty="0">
              <a:solidFill>
                <a:schemeClr val="tx1"/>
              </a:solidFill>
            </a:endParaRPr>
          </a:p>
          <a:p>
            <a:pPr marL="0" indent="0" eaLnBrk="1" hangingPunct="1">
              <a:spcBef>
                <a:spcPts val="600"/>
              </a:spcBef>
              <a:buSzPct val="90000"/>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r>
              <a:rPr lang="en-US" altLang="en-US" dirty="0">
                <a:solidFill>
                  <a:schemeClr val="tx1"/>
                </a:solidFill>
              </a:rPr>
              <a:t>A </a:t>
            </a:r>
            <a:r>
              <a:rPr lang="en-US" altLang="en-US" i="1" dirty="0">
                <a:solidFill>
                  <a:schemeClr val="tx1"/>
                </a:solidFill>
              </a:rPr>
              <a:t>significance test</a:t>
            </a:r>
            <a:r>
              <a:rPr lang="en-US" altLang="en-US" dirty="0">
                <a:solidFill>
                  <a:schemeClr val="tx1"/>
                </a:solidFill>
              </a:rPr>
              <a:t> about a hypothesis has </a:t>
            </a:r>
            <a:r>
              <a:rPr lang="en-US" altLang="en-US" i="1" dirty="0">
                <a:solidFill>
                  <a:schemeClr val="tx1"/>
                </a:solidFill>
              </a:rPr>
              <a:t>five steps.</a:t>
            </a:r>
          </a:p>
          <a:p>
            <a:pPr marL="927100" lvl="1" indent="-469900" eaLnBrk="1" hangingPunct="1">
              <a:spcBef>
                <a:spcPts val="550"/>
              </a:spcBef>
              <a:buSzPct val="75000"/>
              <a:buFont typeface="Arial" panose="020B0604020202020204" pitchFamily="34" charset="0"/>
              <a:buAutoNum type="arabicPeriod"/>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r>
              <a:rPr lang="en-US" altLang="en-US" dirty="0">
                <a:solidFill>
                  <a:schemeClr val="tx1"/>
                </a:solidFill>
              </a:rPr>
              <a:t>Assumptions</a:t>
            </a:r>
          </a:p>
          <a:p>
            <a:pPr marL="927100" lvl="1" indent="-469900" eaLnBrk="1" hangingPunct="1">
              <a:spcBef>
                <a:spcPts val="550"/>
              </a:spcBef>
              <a:buSzPct val="75000"/>
              <a:buFont typeface="Arial" panose="020B0604020202020204" pitchFamily="34" charset="0"/>
              <a:buAutoNum type="arabicPeriod"/>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r>
              <a:rPr lang="en-US" altLang="en-US" dirty="0">
                <a:solidFill>
                  <a:schemeClr val="tx1"/>
                </a:solidFill>
              </a:rPr>
              <a:t>Hypotheses</a:t>
            </a:r>
          </a:p>
          <a:p>
            <a:pPr marL="927100" lvl="1" indent="-469900" eaLnBrk="1" hangingPunct="1">
              <a:spcBef>
                <a:spcPts val="550"/>
              </a:spcBef>
              <a:buSzPct val="75000"/>
              <a:buFont typeface="Arial" panose="020B0604020202020204" pitchFamily="34" charset="0"/>
              <a:buAutoNum type="arabicPeriod"/>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r>
              <a:rPr lang="en-US" altLang="en-US" dirty="0">
                <a:solidFill>
                  <a:schemeClr val="tx1"/>
                </a:solidFill>
              </a:rPr>
              <a:t>Test Statistic</a:t>
            </a:r>
          </a:p>
          <a:p>
            <a:pPr marL="927100" lvl="1" indent="-469900" eaLnBrk="1" hangingPunct="1">
              <a:spcBef>
                <a:spcPts val="550"/>
              </a:spcBef>
              <a:buSzPct val="75000"/>
              <a:buFont typeface="Arial" panose="020B0604020202020204" pitchFamily="34" charset="0"/>
              <a:buAutoNum type="arabicPeriod"/>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r>
              <a:rPr lang="en-US" altLang="en-US" dirty="0">
                <a:solidFill>
                  <a:schemeClr val="tx1"/>
                </a:solidFill>
              </a:rPr>
              <a:t>P-value</a:t>
            </a:r>
          </a:p>
          <a:p>
            <a:pPr marL="927100" lvl="1" indent="-469900" eaLnBrk="1" hangingPunct="1">
              <a:spcBef>
                <a:spcPts val="550"/>
              </a:spcBef>
              <a:buSzPct val="75000"/>
              <a:buFont typeface="Arial" panose="020B0604020202020204" pitchFamily="34" charset="0"/>
              <a:buAutoNum type="arabicPeriod"/>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r>
              <a:rPr lang="en-US" altLang="en-US" dirty="0">
                <a:solidFill>
                  <a:schemeClr val="tx1"/>
                </a:solidFill>
              </a:rPr>
              <a:t>Conclusion</a:t>
            </a:r>
          </a:p>
          <a:p>
            <a:pPr marL="0" indent="0" eaLnBrk="1" hangingPunct="1">
              <a:spcBef>
                <a:spcPts val="550"/>
              </a:spcBef>
              <a:buSzPct val="90000"/>
              <a:buFontTx/>
              <a:buNone/>
              <a:tabLst>
                <a:tab pos="508000" algn="l"/>
                <a:tab pos="612775" algn="l"/>
                <a:tab pos="1062038" algn="l"/>
                <a:tab pos="1511300" algn="l"/>
                <a:tab pos="1960563" algn="l"/>
                <a:tab pos="2409825" algn="l"/>
                <a:tab pos="2859088" algn="l"/>
                <a:tab pos="3308350" algn="l"/>
                <a:tab pos="3757613" algn="l"/>
                <a:tab pos="4206875" algn="l"/>
                <a:tab pos="4656138" algn="l"/>
                <a:tab pos="5105400" algn="l"/>
                <a:tab pos="5554663" algn="l"/>
                <a:tab pos="6003925" algn="l"/>
                <a:tab pos="6453188" algn="l"/>
                <a:tab pos="6902450" algn="l"/>
                <a:tab pos="7351713" algn="l"/>
                <a:tab pos="7800975" algn="l"/>
                <a:tab pos="8250238" algn="l"/>
                <a:tab pos="8699500" algn="l"/>
                <a:tab pos="9148763" algn="l"/>
              </a:tabLst>
            </a:pPr>
            <a:endParaRPr lang="en-US" altLang="en-US" b="1" dirty="0">
              <a:solidFill>
                <a:schemeClr val="tx1"/>
              </a:solidFill>
            </a:endParaRPr>
          </a:p>
        </p:txBody>
      </p:sp>
    </p:spTree>
    <p:extLst>
      <p:ext uri="{BB962C8B-B14F-4D97-AF65-F5344CB8AC3E}">
        <p14:creationId xmlns:p14="http://schemas.microsoft.com/office/powerpoint/2010/main" val="5528353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ChangeArrowheads="1"/>
          </p:cNvSpPr>
          <p:nvPr>
            <p:ph type="title" idx="4294967295"/>
          </p:nvPr>
        </p:nvSpPr>
        <p:spPr bwMode="auto">
          <a:xfrm>
            <a:off x="823913" y="300038"/>
            <a:ext cx="7924800" cy="609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Step 1: Assumptions</a:t>
            </a:r>
          </a:p>
        </p:txBody>
      </p:sp>
      <p:sp>
        <p:nvSpPr>
          <p:cNvPr id="58371"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A significance test assumes that the data production used randomization.</a:t>
            </a:r>
          </a:p>
          <a:p>
            <a:pPr marL="0" indent="0" eaLnBrk="1" hangingPunct="1">
              <a:spcBef>
                <a:spcPts val="225"/>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Other assumptions may include:</a:t>
            </a:r>
          </a:p>
          <a:p>
            <a:pPr lvl="1" eaLnBrk="1" hangingPunct="1">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 Assumptions about the sample size.</a:t>
            </a:r>
          </a:p>
          <a:p>
            <a:pPr lvl="1" eaLnBrk="1" hangingPunct="1">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 Assumptions about the shape of the population   </a:t>
            </a:r>
            <a:br>
              <a:rPr lang="en-US" altLang="en-US" dirty="0"/>
            </a:br>
            <a:r>
              <a:rPr lang="en-US" altLang="en-US" dirty="0"/>
              <a:t> distribution.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Each significance test has two hypotheses:</a:t>
            </a:r>
          </a:p>
          <a:p>
            <a:pPr marL="0" indent="0" eaLnBrk="1" hangingPunct="1">
              <a:spcBef>
                <a:spcPts val="225"/>
              </a:spcBef>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lvl="1" eaLnBrk="1" hangingPunct="1">
              <a:buSzPct val="75000"/>
              <a:buFont typeface="Times New Roman" panose="02020603050405020304" pitchFamily="18" charset="0"/>
              <a:buAutoNum type="arabicPeriod"/>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i="1" dirty="0">
                <a:solidFill>
                  <a:schemeClr val="tx1"/>
                </a:solidFill>
              </a:rPr>
              <a:t>null hypothesis</a:t>
            </a:r>
            <a:r>
              <a:rPr lang="en-US" altLang="en-US" dirty="0">
                <a:solidFill>
                  <a:schemeClr val="tx1"/>
                </a:solidFill>
              </a:rPr>
              <a:t> is a statement that the parameter takes a particular value. </a:t>
            </a:r>
            <a:r>
              <a:rPr lang="en-US" altLang="en-US" u="sng" dirty="0">
                <a:solidFill>
                  <a:schemeClr val="tx1"/>
                </a:solidFill>
              </a:rPr>
              <a:t>It has a single parameter value.</a:t>
            </a:r>
          </a:p>
          <a:p>
            <a:pPr lvl="1" eaLnBrk="1" hangingPunct="1">
              <a:spcBef>
                <a:spcPts val="250"/>
              </a:spcBef>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lvl="1" eaLnBrk="1" hangingPunct="1">
              <a:buSzPct val="75000"/>
              <a:buFont typeface="Times New Roman" panose="02020603050405020304" pitchFamily="18" charset="0"/>
              <a:buAutoNum type="arabicPeriod" startAt="2"/>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i="1" dirty="0">
                <a:solidFill>
                  <a:schemeClr val="tx1"/>
                </a:solidFill>
              </a:rPr>
              <a:t>alternative hypothesis</a:t>
            </a:r>
            <a:r>
              <a:rPr lang="en-US" altLang="en-US" dirty="0">
                <a:solidFill>
                  <a:schemeClr val="tx1"/>
                </a:solidFill>
              </a:rPr>
              <a:t> states that the parameter falls in some alternative range of values.</a:t>
            </a:r>
          </a:p>
        </p:txBody>
      </p:sp>
      <p:sp>
        <p:nvSpPr>
          <p:cNvPr id="62467" name="Rectangle 1"/>
          <p:cNvSpPr>
            <a:spLocks noChangeArrowheads="1"/>
          </p:cNvSpPr>
          <p:nvPr/>
        </p:nvSpPr>
        <p:spPr bwMode="auto">
          <a:xfrm>
            <a:off x="733425" y="277813"/>
            <a:ext cx="7924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chemeClr val="tx1"/>
                </a:solidFill>
                <a:latin typeface="Arial" panose="020B0604020202020204" pitchFamily="34" charset="0"/>
              </a:rPr>
              <a:t>Step 2: Hypothesis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
          <p:cNvSpPr>
            <a:spLocks noGrp="1" noChangeArrowheads="1"/>
          </p:cNvSpPr>
          <p:nvPr>
            <p:ph type="title" idx="4294967295"/>
          </p:nvPr>
        </p:nvSpPr>
        <p:spPr bwMode="auto">
          <a:xfrm>
            <a:off x="838200" y="195263"/>
            <a:ext cx="7848600" cy="71278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Null and Alternative Hypotheses</a:t>
            </a:r>
          </a:p>
        </p:txBody>
      </p:sp>
      <p:sp>
        <p:nvSpPr>
          <p:cNvPr id="64515"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5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value in the null hypothesis usually represents     </a:t>
            </a:r>
            <a:r>
              <a:rPr lang="en-US" altLang="en-US" i="1" u="sng" dirty="0">
                <a:solidFill>
                  <a:schemeClr val="tx1"/>
                </a:solidFill>
              </a:rPr>
              <a:t>no effect</a:t>
            </a:r>
            <a:r>
              <a:rPr lang="en-US" altLang="en-US" i="1" dirty="0">
                <a:solidFill>
                  <a:schemeClr val="tx1"/>
                </a:solidFill>
              </a:rPr>
              <a:t>.</a:t>
            </a:r>
          </a:p>
          <a:p>
            <a:pPr marL="0" indent="0" eaLnBrk="1" hangingPunct="1">
              <a:spcBef>
                <a:spcPts val="5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The symbol H</a:t>
            </a:r>
            <a:r>
              <a:rPr lang="en-US" altLang="en-US" b="1" baseline="-25000" dirty="0">
                <a:solidFill>
                  <a:schemeClr val="tx1"/>
                </a:solidFill>
              </a:rPr>
              <a:t>0</a:t>
            </a:r>
            <a:r>
              <a:rPr lang="en-US" altLang="en-US" b="1" dirty="0">
                <a:solidFill>
                  <a:schemeClr val="tx1"/>
                </a:solidFill>
              </a:rPr>
              <a:t> denotes the null hypothesis.</a:t>
            </a:r>
          </a:p>
          <a:p>
            <a:pPr marL="0" indent="0" eaLnBrk="1" hangingPunct="1">
              <a:spcBef>
                <a:spcPts val="5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0" indent="0" eaLnBrk="1" hangingPunct="1">
              <a:spcBef>
                <a:spcPts val="5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value in the alternative hypothesis usually represents </a:t>
            </a:r>
            <a:r>
              <a:rPr lang="en-US" altLang="en-US" i="1" dirty="0">
                <a:solidFill>
                  <a:schemeClr val="tx1"/>
                </a:solidFill>
              </a:rPr>
              <a:t>an effect of some type.</a:t>
            </a:r>
          </a:p>
          <a:p>
            <a:pPr marL="0" lvl="1" indent="0" eaLnBrk="1" hangingPunct="1">
              <a:spcBef>
                <a:spcPts val="550"/>
              </a:spcBef>
              <a:buClr>
                <a:schemeClr val="tx1"/>
              </a:buClr>
              <a:buSzPct val="75000"/>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The symbol H</a:t>
            </a:r>
            <a:r>
              <a:rPr lang="en-US" altLang="en-US" b="1" i="1" baseline="-25000" dirty="0">
                <a:solidFill>
                  <a:schemeClr val="tx1"/>
                </a:solidFill>
                <a:latin typeface="+mj-lt"/>
              </a:rPr>
              <a:t>a</a:t>
            </a:r>
            <a:r>
              <a:rPr lang="en-US" altLang="en-US" b="1" i="1" dirty="0">
                <a:solidFill>
                  <a:schemeClr val="tx1"/>
                </a:solidFill>
              </a:rPr>
              <a:t> </a:t>
            </a:r>
            <a:r>
              <a:rPr lang="en-US" altLang="en-US" b="1" dirty="0">
                <a:solidFill>
                  <a:schemeClr val="tx1"/>
                </a:solidFill>
              </a:rPr>
              <a:t>denotes the</a:t>
            </a:r>
            <a:r>
              <a:rPr lang="en-US" altLang="en-US" dirty="0">
                <a:solidFill>
                  <a:srgbClr val="FF0000"/>
                </a:solidFill>
              </a:rPr>
              <a:t> </a:t>
            </a:r>
            <a:r>
              <a:rPr lang="en-US" altLang="en-US" b="1" dirty="0">
                <a:solidFill>
                  <a:schemeClr val="tx1"/>
                </a:solidFill>
              </a:rPr>
              <a:t>alternative hypothesis.</a:t>
            </a:r>
          </a:p>
          <a:p>
            <a:pPr marL="0" lvl="1" indent="0" eaLnBrk="1" hangingPunct="1">
              <a:spcBef>
                <a:spcPts val="550"/>
              </a:spcBef>
              <a:buClr>
                <a:srgbClr val="CCCC99"/>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lvl="1" indent="0" eaLnBrk="1" hangingPunct="1">
              <a:spcBef>
                <a:spcPts val="550"/>
              </a:spcBef>
              <a:buClr>
                <a:schemeClr val="tx1"/>
              </a:buClr>
              <a:buSzPct val="75000"/>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u="sng" dirty="0">
                <a:solidFill>
                  <a:schemeClr val="tx1"/>
                </a:solidFill>
              </a:rPr>
              <a:t>The alternative hypothesis should express what the researcher hopes to show. The hypotheses should be formulated before viewing or analyzing the data!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
          <p:cNvSpPr>
            <a:spLocks noGrp="1" noChangeArrowheads="1"/>
          </p:cNvSpPr>
          <p:nvPr>
            <p:ph type="title" idx="4294967295"/>
          </p:nvPr>
        </p:nvSpPr>
        <p:spPr bwMode="auto">
          <a:xfrm>
            <a:off x="914400" y="209550"/>
            <a:ext cx="7924800" cy="6858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Step 3: Test Statistic</a:t>
            </a:r>
          </a:p>
        </p:txBody>
      </p:sp>
      <p:sp>
        <p:nvSpPr>
          <p:cNvPr id="2" name="TextBox 1"/>
          <p:cNvSpPr txBox="1"/>
          <p:nvPr/>
        </p:nvSpPr>
        <p:spPr>
          <a:xfrm>
            <a:off x="763525" y="1641348"/>
            <a:ext cx="7616952" cy="1938992"/>
          </a:xfrm>
          <a:prstGeom prst="rect">
            <a:avLst/>
          </a:prstGeom>
          <a:noFill/>
        </p:spPr>
        <p:txBody>
          <a:bodyPr wrap="square" rtlCol="0">
            <a:spAutoFit/>
          </a:bodyPr>
          <a:lstStyle/>
          <a:p>
            <a:r>
              <a:rPr lang="en-US" u="sng" dirty="0">
                <a:solidFill>
                  <a:schemeClr val="tx1"/>
                </a:solidFill>
                <a:latin typeface="+mn-lt"/>
              </a:rPr>
              <a:t>A </a:t>
            </a:r>
            <a:r>
              <a:rPr lang="en-US" b="1" u="sng" dirty="0">
                <a:solidFill>
                  <a:schemeClr val="tx1"/>
                </a:solidFill>
                <a:latin typeface="+mn-lt"/>
              </a:rPr>
              <a:t>test statistic </a:t>
            </a:r>
            <a:r>
              <a:rPr lang="en-US" u="sng" dirty="0">
                <a:solidFill>
                  <a:schemeClr val="tx1"/>
                </a:solidFill>
                <a:latin typeface="+mn-lt"/>
              </a:rPr>
              <a:t>describes how far the point estimate falls from the parameter value given in the null hypothesis. </a:t>
            </a:r>
            <a:r>
              <a:rPr lang="en-US" dirty="0">
                <a:solidFill>
                  <a:schemeClr val="tx1"/>
                </a:solidFill>
                <a:latin typeface="+mn-lt"/>
              </a:rPr>
              <a:t>Usually this distance is measured by the number of standard errors between the point estimate and the parameter.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
          <p:cNvSpPr>
            <a:spLocks noGrp="1" noChangeArrowheads="1"/>
          </p:cNvSpPr>
          <p:nvPr>
            <p:ph type="title" idx="4294967295"/>
          </p:nvPr>
        </p:nvSpPr>
        <p:spPr bwMode="auto">
          <a:xfrm>
            <a:off x="928688" y="287338"/>
            <a:ext cx="7848600" cy="609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Step 4: P-value</a:t>
            </a:r>
          </a:p>
        </p:txBody>
      </p:sp>
      <p:sp>
        <p:nvSpPr>
          <p:cNvPr id="68611" name="Rectangle 2"/>
          <p:cNvSpPr>
            <a:spLocks noGrp="1" noChangeArrowheads="1"/>
          </p:cNvSpPr>
          <p:nvPr>
            <p:ph type="body" idx="4294967295"/>
          </p:nvPr>
        </p:nvSpPr>
        <p:spPr bwMode="auto">
          <a:xfrm>
            <a:off x="762000" y="1828800"/>
            <a:ext cx="8153400" cy="4419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6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To interpret a test statistic value, we use a</a:t>
            </a:r>
            <a:r>
              <a:rPr lang="en-US" altLang="en-US" u="sng" dirty="0"/>
              <a:t> probability summary of the evidence </a:t>
            </a:r>
            <a:r>
              <a:rPr lang="en-US" altLang="en-US" i="1" u="sng" dirty="0"/>
              <a:t>against</a:t>
            </a:r>
            <a:r>
              <a:rPr lang="en-US" altLang="en-US" u="sng" dirty="0"/>
              <a:t> the null hypothesis, H</a:t>
            </a:r>
            <a:r>
              <a:rPr lang="en-US" altLang="en-US" u="sng" baseline="-25000" dirty="0"/>
              <a:t>0</a:t>
            </a:r>
            <a:r>
              <a:rPr lang="en-US" altLang="en-US" dirty="0"/>
              <a:t>.</a:t>
            </a:r>
          </a:p>
          <a:p>
            <a:pPr marL="0" indent="0" eaLnBrk="1" hangingPunct="1">
              <a:spcBef>
                <a:spcPts val="6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aseline="-25000" dirty="0"/>
          </a:p>
          <a:p>
            <a:pPr lvl="1" eaLnBrk="1" hangingPunct="1">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First, we presume that H</a:t>
            </a:r>
            <a:r>
              <a:rPr lang="en-US" altLang="en-US" baseline="-25000" dirty="0"/>
              <a:t>0</a:t>
            </a:r>
            <a:r>
              <a:rPr lang="en-US" altLang="en-US" dirty="0"/>
              <a:t> is true.</a:t>
            </a:r>
            <a:br>
              <a:rPr lang="en-US" altLang="en-US" dirty="0"/>
            </a:br>
            <a:endParaRPr lang="en-US" altLang="en-US" dirty="0"/>
          </a:p>
          <a:p>
            <a:pPr lvl="1" eaLnBrk="1" hangingPunct="1">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dirty="0"/>
              <a:t>Then we consider the sorts of values we’d expect to get for the test statistic, according to its </a:t>
            </a:r>
            <a:r>
              <a:rPr lang="en-US" u="sng" dirty="0"/>
              <a:t>sampling distribution presuming </a:t>
            </a:r>
            <a:r>
              <a:rPr lang="en-US" altLang="en-US" u="sng" dirty="0"/>
              <a:t>H</a:t>
            </a:r>
            <a:r>
              <a:rPr lang="en-US" altLang="en-US" u="sng" baseline="-25000" dirty="0"/>
              <a:t>0</a:t>
            </a:r>
            <a:r>
              <a:rPr lang="en-US" u="sng" dirty="0"/>
              <a:t> is true</a:t>
            </a:r>
            <a:r>
              <a:rPr lang="en-US" dirty="0"/>
              <a:t>.</a:t>
            </a:r>
            <a:endParaRPr lang="en-US" altLang="en-US" dirty="0"/>
          </a:p>
          <a:p>
            <a:pPr marL="0" indent="0" eaLnBrk="1" hangingPunct="1">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4294967295"/>
          </p:nvPr>
        </p:nvSpPr>
        <p:spPr bwMode="auto">
          <a:xfrm>
            <a:off x="457200" y="1527892"/>
            <a:ext cx="5591556"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We summarize how far out in the tail the </a:t>
            </a:r>
            <a:r>
              <a:rPr lang="en-US" altLang="en-US" i="1" dirty="0">
                <a:solidFill>
                  <a:schemeClr val="tx1"/>
                </a:solidFill>
              </a:rPr>
              <a:t>test statistic </a:t>
            </a:r>
            <a:r>
              <a:rPr lang="en-US" altLang="en-US" dirty="0">
                <a:solidFill>
                  <a:schemeClr val="tx1"/>
                </a:solidFill>
              </a:rPr>
              <a:t>falls by the tail probability of that value and values even more extreme.</a:t>
            </a:r>
          </a:p>
          <a:p>
            <a:pPr marL="457200" lvl="1" indent="0" eaLnBrk="1" hangingPunct="1">
              <a:spcBef>
                <a:spcPts val="700"/>
              </a:spcBef>
              <a:buClr>
                <a:srgbClr val="CCCC99"/>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457200" lvl="1" indent="0" eaLnBrk="1" hangingPunct="1">
              <a:spcBef>
                <a:spcPts val="700"/>
              </a:spcBef>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   This probability is called a </a:t>
            </a:r>
            <a:r>
              <a:rPr lang="en-US" altLang="en-US" b="1" dirty="0">
                <a:solidFill>
                  <a:schemeClr val="tx1"/>
                </a:solidFill>
              </a:rPr>
              <a:t>P-value</a:t>
            </a:r>
            <a:r>
              <a:rPr lang="en-US" altLang="en-US" i="1" dirty="0">
                <a:solidFill>
                  <a:schemeClr val="tx1"/>
                </a:solidFill>
              </a:rPr>
              <a:t>.</a:t>
            </a:r>
          </a:p>
          <a:p>
            <a:pPr marL="457200" lvl="1" indent="0" eaLnBrk="1" hangingPunct="1">
              <a:spcBef>
                <a:spcPts val="700"/>
              </a:spcBef>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i="1" dirty="0">
              <a:solidFill>
                <a:schemeClr val="tx1"/>
              </a:solidFill>
            </a:endParaRPr>
          </a:p>
          <a:p>
            <a:pPr marL="457200" lvl="1" indent="0" eaLnBrk="1" hangingPunct="1">
              <a:spcBef>
                <a:spcPts val="700"/>
              </a:spcBef>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   The smaller the P-value, the stronger the evidence is against </a:t>
            </a:r>
            <a:r>
              <a:rPr lang="en-US" altLang="en-US" dirty="0"/>
              <a:t>H</a:t>
            </a:r>
            <a:r>
              <a:rPr lang="en-US" altLang="en-US" baseline="-25000" dirty="0"/>
              <a:t>0</a:t>
            </a:r>
            <a:r>
              <a:rPr lang="en-US" altLang="en-US" dirty="0">
                <a:solidFill>
                  <a:schemeClr val="tx1"/>
                </a:solidFill>
              </a:rPr>
              <a:t>.</a:t>
            </a:r>
            <a:endParaRPr lang="en-US" altLang="en-US" baseline="-25000" dirty="0">
              <a:solidFill>
                <a:schemeClr val="tx1"/>
              </a:solidFill>
            </a:endParaRPr>
          </a:p>
        </p:txBody>
      </p:sp>
      <p:sp>
        <p:nvSpPr>
          <p:cNvPr id="70659" name="Rectangle 1"/>
          <p:cNvSpPr>
            <a:spLocks noChangeArrowheads="1"/>
          </p:cNvSpPr>
          <p:nvPr/>
        </p:nvSpPr>
        <p:spPr bwMode="auto">
          <a:xfrm>
            <a:off x="914400" y="292100"/>
            <a:ext cx="7848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chemeClr val="tx1"/>
                </a:solidFill>
                <a:latin typeface="Arial" panose="020B0604020202020204" pitchFamily="34" charset="0"/>
              </a:rPr>
              <a:t>Step 4: P-value</a:t>
            </a:r>
          </a:p>
        </p:txBody>
      </p:sp>
      <p:pic>
        <p:nvPicPr>
          <p:cNvPr id="4" name="Picture 4" descr="ctsdis8">
            <a:extLst>
              <a:ext uri="{FF2B5EF4-FFF2-40B4-BE49-F238E27FC236}">
                <a16:creationId xmlns:a16="http://schemas.microsoft.com/office/drawing/2014/main" id="{678F81FF-2C99-4623-BB6A-B4E5E92C0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660136" y="2574036"/>
            <a:ext cx="3320491" cy="24094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 name="Straight Arrow Connector 2">
            <a:extLst>
              <a:ext uri="{FF2B5EF4-FFF2-40B4-BE49-F238E27FC236}">
                <a16:creationId xmlns:a16="http://schemas.microsoft.com/office/drawing/2014/main" id="{8CA725CE-86C7-45E7-A298-15456B548907}"/>
              </a:ext>
            </a:extLst>
          </p:cNvPr>
          <p:cNvCxnSpPr/>
          <p:nvPr/>
        </p:nvCxnSpPr>
        <p:spPr bwMode="auto">
          <a:xfrm flipH="1" flipV="1">
            <a:off x="5893308" y="4750308"/>
            <a:ext cx="155448" cy="69951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5F00BA6B-D431-482D-A2CE-3FB620CC2FCE}"/>
              </a:ext>
            </a:extLst>
          </p:cNvPr>
          <p:cNvCxnSpPr/>
          <p:nvPr/>
        </p:nvCxnSpPr>
        <p:spPr bwMode="auto">
          <a:xfrm flipV="1">
            <a:off x="6048756" y="4750308"/>
            <a:ext cx="2638044" cy="69951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
          <p:cNvSpPr txBox="1">
            <a:spLocks noChangeArrowheads="1"/>
          </p:cNvSpPr>
          <p:nvPr/>
        </p:nvSpPr>
        <p:spPr bwMode="auto">
          <a:xfrm>
            <a:off x="839788" y="5254625"/>
            <a:ext cx="792321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00" b="1" dirty="0">
                <a:solidFill>
                  <a:schemeClr val="tx1"/>
                </a:solidFill>
                <a:latin typeface="Arial" panose="020B0604020202020204" pitchFamily="34" charset="0"/>
              </a:rPr>
              <a:t>Figure 9.1 Suppose H</a:t>
            </a:r>
            <a:r>
              <a:rPr lang="en-US" altLang="en-US" sz="1600" b="1" baseline="-25000" dirty="0">
                <a:solidFill>
                  <a:schemeClr val="tx1"/>
                </a:solidFill>
                <a:latin typeface="Arial" panose="020B0604020202020204" pitchFamily="34" charset="0"/>
              </a:rPr>
              <a:t>0</a:t>
            </a:r>
            <a:r>
              <a:rPr lang="en-US" altLang="en-US" sz="1600" b="1" dirty="0">
                <a:solidFill>
                  <a:schemeClr val="tx1"/>
                </a:solidFill>
                <a:latin typeface="Arial" panose="020B0604020202020204" pitchFamily="34" charset="0"/>
              </a:rPr>
              <a:t> Were True. The P-value Is the Probability of a Test Statistic Value Like the Observed One or Even More Extreme</a:t>
            </a:r>
            <a:r>
              <a:rPr lang="en-US" altLang="en-US" sz="1600" dirty="0">
                <a:solidFill>
                  <a:schemeClr val="tx1"/>
                </a:solidFill>
                <a:latin typeface="Arial" panose="020B0604020202020204" pitchFamily="34" charset="0"/>
              </a:rPr>
              <a:t>. This is the shaded area in the tail of the sampling distribution. </a:t>
            </a:r>
            <a:r>
              <a:rPr lang="en-US" altLang="en-US" sz="1600" b="1" dirty="0">
                <a:solidFill>
                  <a:schemeClr val="tx1"/>
                </a:solidFill>
                <a:latin typeface="Arial" panose="020B0604020202020204" pitchFamily="34" charset="0"/>
              </a:rPr>
              <a:t>Question</a:t>
            </a:r>
            <a:r>
              <a:rPr lang="en-US" altLang="en-US" sz="1600" dirty="0">
                <a:solidFill>
                  <a:schemeClr val="tx1"/>
                </a:solidFill>
                <a:latin typeface="Arial" panose="020B0604020202020204" pitchFamily="34" charset="0"/>
              </a:rPr>
              <a:t> Which gives stronger evidence </a:t>
            </a:r>
            <a:r>
              <a:rPr lang="en-US" altLang="en-US" sz="1600" u="sng" dirty="0">
                <a:solidFill>
                  <a:schemeClr val="tx1"/>
                </a:solidFill>
                <a:latin typeface="Arial" panose="020B0604020202020204" pitchFamily="34" charset="0"/>
              </a:rPr>
              <a:t>against the null hypothesis</a:t>
            </a:r>
            <a:r>
              <a:rPr lang="en-US" altLang="en-US" sz="1600" dirty="0">
                <a:solidFill>
                  <a:schemeClr val="tx1"/>
                </a:solidFill>
                <a:latin typeface="Arial" panose="020B0604020202020204" pitchFamily="34" charset="0"/>
              </a:rPr>
              <a:t>, a P-value of 0.20 or of 0.01? Why?</a:t>
            </a:r>
          </a:p>
        </p:txBody>
      </p:sp>
      <p:sp>
        <p:nvSpPr>
          <p:cNvPr id="72707" name="Rectangle 1"/>
          <p:cNvSpPr>
            <a:spLocks noChangeArrowheads="1"/>
          </p:cNvSpPr>
          <p:nvPr/>
        </p:nvSpPr>
        <p:spPr bwMode="auto">
          <a:xfrm>
            <a:off x="914400" y="292100"/>
            <a:ext cx="7848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chemeClr val="tx1"/>
                </a:solidFill>
                <a:latin typeface="Arial" panose="020B0604020202020204" pitchFamily="34" charset="0"/>
              </a:rPr>
              <a:t>Step 4: P-value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624" y="1408176"/>
            <a:ext cx="3435463" cy="3690938"/>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body" idx="4294967295"/>
          </p:nvPr>
        </p:nvSpPr>
        <p:spPr bwMode="auto">
          <a:xfrm>
            <a:off x="852488" y="1719072"/>
            <a:ext cx="8001000" cy="41624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b="1" dirty="0">
                <a:solidFill>
                  <a:schemeClr val="tx1"/>
                </a:solidFill>
              </a:rPr>
              <a:t>P-value</a:t>
            </a:r>
            <a:r>
              <a:rPr lang="en-US" altLang="en-US" dirty="0">
                <a:solidFill>
                  <a:schemeClr val="tx1"/>
                </a:solidFill>
              </a:rPr>
              <a:t> is the probability that the test statistic equals the observed value or a value even more extreme.</a:t>
            </a: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It is calculated by presuming that the null hypothesis is true.</a:t>
            </a: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smaller the P</a:t>
            </a:r>
            <a:r>
              <a:rPr lang="en-US" altLang="en-US" i="1" dirty="0">
                <a:solidFill>
                  <a:schemeClr val="tx1"/>
                </a:solidFill>
              </a:rPr>
              <a:t>-</a:t>
            </a:r>
            <a:r>
              <a:rPr lang="en-US" altLang="en-US" dirty="0">
                <a:solidFill>
                  <a:schemeClr val="tx1"/>
                </a:solidFill>
              </a:rPr>
              <a:t>value, the stronger the evidence the data provide against the null hypothesis. That is, a small P-value indicates a small likelihood of observing the sampled results if the null hypothesis were true.</a:t>
            </a:r>
          </a:p>
        </p:txBody>
      </p:sp>
      <p:sp>
        <p:nvSpPr>
          <p:cNvPr id="74755" name="Rectangle 1"/>
          <p:cNvSpPr>
            <a:spLocks noChangeArrowheads="1"/>
          </p:cNvSpPr>
          <p:nvPr/>
        </p:nvSpPr>
        <p:spPr bwMode="auto">
          <a:xfrm>
            <a:off x="928688" y="306388"/>
            <a:ext cx="7848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chemeClr val="tx1"/>
                </a:solidFill>
                <a:latin typeface="Arial" panose="020B0604020202020204" pitchFamily="34" charset="0"/>
              </a:rPr>
              <a:t>Step 4: P-value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
          <p:cNvSpPr>
            <a:spLocks noGrp="1" noChangeArrowheads="1"/>
          </p:cNvSpPr>
          <p:nvPr>
            <p:ph type="title" idx="4294967295"/>
          </p:nvPr>
        </p:nvSpPr>
        <p:spPr bwMode="auto">
          <a:xfrm>
            <a:off x="914400" y="152400"/>
            <a:ext cx="7924800" cy="762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Step 5: Conclusion</a:t>
            </a:r>
          </a:p>
        </p:txBody>
      </p:sp>
      <p:sp>
        <p:nvSpPr>
          <p:cNvPr id="76803" name="Rectangle 2"/>
          <p:cNvSpPr>
            <a:spLocks noGrp="1" noChangeArrowheads="1"/>
          </p:cNvSpPr>
          <p:nvPr>
            <p:ph type="body" idx="4294967295"/>
          </p:nvPr>
        </p:nvSpPr>
        <p:spPr bwMode="auto">
          <a:xfrm>
            <a:off x="914400" y="1981200"/>
            <a:ext cx="7772400" cy="277336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b="1" dirty="0">
                <a:solidFill>
                  <a:schemeClr val="tx1"/>
                </a:solidFill>
              </a:rPr>
              <a:t>conclusion</a:t>
            </a:r>
            <a:r>
              <a:rPr lang="en-US" altLang="en-US" dirty="0">
                <a:solidFill>
                  <a:schemeClr val="tx1"/>
                </a:solidFill>
              </a:rPr>
              <a:t> of a significance test </a:t>
            </a:r>
            <a:r>
              <a:rPr lang="en-US" altLang="en-US" u="sng" dirty="0">
                <a:solidFill>
                  <a:schemeClr val="tx1"/>
                </a:solidFill>
              </a:rPr>
              <a:t>reports the         P-value</a:t>
            </a:r>
            <a:r>
              <a:rPr lang="en-US" altLang="en-US" dirty="0">
                <a:solidFill>
                  <a:schemeClr val="tx1"/>
                </a:solidFill>
              </a:rPr>
              <a:t> and </a:t>
            </a:r>
            <a:r>
              <a:rPr lang="en-US" altLang="en-US" i="1" u="sng" dirty="0">
                <a:solidFill>
                  <a:schemeClr val="tx1"/>
                </a:solidFill>
              </a:rPr>
              <a:t>interprets</a:t>
            </a:r>
            <a:r>
              <a:rPr lang="en-US" altLang="en-US" u="sng" dirty="0">
                <a:solidFill>
                  <a:schemeClr val="tx1"/>
                </a:solidFill>
              </a:rPr>
              <a:t> what it says about the question that motivated the test</a:t>
            </a:r>
            <a:r>
              <a:rPr lang="en-US" altLang="en-US" dirty="0">
                <a:solidFill>
                  <a:schemeClr val="tx1"/>
                </a:solidFill>
              </a:rPr>
              <a:t>.</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Sometimes this includes a decision about the </a:t>
            </a:r>
            <a:r>
              <a:rPr lang="en-US" altLang="en-US" i="1" dirty="0">
                <a:solidFill>
                  <a:schemeClr val="tx1"/>
                </a:solidFill>
              </a:rPr>
              <a:t>validity</a:t>
            </a:r>
            <a:r>
              <a:rPr lang="en-US" altLang="en-US" dirty="0">
                <a:solidFill>
                  <a:schemeClr val="tx1"/>
                </a:solidFill>
              </a:rPr>
              <a:t> of the null hypothesis </a:t>
            </a:r>
            <a:r>
              <a:rPr lang="en-US" altLang="en-US" dirty="0"/>
              <a:t>H</a:t>
            </a:r>
            <a:r>
              <a:rPr lang="en-US" altLang="en-US" baseline="-25000" dirty="0"/>
              <a:t>0</a:t>
            </a:r>
            <a:r>
              <a:rPr lang="en-US" altLang="en-US" dirty="0">
                <a:solidFill>
                  <a:schemeClr val="tx1"/>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BBB38C61-F4E8-4475-BEE2-49A502BF581E}"/>
              </a:ext>
            </a:extLst>
          </p:cNvPr>
          <p:cNvSpPr>
            <a:spLocks noGrp="1" noChangeArrowheads="1"/>
          </p:cNvSpPr>
          <p:nvPr>
            <p:ph type="title"/>
          </p:nvPr>
        </p:nvSpPr>
        <p:spPr>
          <a:xfrm>
            <a:off x="4805172" y="242316"/>
            <a:ext cx="3963924" cy="1873949"/>
          </a:xfrm>
        </p:spPr>
        <p:txBody>
          <a:bodyPr anchor="ctr"/>
          <a:lstStyle/>
          <a:p>
            <a:r>
              <a:rPr lang="en-US" altLang="en-US" sz="2800" b="1" dirty="0">
                <a:solidFill>
                  <a:schemeClr val="bg1"/>
                </a:solidFill>
              </a:rPr>
              <a:t>Review Chapter 8 - Statistical Inference: Confidence Intervals and  </a:t>
            </a:r>
            <a:br>
              <a:rPr lang="en-US" altLang="en-US" sz="2800" b="1" dirty="0">
                <a:solidFill>
                  <a:schemeClr val="bg1"/>
                </a:solidFill>
              </a:rPr>
            </a:br>
            <a:r>
              <a:rPr lang="en-US" altLang="en-US" sz="2800" b="1" dirty="0">
                <a:solidFill>
                  <a:schemeClr val="bg1"/>
                </a:solidFill>
              </a:rPr>
              <a:t>T-Tests</a:t>
            </a:r>
          </a:p>
        </p:txBody>
      </p:sp>
      <p:pic>
        <p:nvPicPr>
          <p:cNvPr id="99331" name="Picture 3" descr="statspeak">
            <a:extLst>
              <a:ext uri="{FF2B5EF4-FFF2-40B4-BE49-F238E27FC236}">
                <a16:creationId xmlns:a16="http://schemas.microsoft.com/office/drawing/2014/main" id="{6322D1C4-134F-4FC3-B51E-B282AB289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026" y="2263140"/>
            <a:ext cx="3002520" cy="38724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610AFB-C61B-4A1C-8C43-8229DACAC82D}"/>
              </a:ext>
            </a:extLst>
          </p:cNvPr>
          <p:cNvSpPr>
            <a:spLocks noGrp="1"/>
          </p:cNvSpPr>
          <p:nvPr>
            <p:ph type="body" sz="quarter" idx="10"/>
          </p:nvPr>
        </p:nvSpPr>
        <p:spPr>
          <a:xfrm>
            <a:off x="762000" y="1600200"/>
            <a:ext cx="5364480" cy="4480560"/>
          </a:xfrm>
        </p:spPr>
        <p:txBody>
          <a:bodyPr>
            <a:normAutofit/>
          </a:bodyPr>
          <a:lstStyle/>
          <a:p>
            <a:r>
              <a:rPr lang="en-US" sz="2000" b="1" dirty="0"/>
              <a:t>Lake Wobegon</a:t>
            </a:r>
            <a:r>
              <a:rPr lang="en-US" sz="2000" dirty="0"/>
              <a:t> is a fictional town created by </a:t>
            </a:r>
            <a:r>
              <a:rPr lang="en-US" sz="2000" dirty="0">
                <a:solidFill>
                  <a:srgbClr val="FF0000"/>
                </a:solidFill>
                <a:hlinkClick r:id="rId2" tooltip="Garrison Keillor">
                  <a:extLst>
                    <a:ext uri="{A12FA001-AC4F-418D-AE19-62706E023703}">
                      <ahyp:hlinkClr xmlns:ahyp="http://schemas.microsoft.com/office/drawing/2018/hyperlinkcolor" val="tx"/>
                    </a:ext>
                  </a:extLst>
                </a:hlinkClick>
              </a:rPr>
              <a:t>Garrison Keillor</a:t>
            </a:r>
            <a:r>
              <a:rPr lang="en-US" sz="2000" dirty="0">
                <a:solidFill>
                  <a:srgbClr val="FF0000"/>
                </a:solidFill>
              </a:rPr>
              <a:t> </a:t>
            </a:r>
            <a:r>
              <a:rPr lang="en-US" sz="2000" dirty="0"/>
              <a:t>as the setting of the "News from Lake Wobegon" segment of the radio program </a:t>
            </a:r>
            <a:r>
              <a:rPr lang="en-US" sz="2000" i="1" dirty="0">
                <a:solidFill>
                  <a:srgbClr val="FF0000"/>
                </a:solidFill>
                <a:hlinkClick r:id="rId3" tooltip="Prairie Home Companion">
                  <a:extLst>
                    <a:ext uri="{A12FA001-AC4F-418D-AE19-62706E023703}">
                      <ahyp:hlinkClr xmlns:ahyp="http://schemas.microsoft.com/office/drawing/2018/hyperlinkcolor" val="tx"/>
                    </a:ext>
                  </a:extLst>
                </a:hlinkClick>
              </a:rPr>
              <a:t>A Prairie Home Companion</a:t>
            </a:r>
            <a:r>
              <a:rPr lang="en-US" sz="2000" dirty="0">
                <a:solidFill>
                  <a:srgbClr val="FF0000"/>
                </a:solidFill>
              </a:rPr>
              <a:t>. </a:t>
            </a:r>
            <a:r>
              <a:rPr lang="en-US" sz="2000" dirty="0"/>
              <a:t>Lake Wobegon is also the setting of many of Keillor's stories and novels. It is described as a small rural town in central </a:t>
            </a:r>
            <a:r>
              <a:rPr lang="en-US" sz="2000" dirty="0">
                <a:solidFill>
                  <a:srgbClr val="FF0000"/>
                </a:solidFill>
                <a:hlinkClick r:id="rId4" tooltip="Minnesota">
                  <a:extLst>
                    <a:ext uri="{A12FA001-AC4F-418D-AE19-62706E023703}">
                      <ahyp:hlinkClr xmlns:ahyp="http://schemas.microsoft.com/office/drawing/2018/hyperlinkcolor" val="tx"/>
                    </a:ext>
                  </a:extLst>
                </a:hlinkClick>
              </a:rPr>
              <a:t>Minnesota</a:t>
            </a:r>
            <a:r>
              <a:rPr lang="en-US" sz="2000" dirty="0">
                <a:solidFill>
                  <a:srgbClr val="FF0000"/>
                </a:solidFill>
              </a:rPr>
              <a:t>, </a:t>
            </a:r>
            <a:r>
              <a:rPr lang="en-US" sz="2000" dirty="0"/>
              <a:t>and is peopled with fictional characters and places, many of which became familiar to listeners of the broadcast. The events and adventures of the townspeople provided Keillor with a wealth of humorous and often touching stories.</a:t>
            </a:r>
            <a:r>
              <a:rPr lang="en-US" sz="2000" baseline="30000" dirty="0">
                <a:hlinkClick r:id="rId5"/>
              </a:rPr>
              <a:t>[1]</a:t>
            </a:r>
            <a:r>
              <a:rPr lang="en-US" sz="2000" baseline="30000" dirty="0">
                <a:hlinkClick r:id="rId6"/>
              </a:rPr>
              <a:t>[2]</a:t>
            </a:r>
            <a:endParaRPr lang="en-US" sz="2000" dirty="0"/>
          </a:p>
        </p:txBody>
      </p:sp>
      <p:sp>
        <p:nvSpPr>
          <p:cNvPr id="3" name="Title 2">
            <a:extLst>
              <a:ext uri="{FF2B5EF4-FFF2-40B4-BE49-F238E27FC236}">
                <a16:creationId xmlns:a16="http://schemas.microsoft.com/office/drawing/2014/main" id="{FC943079-1DC1-4A71-B67B-ABE455A44600}"/>
              </a:ext>
            </a:extLst>
          </p:cNvPr>
          <p:cNvSpPr>
            <a:spLocks noGrp="1"/>
          </p:cNvSpPr>
          <p:nvPr>
            <p:ph type="title"/>
          </p:nvPr>
        </p:nvSpPr>
        <p:spPr>
          <a:xfrm>
            <a:off x="762000" y="274638"/>
            <a:ext cx="7924800" cy="822642"/>
          </a:xfrm>
        </p:spPr>
        <p:txBody>
          <a:bodyPr/>
          <a:lstStyle/>
          <a:p>
            <a:r>
              <a:rPr lang="en-US" dirty="0"/>
              <a:t>Lake </a:t>
            </a:r>
            <a:r>
              <a:rPr lang="en-US" dirty="0" err="1"/>
              <a:t>Wobegone</a:t>
            </a:r>
            <a:endParaRPr lang="en-US" dirty="0"/>
          </a:p>
        </p:txBody>
      </p:sp>
      <p:pic>
        <p:nvPicPr>
          <p:cNvPr id="4" name="Picture 3">
            <a:extLst>
              <a:ext uri="{FF2B5EF4-FFF2-40B4-BE49-F238E27FC236}">
                <a16:creationId xmlns:a16="http://schemas.microsoft.com/office/drawing/2014/main" id="{E66C6FBF-C711-4B97-A9D8-C303D5D49D2E}"/>
              </a:ext>
            </a:extLst>
          </p:cNvPr>
          <p:cNvPicPr>
            <a:picLocks noChangeAspect="1"/>
          </p:cNvPicPr>
          <p:nvPr/>
        </p:nvPicPr>
        <p:blipFill>
          <a:blip r:embed="rId7"/>
          <a:stretch>
            <a:fillRect/>
          </a:stretch>
        </p:blipFill>
        <p:spPr>
          <a:xfrm>
            <a:off x="6560136" y="1857375"/>
            <a:ext cx="2095500" cy="3143250"/>
          </a:xfrm>
          <a:prstGeom prst="rect">
            <a:avLst/>
          </a:prstGeom>
        </p:spPr>
      </p:pic>
    </p:spTree>
    <p:extLst>
      <p:ext uri="{BB962C8B-B14F-4D97-AF65-F5344CB8AC3E}">
        <p14:creationId xmlns:p14="http://schemas.microsoft.com/office/powerpoint/2010/main" val="3604335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22A7B1-42F9-4A56-94C9-0535B6E70E92}"/>
              </a:ext>
            </a:extLst>
          </p:cNvPr>
          <p:cNvSpPr>
            <a:spLocks noGrp="1"/>
          </p:cNvSpPr>
          <p:nvPr>
            <p:ph type="body" sz="quarter" idx="10"/>
          </p:nvPr>
        </p:nvSpPr>
        <p:spPr/>
        <p:txBody>
          <a:bodyPr>
            <a:normAutofit/>
          </a:bodyPr>
          <a:lstStyle/>
          <a:p>
            <a:r>
              <a:rPr lang="en-US" dirty="0"/>
              <a:t>Keillor's weekly monologue about Lake Wobegon included recurring elements:[5]</a:t>
            </a:r>
          </a:p>
          <a:p>
            <a:r>
              <a:rPr lang="en-US" dirty="0"/>
              <a:t>The opening words of the monologue usually were "Well, it's been a quiet week in Lake Wobegon, Minnesota, my hometown, out there on the edge of the prairie."</a:t>
            </a:r>
          </a:p>
          <a:p>
            <a:r>
              <a:rPr lang="en-US" dirty="0"/>
              <a:t>Lake Wobegon was called "the little town that time forgot and the decades cannot improve."</a:t>
            </a:r>
          </a:p>
          <a:p>
            <a:r>
              <a:rPr lang="en-US" dirty="0"/>
              <a:t>The closing words of the monologue were "Well, that's the news from Lake Wobegon, where all the women are strong, all the men are good-looking, and all the children are above average."</a:t>
            </a:r>
          </a:p>
        </p:txBody>
      </p:sp>
      <p:sp>
        <p:nvSpPr>
          <p:cNvPr id="3" name="Title 2">
            <a:extLst>
              <a:ext uri="{FF2B5EF4-FFF2-40B4-BE49-F238E27FC236}">
                <a16:creationId xmlns:a16="http://schemas.microsoft.com/office/drawing/2014/main" id="{6F803A58-497A-4E6B-8FC7-191F9EF2C80D}"/>
              </a:ext>
            </a:extLst>
          </p:cNvPr>
          <p:cNvSpPr>
            <a:spLocks noGrp="1"/>
          </p:cNvSpPr>
          <p:nvPr>
            <p:ph type="title"/>
          </p:nvPr>
        </p:nvSpPr>
        <p:spPr>
          <a:xfrm>
            <a:off x="762000" y="274638"/>
            <a:ext cx="5519928" cy="667194"/>
          </a:xfrm>
        </p:spPr>
        <p:txBody>
          <a:bodyPr/>
          <a:lstStyle/>
          <a:p>
            <a:r>
              <a:rPr lang="en-US" dirty="0"/>
              <a:t>Lake </a:t>
            </a:r>
            <a:r>
              <a:rPr lang="en-US" dirty="0" err="1"/>
              <a:t>Wobegone</a:t>
            </a:r>
            <a:endParaRPr lang="en-US" dirty="0"/>
          </a:p>
        </p:txBody>
      </p:sp>
      <p:pic>
        <p:nvPicPr>
          <p:cNvPr id="4" name="Picture 3">
            <a:extLst>
              <a:ext uri="{FF2B5EF4-FFF2-40B4-BE49-F238E27FC236}">
                <a16:creationId xmlns:a16="http://schemas.microsoft.com/office/drawing/2014/main" id="{086BDD72-6540-47A5-8810-0F278522C57A}"/>
              </a:ext>
            </a:extLst>
          </p:cNvPr>
          <p:cNvPicPr>
            <a:picLocks noChangeAspect="1"/>
          </p:cNvPicPr>
          <p:nvPr/>
        </p:nvPicPr>
        <p:blipFill>
          <a:blip r:embed="rId2"/>
          <a:stretch>
            <a:fillRect/>
          </a:stretch>
        </p:blipFill>
        <p:spPr>
          <a:xfrm>
            <a:off x="6903720" y="38100"/>
            <a:ext cx="2000250" cy="1562100"/>
          </a:xfrm>
          <a:prstGeom prst="rect">
            <a:avLst/>
          </a:prstGeom>
        </p:spPr>
      </p:pic>
    </p:spTree>
    <p:extLst>
      <p:ext uri="{BB962C8B-B14F-4D97-AF65-F5344CB8AC3E}">
        <p14:creationId xmlns:p14="http://schemas.microsoft.com/office/powerpoint/2010/main" val="2256377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C6CC3-1A5C-4011-A079-391381AD549A}"/>
              </a:ext>
            </a:extLst>
          </p:cNvPr>
          <p:cNvSpPr>
            <a:spLocks noGrp="1"/>
          </p:cNvSpPr>
          <p:nvPr>
            <p:ph type="body" sz="quarter" idx="10"/>
          </p:nvPr>
        </p:nvSpPr>
        <p:spPr/>
        <p:txBody>
          <a:bodyPr>
            <a:normAutofit lnSpcReduction="10000"/>
          </a:bodyPr>
          <a:lstStyle/>
          <a:p>
            <a:r>
              <a:rPr lang="en-US" dirty="0"/>
              <a:t>For each of the following, is the statement a null hypothesis or an alternative hypothesis? Why?</a:t>
            </a:r>
          </a:p>
          <a:p>
            <a:pPr marL="457200" indent="-457200">
              <a:buAutoNum type="alphaLcPeriod"/>
            </a:pPr>
            <a:r>
              <a:rPr lang="en-US" dirty="0"/>
              <a:t>The mean IQ of all students at Lake </a:t>
            </a:r>
            <a:r>
              <a:rPr lang="en-US" dirty="0" err="1"/>
              <a:t>Wobegone</a:t>
            </a:r>
            <a:r>
              <a:rPr lang="en-US" dirty="0"/>
              <a:t> High School is higher than 100.</a:t>
            </a:r>
          </a:p>
          <a:p>
            <a:pPr marL="457200" indent="-457200">
              <a:buAutoNum type="alphaLcPeriod"/>
            </a:pPr>
            <a:r>
              <a:rPr lang="en-US" dirty="0"/>
              <a:t>The probability of rolling a 6 with a particular die is 1/6.</a:t>
            </a:r>
          </a:p>
          <a:p>
            <a:pPr marL="457200" indent="-457200">
              <a:buAutoNum type="alphaLcPeriod"/>
            </a:pPr>
            <a:r>
              <a:rPr lang="en-US" dirty="0"/>
              <a:t>The proportion of all new business enterprises that remain in business for at least 5 years is 0.50.</a:t>
            </a:r>
          </a:p>
          <a:p>
            <a:pPr marL="0" indent="0"/>
            <a:r>
              <a:rPr lang="en-US" dirty="0"/>
              <a:t>Answers:</a:t>
            </a:r>
          </a:p>
          <a:p>
            <a:pPr marL="457200" indent="-457200">
              <a:buAutoNum type="alphaLcParenR"/>
            </a:pPr>
            <a:r>
              <a:rPr lang="en-US" dirty="0"/>
              <a:t>alternative hypothesis</a:t>
            </a:r>
          </a:p>
          <a:p>
            <a:pPr marL="457200" indent="-457200">
              <a:buAutoNum type="alphaLcParenR"/>
            </a:pPr>
            <a:r>
              <a:rPr lang="en-US" dirty="0"/>
              <a:t>null hypothesis</a:t>
            </a:r>
          </a:p>
          <a:p>
            <a:pPr marL="457200" indent="-457200">
              <a:buAutoNum type="alphaLcParenR"/>
            </a:pPr>
            <a:r>
              <a:rPr lang="en-US" dirty="0"/>
              <a:t>alternative hypothesis </a:t>
            </a:r>
          </a:p>
        </p:txBody>
      </p:sp>
      <p:sp>
        <p:nvSpPr>
          <p:cNvPr id="3" name="Title 2">
            <a:extLst>
              <a:ext uri="{FF2B5EF4-FFF2-40B4-BE49-F238E27FC236}">
                <a16:creationId xmlns:a16="http://schemas.microsoft.com/office/drawing/2014/main" id="{78C7473C-BD93-4DDE-A06F-34EC8BDF5970}"/>
              </a:ext>
            </a:extLst>
          </p:cNvPr>
          <p:cNvSpPr>
            <a:spLocks noGrp="1"/>
          </p:cNvSpPr>
          <p:nvPr>
            <p:ph type="title"/>
          </p:nvPr>
        </p:nvSpPr>
        <p:spPr>
          <a:xfrm>
            <a:off x="762000" y="274638"/>
            <a:ext cx="7924800" cy="822642"/>
          </a:xfrm>
        </p:spPr>
        <p:txBody>
          <a:bodyPr/>
          <a:lstStyle/>
          <a:p>
            <a:r>
              <a:rPr lang="en-US" dirty="0"/>
              <a:t>Problem 9.2 H</a:t>
            </a:r>
            <a:r>
              <a:rPr lang="en-US" baseline="-25000" dirty="0"/>
              <a:t>0</a:t>
            </a:r>
            <a:r>
              <a:rPr lang="en-US" dirty="0"/>
              <a:t> or H</a:t>
            </a:r>
            <a:r>
              <a:rPr lang="en-US" baseline="-25000" dirty="0"/>
              <a:t>a</a:t>
            </a:r>
            <a:r>
              <a:rPr lang="en-US" dirty="0"/>
              <a:t>? Page 391</a:t>
            </a:r>
          </a:p>
        </p:txBody>
      </p:sp>
      <p:sp>
        <p:nvSpPr>
          <p:cNvPr id="4" name="TextBox 3">
            <a:extLst>
              <a:ext uri="{FF2B5EF4-FFF2-40B4-BE49-F238E27FC236}">
                <a16:creationId xmlns:a16="http://schemas.microsoft.com/office/drawing/2014/main" id="{35620F9C-5F6C-4E85-8FA8-D2EB0D2BBA05}"/>
              </a:ext>
            </a:extLst>
          </p:cNvPr>
          <p:cNvSpPr txBox="1"/>
          <p:nvPr/>
        </p:nvSpPr>
        <p:spPr>
          <a:xfrm>
            <a:off x="708850" y="4672584"/>
            <a:ext cx="3848291" cy="1408176"/>
          </a:xfrm>
          <a:prstGeom prst="rect">
            <a:avLst/>
          </a:prstGeom>
          <a:solidFill>
            <a:schemeClr val="accent2"/>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67AD3204-2842-4A5E-A507-F44057DC2713}"/>
              </a:ext>
            </a:extLst>
          </p:cNvPr>
          <p:cNvPicPr>
            <a:picLocks noChangeAspect="1"/>
          </p:cNvPicPr>
          <p:nvPr/>
        </p:nvPicPr>
        <p:blipFill>
          <a:blip r:embed="rId2"/>
          <a:stretch>
            <a:fillRect/>
          </a:stretch>
        </p:blipFill>
        <p:spPr>
          <a:xfrm>
            <a:off x="5426964" y="4356735"/>
            <a:ext cx="2647950" cy="1724025"/>
          </a:xfrm>
          <a:prstGeom prst="rect">
            <a:avLst/>
          </a:prstGeom>
        </p:spPr>
      </p:pic>
      <p:sp>
        <p:nvSpPr>
          <p:cNvPr id="5" name="TextBox 4">
            <a:extLst>
              <a:ext uri="{FF2B5EF4-FFF2-40B4-BE49-F238E27FC236}">
                <a16:creationId xmlns:a16="http://schemas.microsoft.com/office/drawing/2014/main" id="{F856F2BD-97A6-429D-8D74-29E1C15260FE}"/>
              </a:ext>
            </a:extLst>
          </p:cNvPr>
          <p:cNvSpPr txBox="1"/>
          <p:nvPr/>
        </p:nvSpPr>
        <p:spPr>
          <a:xfrm>
            <a:off x="5401818" y="2729484"/>
            <a:ext cx="1190519" cy="338554"/>
          </a:xfrm>
          <a:prstGeom prst="rect">
            <a:avLst/>
          </a:prstGeom>
          <a:solidFill>
            <a:schemeClr val="bg1">
              <a:lumMod val="75000"/>
            </a:schemeClr>
          </a:solidFill>
        </p:spPr>
        <p:txBody>
          <a:bodyPr wrap="none" rtlCol="0">
            <a:spAutoFit/>
          </a:bodyPr>
          <a:lstStyle/>
          <a:p>
            <a:r>
              <a:rPr lang="en-US" sz="1600" b="1" dirty="0">
                <a:solidFill>
                  <a:schemeClr val="tx1"/>
                </a:solidFill>
              </a:rPr>
              <a:t>Average IQ</a:t>
            </a:r>
          </a:p>
        </p:txBody>
      </p:sp>
      <p:cxnSp>
        <p:nvCxnSpPr>
          <p:cNvPr id="8" name="Straight Arrow Connector 7">
            <a:extLst>
              <a:ext uri="{FF2B5EF4-FFF2-40B4-BE49-F238E27FC236}">
                <a16:creationId xmlns:a16="http://schemas.microsoft.com/office/drawing/2014/main" id="{09A2E651-3A60-4E9F-86BA-500ECB10B382}"/>
              </a:ext>
            </a:extLst>
          </p:cNvPr>
          <p:cNvCxnSpPr/>
          <p:nvPr/>
        </p:nvCxnSpPr>
        <p:spPr bwMode="auto">
          <a:xfrm flipH="1">
            <a:off x="4724400" y="2884932"/>
            <a:ext cx="547116"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73102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ChangeArrowheads="1"/>
          </p:cNvSpPr>
          <p:nvPr/>
        </p:nvSpPr>
        <p:spPr bwMode="auto">
          <a:xfrm>
            <a:off x="4960938" y="838200"/>
            <a:ext cx="387826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p>
            <a:pPr algn="ctr" eaLnBrk="0" hangingPunct="0"/>
            <a:r>
              <a:rPr lang="en-US" altLang="en-US" sz="6000" b="1">
                <a:latin typeface="Arial" panose="020B0604020202020204" pitchFamily="34" charset="0"/>
              </a:rPr>
              <a:t>Section 9.2</a:t>
            </a:r>
          </a:p>
        </p:txBody>
      </p:sp>
      <p:sp>
        <p:nvSpPr>
          <p:cNvPr id="78852" name="Rectangle 3"/>
          <p:cNvSpPr>
            <a:spLocks noChangeArrowheads="1"/>
          </p:cNvSpPr>
          <p:nvPr/>
        </p:nvSpPr>
        <p:spPr bwMode="auto">
          <a:xfrm>
            <a:off x="4960938" y="3810000"/>
            <a:ext cx="35734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ts val="700"/>
              </a:spcBef>
            </a:pPr>
            <a:r>
              <a:rPr lang="en-US" altLang="en-US" sz="3200" b="1" dirty="0">
                <a:latin typeface="Arial" panose="020B0604020202020204" pitchFamily="34" charset="0"/>
              </a:rPr>
              <a:t>Significance Tests About </a:t>
            </a:r>
            <a:r>
              <a:rPr lang="en-US" altLang="en-US" sz="3200" b="1" i="1" u="sng" dirty="0">
                <a:latin typeface="Arial" panose="020B0604020202020204" pitchFamily="34" charset="0"/>
              </a:rPr>
              <a:t>Proportions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
          <p:cNvSpPr>
            <a:spLocks noGrp="1" noChangeArrowheads="1"/>
          </p:cNvSpPr>
          <p:nvPr>
            <p:ph type="title" idx="4294967295"/>
          </p:nvPr>
        </p:nvSpPr>
        <p:spPr bwMode="auto">
          <a:xfrm>
            <a:off x="914400" y="76200"/>
            <a:ext cx="7924800" cy="10668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solidFill>
                  <a:srgbClr val="000000"/>
                </a:solidFill>
                <a:latin typeface="Arial" panose="020B0604020202020204" pitchFamily="34" charset="0"/>
              </a:rPr>
              <a:t>Example: Are Astrologers’ Predictions Better Than Guessing?</a:t>
            </a:r>
          </a:p>
        </p:txBody>
      </p:sp>
      <p:sp>
        <p:nvSpPr>
          <p:cNvPr id="80899" name="Rectangle 2"/>
          <p:cNvSpPr>
            <a:spLocks noGrp="1" noChangeArrowheads="1"/>
          </p:cNvSpPr>
          <p:nvPr>
            <p:ph type="body" idx="4294967295"/>
          </p:nvPr>
        </p:nvSpPr>
        <p:spPr bwMode="auto">
          <a:xfrm>
            <a:off x="914400" y="1600200"/>
            <a:ext cx="7772400" cy="4724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317500" eaLnBrk="1" hangingPunct="1">
              <a:spcBef>
                <a:spcPts val="600"/>
              </a:spcBef>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An astrologer prepares horoscopes for 116 adult volunteers. Each subject also filled out a California Personality Index (CPI) survey. For a given adult, his or her horoscope is shown to the astrologer along with their CPI survey as well as the CPI surveys for two other randomly selected adults. The astrologer is asked which survey is the correct one for that adult.</a:t>
            </a:r>
          </a:p>
          <a:p>
            <a:pPr marL="768350" lvl="1" indent="-285750" eaLnBrk="1" hangingPunct="1">
              <a:spcBef>
                <a:spcPts val="600"/>
              </a:spcBef>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With random guessing, </a:t>
            </a:r>
            <a:r>
              <a:rPr lang="en-US" altLang="en-US" i="1" dirty="0">
                <a:latin typeface="+mj-lt"/>
              </a:rPr>
              <a:t>p</a:t>
            </a:r>
            <a:r>
              <a:rPr lang="en-US" altLang="en-US" dirty="0"/>
              <a:t> = 1/3 </a:t>
            </a:r>
          </a:p>
          <a:p>
            <a:pPr marL="768350" lvl="1" indent="-285750" eaLnBrk="1" hangingPunct="1">
              <a:spcBef>
                <a:spcPts val="600"/>
              </a:spcBef>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The astrologers’ claim: </a:t>
            </a:r>
            <a:r>
              <a:rPr lang="en-US" altLang="en-US" i="1" dirty="0">
                <a:latin typeface="+mj-lt"/>
              </a:rPr>
              <a:t>p</a:t>
            </a:r>
            <a:r>
              <a:rPr lang="en-US" altLang="en-US" dirty="0"/>
              <a:t> &gt; 1/3 </a:t>
            </a:r>
          </a:p>
          <a:p>
            <a:pPr marL="768350" lvl="1" indent="-285750" eaLnBrk="1" hangingPunct="1">
              <a:spcBef>
                <a:spcPts val="600"/>
              </a:spcBef>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The hypotheses for this test:</a:t>
            </a:r>
          </a:p>
          <a:p>
            <a:pPr marL="1371600" lvl="3" indent="0" eaLnBrk="1" hangingPunct="1">
              <a:spcBef>
                <a:spcPts val="600"/>
              </a:spcBef>
              <a:buClr>
                <a:srgbClr val="CCCC99"/>
              </a:buClr>
              <a:buFont typeface="Wingdings" panose="05000000000000000000" pitchFamily="2" charset="2"/>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 </a:t>
            </a:r>
          </a:p>
          <a:p>
            <a:pPr marL="768350" lvl="1" indent="-285750" eaLnBrk="1" hangingPunct="1">
              <a:spcBef>
                <a:spcPts val="600"/>
              </a:spcBef>
              <a:buSzPct val="75000"/>
              <a:buFontTx/>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075304503"/>
              </p:ext>
            </p:extLst>
          </p:nvPr>
        </p:nvGraphicFramePr>
        <p:xfrm>
          <a:off x="5827713" y="5216525"/>
          <a:ext cx="1625600" cy="901700"/>
        </p:xfrm>
        <a:graphic>
          <a:graphicData uri="http://schemas.openxmlformats.org/presentationml/2006/ole">
            <mc:AlternateContent xmlns:mc="http://schemas.openxmlformats.org/markup-compatibility/2006">
              <mc:Choice xmlns:v="urn:schemas-microsoft-com:vml" Requires="v">
                <p:oleObj spid="_x0000_s81272" name="Equation" r:id="rId4" imgW="1625400" imgH="901440" progId="Equation.DSMT4">
                  <p:embed/>
                </p:oleObj>
              </mc:Choice>
              <mc:Fallback>
                <p:oleObj name="Equation" r:id="rId4" imgW="1625400" imgH="901440" progId="Equation.DSMT4">
                  <p:embed/>
                  <p:pic>
                    <p:nvPicPr>
                      <p:cNvPr id="0" name=""/>
                      <p:cNvPicPr/>
                      <p:nvPr/>
                    </p:nvPicPr>
                    <p:blipFill>
                      <a:blip r:embed="rId5"/>
                      <a:stretch>
                        <a:fillRect/>
                      </a:stretch>
                    </p:blipFill>
                    <p:spPr>
                      <a:xfrm>
                        <a:off x="5827713" y="5216525"/>
                        <a:ext cx="1625600" cy="9017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9DA63F-8668-458D-B1D9-0DCAB85C6193}"/>
              </a:ext>
            </a:extLst>
          </p:cNvPr>
          <p:cNvSpPr>
            <a:spLocks noGrp="1"/>
          </p:cNvSpPr>
          <p:nvPr>
            <p:ph type="body" sz="quarter" idx="10"/>
          </p:nvPr>
        </p:nvSpPr>
        <p:spPr>
          <a:xfrm>
            <a:off x="297180" y="1485900"/>
            <a:ext cx="5518404" cy="4480560"/>
          </a:xfrm>
        </p:spPr>
        <p:txBody>
          <a:bodyPr>
            <a:normAutofit/>
          </a:bodyPr>
          <a:lstStyle/>
          <a:p>
            <a:r>
              <a:rPr lang="en-US" dirty="0"/>
              <a:t>A person who claims to be psychic says that the probability p that he can correctly predict the outcome of a flip of a fair coin will more often be right than wrong. If we want to test this claim, we could use the data from an experiment in which he predicts the outcomes for n flips of the coin. State the parameter of interest and the hypotheses for testing this claim, where the alternative hypothesis reflects the psychic’s claim.</a:t>
            </a:r>
          </a:p>
        </p:txBody>
      </p:sp>
      <p:sp>
        <p:nvSpPr>
          <p:cNvPr id="3" name="Title 2">
            <a:extLst>
              <a:ext uri="{FF2B5EF4-FFF2-40B4-BE49-F238E27FC236}">
                <a16:creationId xmlns:a16="http://schemas.microsoft.com/office/drawing/2014/main" id="{8412B202-41B0-4DAD-BF13-368F17A6B39A}"/>
              </a:ext>
            </a:extLst>
          </p:cNvPr>
          <p:cNvSpPr>
            <a:spLocks noGrp="1"/>
          </p:cNvSpPr>
          <p:nvPr>
            <p:ph type="title"/>
          </p:nvPr>
        </p:nvSpPr>
        <p:spPr>
          <a:xfrm>
            <a:off x="762000" y="274638"/>
            <a:ext cx="7924800" cy="900366"/>
          </a:xfrm>
        </p:spPr>
        <p:txBody>
          <a:bodyPr/>
          <a:lstStyle/>
          <a:p>
            <a:r>
              <a:rPr lang="en-US" dirty="0"/>
              <a:t>Problem 9.10 Psychic, page 405</a:t>
            </a:r>
          </a:p>
        </p:txBody>
      </p:sp>
      <p:pic>
        <p:nvPicPr>
          <p:cNvPr id="4" name="Picture 3">
            <a:extLst>
              <a:ext uri="{FF2B5EF4-FFF2-40B4-BE49-F238E27FC236}">
                <a16:creationId xmlns:a16="http://schemas.microsoft.com/office/drawing/2014/main" id="{73F6CD00-2AD9-4944-8F97-5A668C9F082B}"/>
              </a:ext>
            </a:extLst>
          </p:cNvPr>
          <p:cNvPicPr>
            <a:picLocks noChangeAspect="1"/>
          </p:cNvPicPr>
          <p:nvPr/>
        </p:nvPicPr>
        <p:blipFill>
          <a:blip r:embed="rId2"/>
          <a:stretch>
            <a:fillRect/>
          </a:stretch>
        </p:blipFill>
        <p:spPr>
          <a:xfrm>
            <a:off x="6057900" y="2562225"/>
            <a:ext cx="2628900" cy="1733550"/>
          </a:xfrm>
          <a:prstGeom prst="rect">
            <a:avLst/>
          </a:prstGeom>
        </p:spPr>
      </p:pic>
    </p:spTree>
    <p:extLst>
      <p:ext uri="{BB962C8B-B14F-4D97-AF65-F5344CB8AC3E}">
        <p14:creationId xmlns:p14="http://schemas.microsoft.com/office/powerpoint/2010/main" val="1508324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9DA63F-8668-458D-B1D9-0DCAB85C6193}"/>
              </a:ext>
            </a:extLst>
          </p:cNvPr>
          <p:cNvSpPr>
            <a:spLocks noGrp="1"/>
          </p:cNvSpPr>
          <p:nvPr>
            <p:ph type="body" sz="quarter" idx="10"/>
          </p:nvPr>
        </p:nvSpPr>
        <p:spPr/>
        <p:txBody>
          <a:bodyPr/>
          <a:lstStyle/>
          <a:p>
            <a:r>
              <a:rPr lang="en-US" dirty="0"/>
              <a:t>The parameter of interest is the proportion, p, of correct predictions of coin flips by psychic. The null hypothesis is that the psychic will successfully predict the outcome of the flip of a coin 1/2 of the time, and the alternative hypothesis is that the psychic will predict the outcome more than 1/2 of the time. H</a:t>
            </a:r>
            <a:r>
              <a:rPr lang="en-US" baseline="-25000" dirty="0"/>
              <a:t>0</a:t>
            </a:r>
            <a:r>
              <a:rPr lang="en-US" dirty="0"/>
              <a:t>: p = 0.5; Ha: p &gt; 0.5 </a:t>
            </a:r>
          </a:p>
          <a:p>
            <a:r>
              <a:rPr lang="en-US" dirty="0"/>
              <a:t>     or H</a:t>
            </a:r>
            <a:r>
              <a:rPr lang="en-US" baseline="-25000" dirty="0"/>
              <a:t>0</a:t>
            </a:r>
            <a:r>
              <a:rPr lang="en-US" dirty="0"/>
              <a:t>: p = 1/2; Ha: p &gt; 1/2 </a:t>
            </a:r>
          </a:p>
        </p:txBody>
      </p:sp>
      <p:sp>
        <p:nvSpPr>
          <p:cNvPr id="3" name="Title 2">
            <a:extLst>
              <a:ext uri="{FF2B5EF4-FFF2-40B4-BE49-F238E27FC236}">
                <a16:creationId xmlns:a16="http://schemas.microsoft.com/office/drawing/2014/main" id="{8412B202-41B0-4DAD-BF13-368F17A6B39A}"/>
              </a:ext>
            </a:extLst>
          </p:cNvPr>
          <p:cNvSpPr>
            <a:spLocks noGrp="1"/>
          </p:cNvSpPr>
          <p:nvPr>
            <p:ph type="title"/>
          </p:nvPr>
        </p:nvSpPr>
        <p:spPr>
          <a:xfrm>
            <a:off x="762000" y="274638"/>
            <a:ext cx="7924800" cy="900366"/>
          </a:xfrm>
        </p:spPr>
        <p:txBody>
          <a:bodyPr/>
          <a:lstStyle/>
          <a:p>
            <a:r>
              <a:rPr lang="en-US" dirty="0"/>
              <a:t>Problem 9.10 Psychic, page 405</a:t>
            </a:r>
          </a:p>
        </p:txBody>
      </p:sp>
      <p:pic>
        <p:nvPicPr>
          <p:cNvPr id="4" name="Picture 3">
            <a:extLst>
              <a:ext uri="{FF2B5EF4-FFF2-40B4-BE49-F238E27FC236}">
                <a16:creationId xmlns:a16="http://schemas.microsoft.com/office/drawing/2014/main" id="{73F6CD00-2AD9-4944-8F97-5A668C9F082B}"/>
              </a:ext>
            </a:extLst>
          </p:cNvPr>
          <p:cNvPicPr>
            <a:picLocks noChangeAspect="1"/>
          </p:cNvPicPr>
          <p:nvPr/>
        </p:nvPicPr>
        <p:blipFill>
          <a:blip r:embed="rId2"/>
          <a:stretch>
            <a:fillRect/>
          </a:stretch>
        </p:blipFill>
        <p:spPr>
          <a:xfrm>
            <a:off x="5271516" y="4128516"/>
            <a:ext cx="2628900" cy="1733550"/>
          </a:xfrm>
          <a:prstGeom prst="rect">
            <a:avLst/>
          </a:prstGeom>
        </p:spPr>
      </p:pic>
    </p:spTree>
    <p:extLst>
      <p:ext uri="{BB962C8B-B14F-4D97-AF65-F5344CB8AC3E}">
        <p14:creationId xmlns:p14="http://schemas.microsoft.com/office/powerpoint/2010/main" val="3487371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noGrp="1" noChangeArrowheads="1"/>
          </p:cNvSpPr>
          <p:nvPr>
            <p:ph type="title" idx="4294967295"/>
          </p:nvPr>
        </p:nvSpPr>
        <p:spPr bwMode="auto">
          <a:xfrm>
            <a:off x="914400" y="164592"/>
            <a:ext cx="8077200" cy="976884"/>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Steps of a Significance Test about a Population Proportion</a:t>
            </a:r>
          </a:p>
        </p:txBody>
      </p:sp>
      <mc:AlternateContent xmlns:mc="http://schemas.openxmlformats.org/markup-compatibility/2006" xmlns:a14="http://schemas.microsoft.com/office/drawing/2010/main">
        <mc:Choice Requires="a14">
          <p:sp>
            <p:nvSpPr>
              <p:cNvPr id="82947"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indent="-317500" eaLnBrk="1" hangingPunct="1">
                  <a:lnSpc>
                    <a:spcPct val="90000"/>
                  </a:lnSpc>
                  <a:spcBef>
                    <a:spcPts val="725"/>
                  </a:spcBef>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solidFill>
                      <a:schemeClr val="tx1"/>
                    </a:solidFill>
                  </a:rPr>
                  <a:t>Step 1:  Assumptions</a:t>
                </a:r>
              </a:p>
              <a:p>
                <a:pPr indent="-317500" eaLnBrk="1" hangingPunct="1">
                  <a:lnSpc>
                    <a:spcPct val="90000"/>
                  </a:lnSpc>
                  <a:spcBef>
                    <a:spcPts val="725"/>
                  </a:spcBef>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marL="800100" lvl="1" indent="-342900" eaLnBrk="1" hangingPunct="1">
                  <a:lnSpc>
                    <a:spcPct val="90000"/>
                  </a:lnSpc>
                  <a:spcBef>
                    <a:spcPts val="700"/>
                  </a:spcBef>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The variable is categorical.</a:t>
                </a:r>
              </a:p>
              <a:p>
                <a:pPr marL="800100" lvl="1" indent="-342900" eaLnBrk="1" hangingPunct="1">
                  <a:lnSpc>
                    <a:spcPct val="90000"/>
                  </a:lnSpc>
                  <a:spcBef>
                    <a:spcPts val="700"/>
                  </a:spcBef>
                  <a:buClr>
                    <a:srgbClr val="330033"/>
                  </a:buClr>
                  <a:buSzPct val="75000"/>
                  <a:buFont typeface="Wingdings" panose="05000000000000000000" pitchFamily="2"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marL="800100" lvl="1" indent="-342900" eaLnBrk="1" hangingPunct="1">
                  <a:lnSpc>
                    <a:spcPct val="90000"/>
                  </a:lnSpc>
                  <a:spcBef>
                    <a:spcPts val="700"/>
                  </a:spcBef>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The data are obtained using randomization.</a:t>
                </a:r>
              </a:p>
              <a:p>
                <a:pPr marL="800100" lvl="1" indent="-342900" eaLnBrk="1" hangingPunct="1">
                  <a:lnSpc>
                    <a:spcPct val="90000"/>
                  </a:lnSpc>
                  <a:spcBef>
                    <a:spcPts val="700"/>
                  </a:spcBef>
                  <a:buClr>
                    <a:srgbClr val="330033"/>
                  </a:buClr>
                  <a:buSzPct val="75000"/>
                  <a:buFont typeface="Wingdings" panose="05000000000000000000" pitchFamily="2"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marL="800100" lvl="1" indent="-342900" eaLnBrk="1" hangingPunct="1">
                  <a:lnSpc>
                    <a:spcPct val="90000"/>
                  </a:lnSpc>
                  <a:spcBef>
                    <a:spcPts val="700"/>
                  </a:spcBef>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The sample size is sufficiently large that the sampling distribution of the sample proportion </a:t>
                </a:r>
                <a14:m>
                  <m:oMath xmlns:m="http://schemas.openxmlformats.org/officeDocument/2006/math">
                    <m:acc>
                      <m:accPr>
                        <m:chr m:val="̂"/>
                        <m:ctrlPr>
                          <a:rPr lang="en-US" altLang="en-US" i="1" smtClean="0">
                            <a:solidFill>
                              <a:schemeClr val="tx1"/>
                            </a:solidFill>
                            <a:latin typeface="Cambria Math" panose="02040503050406030204" pitchFamily="18" charset="0"/>
                          </a:rPr>
                        </m:ctrlPr>
                      </m:accPr>
                      <m:e>
                        <m:r>
                          <a:rPr lang="en-US" altLang="en-US" b="0" i="1" smtClean="0">
                            <a:solidFill>
                              <a:schemeClr val="tx1"/>
                            </a:solidFill>
                            <a:latin typeface="Cambria Math" panose="02040503050406030204" pitchFamily="18" charset="0"/>
                          </a:rPr>
                          <m:t>𝑝</m:t>
                        </m:r>
                      </m:e>
                    </m:acc>
                  </m:oMath>
                </a14:m>
                <a:r>
                  <a:rPr lang="en-US" altLang="en-US" dirty="0">
                    <a:solidFill>
                      <a:schemeClr val="tx1"/>
                    </a:solidFill>
                  </a:rPr>
                  <a:t> is approximately normal:</a:t>
                </a:r>
              </a:p>
              <a:p>
                <a:pPr marL="800100" lvl="1" indent="-342900" eaLnBrk="1" hangingPunct="1">
                  <a:lnSpc>
                    <a:spcPct val="90000"/>
                  </a:lnSpc>
                  <a:spcBef>
                    <a:spcPts val="700"/>
                  </a:spcBef>
                  <a:buClr>
                    <a:srgbClr val="330033"/>
                  </a:buClr>
                  <a:buSzPct val="75000"/>
                  <a:buFont typeface="Wingdings" panose="05000000000000000000" pitchFamily="2" charset="2"/>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	</a:t>
                </a:r>
              </a:p>
              <a:p>
                <a:pPr marL="800100" lvl="1" indent="-342900" eaLnBrk="1" hangingPunct="1">
                  <a:lnSpc>
                    <a:spcPct val="90000"/>
                  </a:lnSpc>
                  <a:spcBef>
                    <a:spcPts val="700"/>
                  </a:spcBef>
                  <a:buClr>
                    <a:srgbClr val="330033"/>
                  </a:buClr>
                  <a:buSzPct val="75000"/>
                  <a:buFont typeface="Wingdings" panose="05000000000000000000" pitchFamily="2" charset="2"/>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			 </a:t>
                </a:r>
              </a:p>
            </p:txBody>
          </p:sp>
        </mc:Choice>
        <mc:Fallback xmlns="">
          <p:sp>
            <p:nvSpPr>
              <p:cNvPr id="82947" name="Rectangle 2"/>
              <p:cNvSpPr>
                <a:spLocks noGrp="1" noRot="1" noChangeAspect="1" noMove="1" noResize="1" noEditPoints="1" noAdjustHandles="1" noChangeArrowheads="1" noChangeShapeType="1" noTextEdit="1"/>
              </p:cNvSpPr>
              <p:nvPr>
                <p:ph type="body" idx="4294967295"/>
              </p:nvPr>
            </p:nvSpPr>
            <p:spPr bwMode="auto">
              <a:xfrm>
                <a:off x="914400" y="1600200"/>
                <a:ext cx="7772400" cy="4530725"/>
              </a:xfrm>
              <a:prstGeom prst="rect">
                <a:avLst/>
              </a:prstGeom>
              <a:blipFill>
                <a:blip r:embed="rId4"/>
                <a:stretch>
                  <a:fillRect l="-941" t="-1750" r="-1333" b="-808"/>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1476048242"/>
              </p:ext>
            </p:extLst>
          </p:nvPr>
        </p:nvGraphicFramePr>
        <p:xfrm>
          <a:off x="2895600" y="5372100"/>
          <a:ext cx="4114800" cy="444500"/>
        </p:xfrm>
        <a:graphic>
          <a:graphicData uri="http://schemas.openxmlformats.org/presentationml/2006/ole">
            <mc:AlternateContent xmlns:mc="http://schemas.openxmlformats.org/markup-compatibility/2006">
              <mc:Choice xmlns:v="urn:schemas-microsoft-com:vml" Requires="v">
                <p:oleObj spid="_x0000_s83286" name="Equation" r:id="rId5" imgW="4114800" imgH="444240" progId="Equation.DSMT4">
                  <p:embed/>
                </p:oleObj>
              </mc:Choice>
              <mc:Fallback>
                <p:oleObj name="Equation" r:id="rId5" imgW="4114800" imgH="444240" progId="Equation.DSMT4">
                  <p:embed/>
                  <p:pic>
                    <p:nvPicPr>
                      <p:cNvPr id="0" name=""/>
                      <p:cNvPicPr/>
                      <p:nvPr/>
                    </p:nvPicPr>
                    <p:blipFill>
                      <a:blip r:embed="rId6"/>
                      <a:stretch>
                        <a:fillRect/>
                      </a:stretch>
                    </p:blipFill>
                    <p:spPr>
                      <a:xfrm>
                        <a:off x="2895600" y="5372100"/>
                        <a:ext cx="4114800" cy="4445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body" idx="4294967295"/>
          </p:nvPr>
        </p:nvSpPr>
        <p:spPr bwMode="auto">
          <a:xfrm>
            <a:off x="914400" y="1600200"/>
            <a:ext cx="7772400" cy="476885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indent="-317500" eaLnBrk="1" hangingPunct="1">
              <a:lnSpc>
                <a:spcPct val="90000"/>
              </a:lnSpc>
              <a:spcBef>
                <a:spcPts val="725"/>
              </a:spcBef>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solidFill>
                  <a:schemeClr val="tx1"/>
                </a:solidFill>
              </a:rPr>
              <a:t>Step 2:  Hypotheses</a:t>
            </a:r>
            <a:br>
              <a:rPr lang="en-US" altLang="en-US" b="1" dirty="0">
                <a:solidFill>
                  <a:schemeClr val="tx1"/>
                </a:solidFill>
              </a:rPr>
            </a:br>
            <a:endParaRPr lang="en-US" altLang="en-US" b="1" dirty="0">
              <a:solidFill>
                <a:schemeClr val="tx1"/>
              </a:solidFill>
            </a:endParaRPr>
          </a:p>
          <a:p>
            <a:pPr indent="-317500" eaLnBrk="1" hangingPunct="1">
              <a:lnSpc>
                <a:spcPct val="90000"/>
              </a:lnSpc>
              <a:spcBef>
                <a:spcPts val="550"/>
              </a:spcBef>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The </a:t>
            </a:r>
            <a:r>
              <a:rPr lang="en-US" altLang="en-US" b="1" dirty="0">
                <a:solidFill>
                  <a:schemeClr val="tx1"/>
                </a:solidFill>
              </a:rPr>
              <a:t>null hypothesis</a:t>
            </a:r>
            <a:r>
              <a:rPr lang="en-US" altLang="en-US" dirty="0">
                <a:solidFill>
                  <a:schemeClr val="tx1"/>
                </a:solidFill>
              </a:rPr>
              <a:t> has the form:</a:t>
            </a:r>
          </a:p>
          <a:p>
            <a:pPr marL="457200" lvl="1" indent="0" eaLnBrk="1" hangingPunct="1">
              <a:lnSpc>
                <a:spcPct val="90000"/>
              </a:lnSpc>
              <a:spcBef>
                <a:spcPts val="600"/>
              </a:spcBef>
              <a:buSzPct val="75000"/>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baseline="-25000" dirty="0">
              <a:solidFill>
                <a:schemeClr val="tx1"/>
              </a:solidFill>
            </a:endParaRPr>
          </a:p>
          <a:p>
            <a:pPr marL="457200" lvl="1" indent="0" eaLnBrk="1" hangingPunct="1">
              <a:lnSpc>
                <a:spcPct val="90000"/>
              </a:lnSpc>
              <a:spcBef>
                <a:spcPts val="600"/>
              </a:spcBef>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baseline="-25000" dirty="0">
              <a:solidFill>
                <a:schemeClr val="tx1"/>
              </a:solidFill>
            </a:endParaRPr>
          </a:p>
          <a:p>
            <a:pPr indent="-317500" eaLnBrk="1" hangingPunct="1">
              <a:lnSpc>
                <a:spcPct val="90000"/>
              </a:lnSpc>
              <a:spcBef>
                <a:spcPts val="550"/>
              </a:spcBef>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The </a:t>
            </a:r>
            <a:r>
              <a:rPr lang="en-US" altLang="en-US" b="1" dirty="0">
                <a:solidFill>
                  <a:schemeClr val="tx1"/>
                </a:solidFill>
              </a:rPr>
              <a:t>alternative hypothesis </a:t>
            </a:r>
            <a:r>
              <a:rPr lang="en-US" altLang="en-US" dirty="0">
                <a:solidFill>
                  <a:schemeClr val="tx1"/>
                </a:solidFill>
              </a:rPr>
              <a:t>has the form:</a:t>
            </a:r>
          </a:p>
          <a:p>
            <a:pPr marL="457200" lvl="1" indent="0" eaLnBrk="1" hangingPunct="1">
              <a:lnSpc>
                <a:spcPct val="90000"/>
              </a:lnSpc>
              <a:spcBef>
                <a:spcPts val="600"/>
              </a:spcBef>
              <a:buSzPct val="75000"/>
              <a:buFontTx/>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p:txBody>
      </p:sp>
      <p:sp>
        <p:nvSpPr>
          <p:cNvPr id="8" name="Rectangle 1"/>
          <p:cNvSpPr>
            <a:spLocks noGrp="1" noChangeArrowheads="1"/>
          </p:cNvSpPr>
          <p:nvPr>
            <p:ph type="title" idx="4294967295"/>
          </p:nvPr>
        </p:nvSpPr>
        <p:spPr bwMode="auto">
          <a:xfrm>
            <a:off x="914400" y="164592"/>
            <a:ext cx="8077200" cy="976884"/>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latin typeface="Arial" panose="020B0604020202020204" pitchFamily="34" charset="0"/>
              </a:rPr>
              <a:t>Steps of a Significance Test about a Population Proportion</a:t>
            </a:r>
          </a:p>
        </p:txBody>
      </p:sp>
      <p:graphicFrame>
        <p:nvGraphicFramePr>
          <p:cNvPr id="2" name="Object 1"/>
          <p:cNvGraphicFramePr>
            <a:graphicFrameLocks noChangeAspect="1"/>
          </p:cNvGraphicFramePr>
          <p:nvPr>
            <p:extLst>
              <p:ext uri="{D42A27DB-BD31-4B8C-83A1-F6EECF244321}">
                <p14:modId xmlns:p14="http://schemas.microsoft.com/office/powerpoint/2010/main" val="2747611180"/>
              </p:ext>
            </p:extLst>
          </p:nvPr>
        </p:nvGraphicFramePr>
        <p:xfrm>
          <a:off x="1503680" y="2807208"/>
          <a:ext cx="1663700" cy="444500"/>
        </p:xfrm>
        <a:graphic>
          <a:graphicData uri="http://schemas.openxmlformats.org/presentationml/2006/ole">
            <mc:AlternateContent xmlns:mc="http://schemas.openxmlformats.org/markup-compatibility/2006">
              <mc:Choice xmlns:v="urn:schemas-microsoft-com:vml" Requires="v">
                <p:oleObj spid="_x0000_s209232" name="Equation" r:id="rId4" imgW="1663560" imgH="444240" progId="Equation.DSMT4">
                  <p:embed/>
                </p:oleObj>
              </mc:Choice>
              <mc:Fallback>
                <p:oleObj name="Equation" r:id="rId4" imgW="1663560" imgH="444240" progId="Equation.DSMT4">
                  <p:embed/>
                  <p:pic>
                    <p:nvPicPr>
                      <p:cNvPr id="0" name=""/>
                      <p:cNvPicPr/>
                      <p:nvPr/>
                    </p:nvPicPr>
                    <p:blipFill>
                      <a:blip r:embed="rId5"/>
                      <a:stretch>
                        <a:fillRect/>
                      </a:stretch>
                    </p:blipFill>
                    <p:spPr>
                      <a:xfrm>
                        <a:off x="1503680" y="2807208"/>
                        <a:ext cx="1663700" cy="4445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013655972"/>
              </p:ext>
            </p:extLst>
          </p:nvPr>
        </p:nvGraphicFramePr>
        <p:xfrm>
          <a:off x="1497013" y="3943350"/>
          <a:ext cx="4635500" cy="520700"/>
        </p:xfrm>
        <a:graphic>
          <a:graphicData uri="http://schemas.openxmlformats.org/presentationml/2006/ole">
            <mc:AlternateContent xmlns:mc="http://schemas.openxmlformats.org/markup-compatibility/2006">
              <mc:Choice xmlns:v="urn:schemas-microsoft-com:vml" Requires="v">
                <p:oleObj spid="_x0000_s209233" name="Equation" r:id="rId6" imgW="4635360" imgH="520560" progId="Equation.DSMT4">
                  <p:embed/>
                </p:oleObj>
              </mc:Choice>
              <mc:Fallback>
                <p:oleObj name="Equation" r:id="rId6" imgW="4635360" imgH="520560" progId="Equation.DSMT4">
                  <p:embed/>
                  <p:pic>
                    <p:nvPicPr>
                      <p:cNvPr id="0" name=""/>
                      <p:cNvPicPr/>
                      <p:nvPr/>
                    </p:nvPicPr>
                    <p:blipFill>
                      <a:blip r:embed="rId7"/>
                      <a:stretch>
                        <a:fillRect/>
                      </a:stretch>
                    </p:blipFill>
                    <p:spPr>
                      <a:xfrm>
                        <a:off x="1497013" y="3943350"/>
                        <a:ext cx="4635500" cy="5207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718842166"/>
              </p:ext>
            </p:extLst>
          </p:nvPr>
        </p:nvGraphicFramePr>
        <p:xfrm>
          <a:off x="1497013" y="4659313"/>
          <a:ext cx="4635500" cy="520700"/>
        </p:xfrm>
        <a:graphic>
          <a:graphicData uri="http://schemas.openxmlformats.org/presentationml/2006/ole">
            <mc:AlternateContent xmlns:mc="http://schemas.openxmlformats.org/markup-compatibility/2006">
              <mc:Choice xmlns:v="urn:schemas-microsoft-com:vml" Requires="v">
                <p:oleObj spid="_x0000_s209234" name="Equation" r:id="rId8" imgW="4635360" imgH="520560" progId="Equation.DSMT4">
                  <p:embed/>
                </p:oleObj>
              </mc:Choice>
              <mc:Fallback>
                <p:oleObj name="Equation" r:id="rId8" imgW="4635360" imgH="520560" progId="Equation.DSMT4">
                  <p:embed/>
                  <p:pic>
                    <p:nvPicPr>
                      <p:cNvPr id="3" name="Object 2"/>
                      <p:cNvPicPr/>
                      <p:nvPr/>
                    </p:nvPicPr>
                    <p:blipFill>
                      <a:blip r:embed="rId9"/>
                      <a:stretch>
                        <a:fillRect/>
                      </a:stretch>
                    </p:blipFill>
                    <p:spPr>
                      <a:xfrm>
                        <a:off x="1497013" y="4659313"/>
                        <a:ext cx="4635500" cy="5207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350844678"/>
              </p:ext>
            </p:extLst>
          </p:nvPr>
        </p:nvGraphicFramePr>
        <p:xfrm>
          <a:off x="1477963" y="5373688"/>
          <a:ext cx="4406900" cy="520700"/>
        </p:xfrm>
        <a:graphic>
          <a:graphicData uri="http://schemas.openxmlformats.org/presentationml/2006/ole">
            <mc:AlternateContent xmlns:mc="http://schemas.openxmlformats.org/markup-compatibility/2006">
              <mc:Choice xmlns:v="urn:schemas-microsoft-com:vml" Requires="v">
                <p:oleObj spid="_x0000_s209235" name="Equation" r:id="rId10" imgW="4406760" imgH="520560" progId="Equation.DSMT4">
                  <p:embed/>
                </p:oleObj>
              </mc:Choice>
              <mc:Fallback>
                <p:oleObj name="Equation" r:id="rId10" imgW="4406760" imgH="520560" progId="Equation.DSMT4">
                  <p:embed/>
                  <p:pic>
                    <p:nvPicPr>
                      <p:cNvPr id="12" name="Object 11"/>
                      <p:cNvPicPr/>
                      <p:nvPr/>
                    </p:nvPicPr>
                    <p:blipFill>
                      <a:blip r:embed="rId11"/>
                      <a:stretch>
                        <a:fillRect/>
                      </a:stretch>
                    </p:blipFill>
                    <p:spPr>
                      <a:xfrm>
                        <a:off x="1477963" y="5373688"/>
                        <a:ext cx="4406900" cy="5207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042"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indent="-317500" eaLnBrk="1" hangingPunct="1">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solidFill>
                      <a:schemeClr val="tx1"/>
                    </a:solidFill>
                  </a:rPr>
                  <a:t>Step 3: Test Statistic</a:t>
                </a:r>
              </a:p>
              <a:p>
                <a:pPr indent="-317500" eaLnBrk="1" hangingPunct="1">
                  <a:spcBef>
                    <a:spcPts val="5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indent="-317500" eaLnBrk="1" hangingPunct="1">
                  <a:spcBef>
                    <a:spcPts val="5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The test statistic measures how far the sample </a:t>
                </a:r>
              </a:p>
              <a:p>
                <a:pPr indent="-317500" eaLnBrk="1" hangingPunct="1">
                  <a:spcBef>
                    <a:spcPts val="5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proportion </a:t>
                </a:r>
                <a14:m>
                  <m:oMath xmlns:m="http://schemas.openxmlformats.org/officeDocument/2006/math">
                    <m:acc>
                      <m:accPr>
                        <m:chr m:val="̂"/>
                        <m:ctrlPr>
                          <a:rPr lang="en-US" altLang="en-US" i="1" smtClean="0">
                            <a:solidFill>
                              <a:schemeClr val="tx1"/>
                            </a:solidFill>
                            <a:latin typeface="Cambria Math" panose="02040503050406030204" pitchFamily="18" charset="0"/>
                          </a:rPr>
                        </m:ctrlPr>
                      </m:accPr>
                      <m:e>
                        <m:r>
                          <a:rPr lang="en-US" altLang="en-US" b="0" i="1" smtClean="0">
                            <a:solidFill>
                              <a:schemeClr val="tx1"/>
                            </a:solidFill>
                            <a:latin typeface="Cambria Math" panose="02040503050406030204" pitchFamily="18" charset="0"/>
                          </a:rPr>
                          <m:t>𝑝</m:t>
                        </m:r>
                      </m:e>
                    </m:acc>
                  </m:oMath>
                </a14:m>
                <a:r>
                  <a:rPr lang="en-US" altLang="en-US" dirty="0">
                    <a:solidFill>
                      <a:schemeClr val="tx1"/>
                    </a:solidFill>
                  </a:rPr>
                  <a:t> falls from the null hypothesis value, </a:t>
                </a:r>
                <a:r>
                  <a:rPr lang="en-US" altLang="en-US" i="1" dirty="0">
                    <a:solidFill>
                      <a:schemeClr val="tx1"/>
                    </a:solidFill>
                  </a:rPr>
                  <a:t>p</a:t>
                </a:r>
                <a:r>
                  <a:rPr lang="en-US" altLang="en-US" i="1" baseline="-25000" dirty="0">
                    <a:solidFill>
                      <a:schemeClr val="tx1"/>
                    </a:solidFill>
                  </a:rPr>
                  <a:t>0</a:t>
                </a:r>
                <a:r>
                  <a:rPr lang="en-US" altLang="en-US" dirty="0">
                    <a:solidFill>
                      <a:schemeClr val="tx1"/>
                    </a:solidFill>
                  </a:rPr>
                  <a:t>, </a:t>
                </a:r>
              </a:p>
              <a:p>
                <a:pPr indent="-317500" eaLnBrk="1" hangingPunct="1">
                  <a:spcBef>
                    <a:spcPts val="5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relative to what we’d expect if H</a:t>
                </a:r>
                <a:r>
                  <a:rPr lang="en-US" altLang="en-US" baseline="-25000" dirty="0">
                    <a:solidFill>
                      <a:schemeClr val="tx1"/>
                    </a:solidFill>
                  </a:rPr>
                  <a:t>0</a:t>
                </a:r>
                <a:r>
                  <a:rPr lang="en-US" altLang="en-US" dirty="0">
                    <a:solidFill>
                      <a:schemeClr val="tx1"/>
                    </a:solidFill>
                  </a:rPr>
                  <a:t> were true.</a:t>
                </a:r>
              </a:p>
              <a:p>
                <a:pPr indent="-317500" eaLnBrk="1" hangingPunct="1">
                  <a:spcBef>
                    <a:spcPts val="5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indent="-317500" eaLnBrk="1" hangingPunct="1">
                  <a:spcBef>
                    <a:spcPts val="5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The test statistic is:</a:t>
                </a:r>
              </a:p>
              <a:p>
                <a:pPr indent="-317500" eaLnBrk="1" hangingPunct="1">
                  <a:spcBef>
                    <a:spcPts val="525"/>
                  </a:spcBef>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b="1" dirty="0">
                  <a:solidFill>
                    <a:schemeClr val="tx1"/>
                  </a:solidFill>
                </a:endParaRPr>
              </a:p>
            </p:txBody>
          </p:sp>
        </mc:Choice>
        <mc:Fallback xmlns="">
          <p:sp>
            <p:nvSpPr>
              <p:cNvPr id="87042" name="Rectangle 2"/>
              <p:cNvSpPr>
                <a:spLocks noGrp="1" noRot="1" noChangeAspect="1" noMove="1" noResize="1" noEditPoints="1" noAdjustHandles="1" noChangeArrowheads="1" noChangeShapeType="1" noTextEdit="1"/>
              </p:cNvSpPr>
              <p:nvPr>
                <p:ph type="body" idx="4294967295"/>
              </p:nvPr>
            </p:nvSpPr>
            <p:spPr bwMode="auto">
              <a:xfrm>
                <a:off x="914400" y="1600200"/>
                <a:ext cx="7772400" cy="4530725"/>
              </a:xfrm>
              <a:prstGeom prst="rect">
                <a:avLst/>
              </a:prstGeom>
              <a:blipFill>
                <a:blip r:embed="rId4"/>
                <a:stretch>
                  <a:fillRect l="-941" t="-942"/>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7" name="Rectangle 1"/>
          <p:cNvSpPr>
            <a:spLocks noGrp="1" noChangeArrowheads="1"/>
          </p:cNvSpPr>
          <p:nvPr>
            <p:ph type="title" idx="4294967295"/>
          </p:nvPr>
        </p:nvSpPr>
        <p:spPr bwMode="auto">
          <a:xfrm>
            <a:off x="914400" y="164592"/>
            <a:ext cx="8077200" cy="976884"/>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latin typeface="Arial" panose="020B0604020202020204" pitchFamily="34" charset="0"/>
              </a:rPr>
              <a:t>Steps of a Significance Test about a Population Proportion</a:t>
            </a:r>
          </a:p>
        </p:txBody>
      </p:sp>
      <p:graphicFrame>
        <p:nvGraphicFramePr>
          <p:cNvPr id="2" name="Object 1"/>
          <p:cNvGraphicFramePr>
            <a:graphicFrameLocks noChangeAspect="1"/>
          </p:cNvGraphicFramePr>
          <p:nvPr>
            <p:extLst>
              <p:ext uri="{D42A27DB-BD31-4B8C-83A1-F6EECF244321}">
                <p14:modId xmlns:p14="http://schemas.microsoft.com/office/powerpoint/2010/main" val="4292176130"/>
              </p:ext>
            </p:extLst>
          </p:nvPr>
        </p:nvGraphicFramePr>
        <p:xfrm>
          <a:off x="3017520" y="4750308"/>
          <a:ext cx="2260600" cy="1295400"/>
        </p:xfrm>
        <a:graphic>
          <a:graphicData uri="http://schemas.openxmlformats.org/presentationml/2006/ole">
            <mc:AlternateContent xmlns:mc="http://schemas.openxmlformats.org/markup-compatibility/2006">
              <mc:Choice xmlns:v="urn:schemas-microsoft-com:vml" Requires="v">
                <p:oleObj spid="_x0000_s87415" name="Equation" r:id="rId5" imgW="2260440" imgH="1295280" progId="Equation.DSMT4">
                  <p:embed/>
                </p:oleObj>
              </mc:Choice>
              <mc:Fallback>
                <p:oleObj name="Equation" r:id="rId5" imgW="2260440" imgH="1295280" progId="Equation.DSMT4">
                  <p:embed/>
                  <p:pic>
                    <p:nvPicPr>
                      <p:cNvPr id="0" name=""/>
                      <p:cNvPicPr/>
                      <p:nvPr/>
                    </p:nvPicPr>
                    <p:blipFill>
                      <a:blip r:embed="rId6"/>
                      <a:stretch>
                        <a:fillRect/>
                      </a:stretch>
                    </p:blipFill>
                    <p:spPr>
                      <a:xfrm>
                        <a:off x="3017520" y="4750308"/>
                        <a:ext cx="2260600" cy="12954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a:extLst>
              <a:ext uri="{FF2B5EF4-FFF2-40B4-BE49-F238E27FC236}">
                <a16:creationId xmlns:a16="http://schemas.microsoft.com/office/drawing/2014/main" id="{FA2FFBA9-2D52-482D-AEBB-DB2B9E69FC0D}"/>
              </a:ext>
            </a:extLst>
          </p:cNvPr>
          <p:cNvSpPr>
            <a:spLocks noGrp="1" noChangeArrowheads="1"/>
          </p:cNvSpPr>
          <p:nvPr>
            <p:ph type="body" idx="1"/>
          </p:nvPr>
        </p:nvSpPr>
        <p:spPr/>
        <p:txBody>
          <a:bodyPr/>
          <a:lstStyle/>
          <a:p>
            <a:r>
              <a:rPr lang="en-US" altLang="en-US" dirty="0"/>
              <a:t>Suppose we wish to use a sample to estimate the mean of a population</a:t>
            </a:r>
          </a:p>
          <a:p>
            <a:r>
              <a:rPr lang="en-US" altLang="en-US" dirty="0"/>
              <a:t>The sample mean will not necessarily be exactly the same as the population mean.</a:t>
            </a:r>
          </a:p>
          <a:p>
            <a:r>
              <a:rPr lang="en-US" altLang="en-US" dirty="0"/>
              <a:t>Imagine that we take a sample of 3 from a population of 10,000 observations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body" idx="4294967295"/>
          </p:nvPr>
        </p:nvSpPr>
        <p:spPr bwMode="auto">
          <a:xfrm>
            <a:off x="381000" y="1560894"/>
            <a:ext cx="4572000" cy="410368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25400" indent="0" eaLnBrk="1" hangingPunct="1">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solidFill>
                  <a:schemeClr val="tx1"/>
                </a:solidFill>
              </a:rPr>
              <a:t>Step 4: P-value</a:t>
            </a:r>
          </a:p>
          <a:p>
            <a:pPr marL="25400" indent="0" eaLnBrk="1" hangingPunct="1">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marL="25400" indent="0" eaLnBrk="1" hangingPunct="1">
              <a:buSzPct val="90000"/>
              <a:buFont typeface="Wingdings" panose="05000000000000000000" pitchFamily="2"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   The P-value summarizes the evidence.</a:t>
            </a:r>
          </a:p>
          <a:p>
            <a:pPr marL="25400" indent="0" eaLnBrk="1" hangingPunct="1">
              <a:buSzPct val="90000"/>
              <a:buFont typeface="Wingdings" panose="05000000000000000000" pitchFamily="2"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marL="25400" indent="0" eaLnBrk="1" hangingPunct="1">
              <a:buSzPct val="90000"/>
              <a:buFont typeface="Wingdings" panose="05000000000000000000" pitchFamily="2"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   It describes how </a:t>
            </a:r>
            <a:r>
              <a:rPr lang="en-US" altLang="en-US" u="sng" dirty="0">
                <a:solidFill>
                  <a:schemeClr val="tx1"/>
                </a:solidFill>
              </a:rPr>
              <a:t>unusual</a:t>
            </a:r>
            <a:r>
              <a:rPr lang="en-US" altLang="en-US" dirty="0">
                <a:solidFill>
                  <a:schemeClr val="tx1"/>
                </a:solidFill>
              </a:rPr>
              <a:t> the observed data would</a:t>
            </a:r>
          </a:p>
          <a:p>
            <a:pPr marL="25400" indent="0" eaLnBrk="1" hangingPunct="1">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     be if H</a:t>
            </a:r>
            <a:r>
              <a:rPr lang="en-US" altLang="en-US" baseline="-25000" dirty="0">
                <a:solidFill>
                  <a:schemeClr val="tx1"/>
                </a:solidFill>
              </a:rPr>
              <a:t>0</a:t>
            </a:r>
            <a:r>
              <a:rPr lang="en-US" altLang="en-US" dirty="0">
                <a:solidFill>
                  <a:schemeClr val="tx1"/>
                </a:solidFill>
              </a:rPr>
              <a:t> were true.</a:t>
            </a:r>
          </a:p>
          <a:p>
            <a:pPr marL="25400" indent="0" eaLnBrk="1" hangingPunct="1">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marL="368300" eaLnBrk="1" hangingPunct="1">
              <a:buSzPct val="90000"/>
              <a:buFont typeface="Arial" panose="020B0604020202020204" pitchFamily="34" charset="0"/>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If the P-value is small, we reject H</a:t>
            </a:r>
            <a:r>
              <a:rPr lang="en-US" altLang="en-US" baseline="-25000" dirty="0">
                <a:solidFill>
                  <a:schemeClr val="tx1"/>
                </a:solidFill>
              </a:rPr>
              <a:t>0</a:t>
            </a:r>
            <a:r>
              <a:rPr lang="en-US" altLang="en-US" dirty="0">
                <a:solidFill>
                  <a:schemeClr val="tx1"/>
                </a:solidFill>
              </a:rPr>
              <a:t>.</a:t>
            </a:r>
          </a:p>
        </p:txBody>
      </p:sp>
      <p:sp>
        <p:nvSpPr>
          <p:cNvPr id="5" name="Rectangle 1"/>
          <p:cNvSpPr>
            <a:spLocks noGrp="1" noChangeArrowheads="1"/>
          </p:cNvSpPr>
          <p:nvPr>
            <p:ph type="title" idx="4294967295"/>
          </p:nvPr>
        </p:nvSpPr>
        <p:spPr bwMode="auto">
          <a:xfrm>
            <a:off x="914400" y="164592"/>
            <a:ext cx="8077200" cy="976884"/>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latin typeface="Arial" panose="020B0604020202020204" pitchFamily="34" charset="0"/>
              </a:rPr>
              <a:t>Steps of a Significance Test about a Population Proportion</a:t>
            </a:r>
          </a:p>
        </p:txBody>
      </p:sp>
      <p:sp>
        <p:nvSpPr>
          <p:cNvPr id="6" name="TextBox 5">
            <a:extLst>
              <a:ext uri="{FF2B5EF4-FFF2-40B4-BE49-F238E27FC236}">
                <a16:creationId xmlns:a16="http://schemas.microsoft.com/office/drawing/2014/main" id="{DDE2BEB7-1E10-48F9-A190-85E93D614A33}"/>
              </a:ext>
            </a:extLst>
          </p:cNvPr>
          <p:cNvSpPr txBox="1"/>
          <p:nvPr/>
        </p:nvSpPr>
        <p:spPr>
          <a:xfrm>
            <a:off x="5180076" y="1585441"/>
            <a:ext cx="3582924" cy="4093428"/>
          </a:xfrm>
          <a:prstGeom prst="rect">
            <a:avLst/>
          </a:prstGeom>
          <a:noFill/>
          <a:ln>
            <a:solidFill>
              <a:schemeClr val="tx1"/>
            </a:solidFill>
          </a:ln>
        </p:spPr>
        <p:txBody>
          <a:bodyPr wrap="square">
            <a:spAutoFit/>
          </a:bodyPr>
          <a:lstStyle/>
          <a:p>
            <a:pPr algn="l"/>
            <a:r>
              <a:rPr lang="en-US" sz="2000" b="0" i="0" cap="all" dirty="0">
                <a:solidFill>
                  <a:srgbClr val="111111"/>
                </a:solidFill>
                <a:effectLst/>
                <a:latin typeface="Cabin-semi-bold"/>
              </a:rPr>
              <a:t>KEY TAKEAWAYS</a:t>
            </a:r>
          </a:p>
          <a:p>
            <a:pPr algn="l">
              <a:buFont typeface="Arial" panose="020B0604020202020204" pitchFamily="34" charset="0"/>
              <a:buChar char="•"/>
            </a:pPr>
            <a:r>
              <a:rPr lang="en-US" sz="2000" b="0" i="0" dirty="0">
                <a:solidFill>
                  <a:srgbClr val="111111"/>
                </a:solidFill>
                <a:effectLst/>
                <a:latin typeface="SourceSansPro"/>
              </a:rPr>
              <a:t>A p-value is a measure of the probability that an observed proportion could have occurred just by random chance.</a:t>
            </a:r>
          </a:p>
          <a:p>
            <a:pPr algn="l">
              <a:buFont typeface="Arial" panose="020B0604020202020204" pitchFamily="34" charset="0"/>
              <a:buChar char="•"/>
            </a:pPr>
            <a:r>
              <a:rPr lang="en-US" sz="2000" b="0" i="0" dirty="0">
                <a:solidFill>
                  <a:srgbClr val="111111"/>
                </a:solidFill>
                <a:effectLst/>
                <a:latin typeface="SourceSansPro"/>
              </a:rPr>
              <a:t>The lower the p-value, the greater the statistical significance of the observed difference.</a:t>
            </a:r>
          </a:p>
          <a:p>
            <a:pPr algn="l">
              <a:buFont typeface="Arial" panose="020B0604020202020204" pitchFamily="34" charset="0"/>
              <a:buChar char="•"/>
            </a:pPr>
            <a:r>
              <a:rPr lang="en-US" sz="2000" b="0" i="0" dirty="0">
                <a:solidFill>
                  <a:srgbClr val="111111"/>
                </a:solidFill>
                <a:effectLst/>
                <a:latin typeface="SourceSansPro"/>
              </a:rPr>
              <a:t>P-value can be used as an alternative to or in addition to pre-selected confidence levels for hypothesis testing.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txBox="1">
            <a:spLocks noChangeArrowheads="1"/>
          </p:cNvSpPr>
          <p:nvPr/>
        </p:nvSpPr>
        <p:spPr bwMode="auto">
          <a:xfrm>
            <a:off x="914400" y="1600200"/>
            <a:ext cx="7772400" cy="410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25400" eaLnBrk="0" hangingPunct="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700"/>
              </a:spcBef>
              <a:buClrTx/>
              <a:buSzPct val="90000"/>
            </a:pPr>
            <a:r>
              <a:rPr lang="en-US" altLang="en-US" b="1" dirty="0">
                <a:solidFill>
                  <a:schemeClr val="tx1"/>
                </a:solidFill>
                <a:latin typeface="Arial" panose="020B0604020202020204" pitchFamily="34" charset="0"/>
              </a:rPr>
              <a:t>Step 5: Conclusion</a:t>
            </a:r>
          </a:p>
          <a:p>
            <a:pPr eaLnBrk="1" hangingPunct="1">
              <a:spcBef>
                <a:spcPts val="700"/>
              </a:spcBef>
              <a:buClrTx/>
              <a:buSzPct val="90000"/>
            </a:pPr>
            <a:endParaRPr lang="en-US" altLang="en-US" dirty="0">
              <a:solidFill>
                <a:schemeClr val="tx1"/>
              </a:solidFill>
              <a:latin typeface="Arial" panose="020B0604020202020204" pitchFamily="34" charset="0"/>
            </a:endParaRPr>
          </a:p>
          <a:p>
            <a:pPr eaLnBrk="1" hangingPunct="1">
              <a:spcBef>
                <a:spcPts val="700"/>
              </a:spcBef>
              <a:buClrTx/>
              <a:buSzPct val="90000"/>
            </a:pPr>
            <a:r>
              <a:rPr lang="en-US" altLang="en-US" dirty="0">
                <a:solidFill>
                  <a:schemeClr val="tx1"/>
                </a:solidFill>
                <a:latin typeface="Arial" panose="020B0604020202020204" pitchFamily="34" charset="0"/>
              </a:rPr>
              <a:t>We summarize the test by reporting and interpreting the P-value.</a:t>
            </a:r>
          </a:p>
        </p:txBody>
      </p:sp>
      <p:sp>
        <p:nvSpPr>
          <p:cNvPr id="4" name="Rectangle 1"/>
          <p:cNvSpPr>
            <a:spLocks noGrp="1" noChangeArrowheads="1"/>
          </p:cNvSpPr>
          <p:nvPr>
            <p:ph type="title" idx="4294967295"/>
          </p:nvPr>
        </p:nvSpPr>
        <p:spPr bwMode="auto">
          <a:xfrm>
            <a:off x="914400" y="164592"/>
            <a:ext cx="8077200" cy="976884"/>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latin typeface="Arial" panose="020B0604020202020204" pitchFamily="34" charset="0"/>
              </a:rPr>
              <a:t>Steps of a Significance Test about a Population Proportion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body" idx="4294967295"/>
          </p:nvPr>
        </p:nvSpPr>
        <p:spPr bwMode="auto">
          <a:xfrm>
            <a:off x="914400" y="14859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indent="-317500" eaLnBrk="1" hangingPunct="1">
              <a:lnSpc>
                <a:spcPct val="90000"/>
              </a:lnSpc>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t>Step 1: Assumptions</a:t>
            </a:r>
          </a:p>
          <a:p>
            <a:pPr indent="-317500" eaLnBrk="1" hangingPunct="1">
              <a:lnSpc>
                <a:spcPct val="90000"/>
              </a:lnSpc>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b="1" dirty="0"/>
          </a:p>
          <a:p>
            <a:pPr marL="800100" lvl="1" indent="-342900" eaLnBrk="1" hangingPunct="1">
              <a:lnSpc>
                <a:spcPct val="90000"/>
              </a:lnSpc>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The data is categorical – each prediction falls in the category “correct” or “incorrect”.</a:t>
            </a:r>
          </a:p>
          <a:p>
            <a:pPr marL="800100" lvl="1" indent="-342900" eaLnBrk="1" hangingPunct="1">
              <a:lnSpc>
                <a:spcPct val="90000"/>
              </a:lnSpc>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marL="800100" lvl="1" indent="-342900" eaLnBrk="1" hangingPunct="1">
              <a:lnSpc>
                <a:spcPct val="90000"/>
              </a:lnSpc>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Each subject was identified by a random number. Subjects were randomly selected for each experiment.</a:t>
            </a:r>
          </a:p>
          <a:p>
            <a:pPr marL="800100" lvl="1" indent="-342900" eaLnBrk="1" hangingPunct="1">
              <a:lnSpc>
                <a:spcPct val="90000"/>
              </a:lnSpc>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i="1" dirty="0"/>
          </a:p>
          <a:p>
            <a:pPr marL="800100" lvl="1" indent="-342900" eaLnBrk="1" hangingPunct="1">
              <a:lnSpc>
                <a:spcPct val="90000"/>
              </a:lnSpc>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i="1" dirty="0"/>
              <a:t> </a:t>
            </a:r>
            <a:endParaRPr lang="en-US" altLang="en-US" dirty="0"/>
          </a:p>
          <a:p>
            <a:pPr marL="800100" lvl="1" indent="-342900" eaLnBrk="1" hangingPunct="1">
              <a:lnSpc>
                <a:spcPct val="90000"/>
              </a:lnSpc>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i="1" dirty="0"/>
          </a:p>
          <a:p>
            <a:pPr marL="800100" lvl="1" indent="-342900" eaLnBrk="1" hangingPunct="1">
              <a:lnSpc>
                <a:spcPct val="90000"/>
              </a:lnSpc>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i="1" dirty="0"/>
              <a:t> </a:t>
            </a:r>
            <a:endParaRPr lang="en-US" altLang="en-US" dirty="0"/>
          </a:p>
        </p:txBody>
      </p:sp>
      <p:sp>
        <p:nvSpPr>
          <p:cNvPr id="93187" name="Text Box 2"/>
          <p:cNvSpPr txBox="1">
            <a:spLocks noChangeArrowheads="1"/>
          </p:cNvSpPr>
          <p:nvPr/>
        </p:nvSpPr>
        <p:spPr bwMode="auto">
          <a:xfrm>
            <a:off x="914400" y="76200"/>
            <a:ext cx="79248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Are Astrologers’ Predictions Better Than Guessing?</a:t>
            </a:r>
          </a:p>
        </p:txBody>
      </p:sp>
      <p:graphicFrame>
        <p:nvGraphicFramePr>
          <p:cNvPr id="2" name="Object 1"/>
          <p:cNvGraphicFramePr>
            <a:graphicFrameLocks noChangeAspect="1"/>
          </p:cNvGraphicFramePr>
          <p:nvPr>
            <p:extLst>
              <p:ext uri="{D42A27DB-BD31-4B8C-83A1-F6EECF244321}">
                <p14:modId xmlns:p14="http://schemas.microsoft.com/office/powerpoint/2010/main" val="1693803761"/>
              </p:ext>
            </p:extLst>
          </p:nvPr>
        </p:nvGraphicFramePr>
        <p:xfrm>
          <a:off x="1851660" y="4983480"/>
          <a:ext cx="4025900" cy="444500"/>
        </p:xfrm>
        <a:graphic>
          <a:graphicData uri="http://schemas.openxmlformats.org/presentationml/2006/ole">
            <mc:AlternateContent xmlns:mc="http://schemas.openxmlformats.org/markup-compatibility/2006">
              <mc:Choice xmlns:v="urn:schemas-microsoft-com:vml" Requires="v">
                <p:oleObj spid="_x0000_s93868" name="Equation" r:id="rId4" imgW="4025880" imgH="444240" progId="Equation.DSMT4">
                  <p:embed/>
                </p:oleObj>
              </mc:Choice>
              <mc:Fallback>
                <p:oleObj name="Equation" r:id="rId4" imgW="4025880" imgH="444240" progId="Equation.DSMT4">
                  <p:embed/>
                  <p:pic>
                    <p:nvPicPr>
                      <p:cNvPr id="0" name=""/>
                      <p:cNvPicPr/>
                      <p:nvPr/>
                    </p:nvPicPr>
                    <p:blipFill>
                      <a:blip r:embed="rId5"/>
                      <a:stretch>
                        <a:fillRect/>
                      </a:stretch>
                    </p:blipFill>
                    <p:spPr>
                      <a:xfrm>
                        <a:off x="1851660" y="4983480"/>
                        <a:ext cx="4025900" cy="4445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322356088"/>
              </p:ext>
            </p:extLst>
          </p:nvPr>
        </p:nvGraphicFramePr>
        <p:xfrm>
          <a:off x="1851660" y="5838444"/>
          <a:ext cx="4864100" cy="444500"/>
        </p:xfrm>
        <a:graphic>
          <a:graphicData uri="http://schemas.openxmlformats.org/presentationml/2006/ole">
            <mc:AlternateContent xmlns:mc="http://schemas.openxmlformats.org/markup-compatibility/2006">
              <mc:Choice xmlns:v="urn:schemas-microsoft-com:vml" Requires="v">
                <p:oleObj spid="_x0000_s93869" name="Equation" r:id="rId6" imgW="4863960" imgH="444240" progId="Equation.DSMT4">
                  <p:embed/>
                </p:oleObj>
              </mc:Choice>
              <mc:Fallback>
                <p:oleObj name="Equation" r:id="rId6" imgW="4863960" imgH="444240" progId="Equation.DSMT4">
                  <p:embed/>
                  <p:pic>
                    <p:nvPicPr>
                      <p:cNvPr id="0" name=""/>
                      <p:cNvPicPr/>
                      <p:nvPr/>
                    </p:nvPicPr>
                    <p:blipFill>
                      <a:blip r:embed="rId7"/>
                      <a:stretch>
                        <a:fillRect/>
                      </a:stretch>
                    </p:blipFill>
                    <p:spPr>
                      <a:xfrm>
                        <a:off x="1851660" y="5838444"/>
                        <a:ext cx="4864100" cy="4445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
          <p:cNvSpPr>
            <a:spLocks noGrp="1" noChangeArrowheads="1"/>
          </p:cNvSpPr>
          <p:nvPr>
            <p:ph type="body" idx="4294967295"/>
          </p:nvPr>
        </p:nvSpPr>
        <p:spPr bwMode="auto">
          <a:xfrm>
            <a:off x="914400" y="1574800"/>
            <a:ext cx="7772400" cy="410368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25400" indent="0" eaLnBrk="1" hangingPunct="1">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t>Step 2:  Hypotheses</a:t>
            </a:r>
          </a:p>
          <a:p>
            <a:pPr marL="25400" indent="0" eaLnBrk="1" hangingPunct="1">
              <a:spcBef>
                <a:spcPts val="225"/>
              </a:spcBef>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marL="25400" indent="0" eaLnBrk="1" hangingPunct="1">
              <a:spcBef>
                <a:spcPts val="225"/>
              </a:spcBef>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The null hypothesis has the form</a:t>
            </a:r>
          </a:p>
          <a:p>
            <a:pPr marL="457200" lvl="1" indent="0" eaLnBrk="1" hangingPunct="1">
              <a:spcBef>
                <a:spcPts val="700"/>
              </a:spcBef>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				 </a:t>
            </a:r>
          </a:p>
          <a:p>
            <a:pPr marL="457200" lvl="1" indent="0" eaLnBrk="1" hangingPunct="1">
              <a:spcBef>
                <a:spcPts val="700"/>
              </a:spcBef>
              <a:buClr>
                <a:srgbClr val="330033"/>
              </a:buClr>
              <a:buSzPct val="75000"/>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marL="457200" lvl="1" indent="0" eaLnBrk="1" hangingPunct="1">
              <a:spcBef>
                <a:spcPts val="700"/>
              </a:spcBef>
              <a:buClr>
                <a:srgbClr val="330033"/>
              </a:buClr>
              <a:buSzPct val="75000"/>
              <a:buFont typeface="Wingdings" panose="05000000000000000000" pitchFamily="2" charset="2"/>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The alternative hypothesis has the form</a:t>
            </a:r>
          </a:p>
          <a:p>
            <a:pPr marL="457200" lvl="1" indent="0" eaLnBrk="1" hangingPunct="1">
              <a:spcBef>
                <a:spcPts val="700"/>
              </a:spcBef>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				 </a:t>
            </a:r>
          </a:p>
          <a:p>
            <a:pPr marL="457200" lvl="1" indent="0" eaLnBrk="1" hangingPunct="1">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marL="457200" lvl="1" indent="0" eaLnBrk="1" hangingPunct="1">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p:txBody>
      </p:sp>
      <p:sp>
        <p:nvSpPr>
          <p:cNvPr id="95235" name="Text Box 2"/>
          <p:cNvSpPr txBox="1">
            <a:spLocks noChangeArrowheads="1"/>
          </p:cNvSpPr>
          <p:nvPr/>
        </p:nvSpPr>
        <p:spPr bwMode="auto">
          <a:xfrm>
            <a:off x="914400" y="76200"/>
            <a:ext cx="79248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Are Astrologers’ Predictions Better Than Guessing?</a:t>
            </a:r>
          </a:p>
        </p:txBody>
      </p:sp>
      <p:graphicFrame>
        <p:nvGraphicFramePr>
          <p:cNvPr id="2" name="Object 1"/>
          <p:cNvGraphicFramePr>
            <a:graphicFrameLocks noChangeAspect="1"/>
          </p:cNvGraphicFramePr>
          <p:nvPr>
            <p:extLst>
              <p:ext uri="{D42A27DB-BD31-4B8C-83A1-F6EECF244321}">
                <p14:modId xmlns:p14="http://schemas.microsoft.com/office/powerpoint/2010/main" val="3761633516"/>
              </p:ext>
            </p:extLst>
          </p:nvPr>
        </p:nvGraphicFramePr>
        <p:xfrm>
          <a:off x="1806575" y="2890838"/>
          <a:ext cx="1943100" cy="444500"/>
        </p:xfrm>
        <a:graphic>
          <a:graphicData uri="http://schemas.openxmlformats.org/presentationml/2006/ole">
            <mc:AlternateContent xmlns:mc="http://schemas.openxmlformats.org/markup-compatibility/2006">
              <mc:Choice xmlns:v="urn:schemas-microsoft-com:vml" Requires="v">
                <p:oleObj spid="_x0000_s95920" name="Equation" r:id="rId4" imgW="1942920" imgH="444240" progId="Equation.DSMT4">
                  <p:embed/>
                </p:oleObj>
              </mc:Choice>
              <mc:Fallback>
                <p:oleObj name="Equation" r:id="rId4" imgW="1942920" imgH="444240" progId="Equation.DSMT4">
                  <p:embed/>
                  <p:pic>
                    <p:nvPicPr>
                      <p:cNvPr id="0" name=""/>
                      <p:cNvPicPr/>
                      <p:nvPr/>
                    </p:nvPicPr>
                    <p:blipFill>
                      <a:blip r:embed="rId5"/>
                      <a:stretch>
                        <a:fillRect/>
                      </a:stretch>
                    </p:blipFill>
                    <p:spPr>
                      <a:xfrm>
                        <a:off x="1806575" y="2890838"/>
                        <a:ext cx="1943100" cy="4445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341057144"/>
              </p:ext>
            </p:extLst>
          </p:nvPr>
        </p:nvGraphicFramePr>
        <p:xfrm>
          <a:off x="1811338" y="4284663"/>
          <a:ext cx="1955800" cy="444500"/>
        </p:xfrm>
        <a:graphic>
          <a:graphicData uri="http://schemas.openxmlformats.org/presentationml/2006/ole">
            <mc:AlternateContent xmlns:mc="http://schemas.openxmlformats.org/markup-compatibility/2006">
              <mc:Choice xmlns:v="urn:schemas-microsoft-com:vml" Requires="v">
                <p:oleObj spid="_x0000_s95921" name="Equation" r:id="rId6" imgW="1955520" imgH="444240" progId="Equation.DSMT4">
                  <p:embed/>
                </p:oleObj>
              </mc:Choice>
              <mc:Fallback>
                <p:oleObj name="Equation" r:id="rId6" imgW="1955520" imgH="444240" progId="Equation.DSMT4">
                  <p:embed/>
                  <p:pic>
                    <p:nvPicPr>
                      <p:cNvPr id="0" name=""/>
                      <p:cNvPicPr/>
                      <p:nvPr/>
                    </p:nvPicPr>
                    <p:blipFill>
                      <a:blip r:embed="rId7"/>
                      <a:stretch>
                        <a:fillRect/>
                      </a:stretch>
                    </p:blipFill>
                    <p:spPr>
                      <a:xfrm>
                        <a:off x="1811338" y="4284663"/>
                        <a:ext cx="1955800" cy="4445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indent="-317500" eaLnBrk="1" hangingPunct="1">
              <a:spcBef>
                <a:spcPts val="600"/>
              </a:spcBef>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t>Step 3: Test Statistic:</a:t>
            </a:r>
          </a:p>
          <a:p>
            <a:pPr indent="-317500" eaLnBrk="1" hangingPunct="1">
              <a:spcBef>
                <a:spcPts val="600"/>
              </a:spcBef>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b="1" dirty="0"/>
          </a:p>
          <a:p>
            <a:pPr marL="0" lvl="1" indent="0" eaLnBrk="1" hangingPunct="1">
              <a:spcBef>
                <a:spcPts val="550"/>
              </a:spcBef>
              <a:buSzPct val="175000"/>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In the actual experiment, the astrologers were correct with 40 of their 116 predictions (a success rate of 0.345).</a:t>
            </a:r>
          </a:p>
          <a:p>
            <a:pPr marL="0" lvl="1" indent="0" eaLnBrk="1" hangingPunct="1">
              <a:spcBef>
                <a:spcPts val="550"/>
              </a:spcBef>
              <a:buSzPct val="175000"/>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marL="0" lvl="1" indent="0" eaLnBrk="1" hangingPunct="1">
              <a:spcBef>
                <a:spcPts val="550"/>
              </a:spcBef>
              <a:buSzPct val="175000"/>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marL="0" lvl="1" indent="0" eaLnBrk="1" hangingPunct="1">
              <a:spcBef>
                <a:spcPts val="550"/>
              </a:spcBef>
              <a:buSzPct val="175000"/>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marL="0" lvl="1" indent="0" eaLnBrk="1" hangingPunct="1">
              <a:spcBef>
                <a:spcPts val="550"/>
              </a:spcBef>
              <a:buSzPct val="175000"/>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p:txBody>
      </p:sp>
      <p:sp>
        <p:nvSpPr>
          <p:cNvPr id="97285" name="Text Box 2"/>
          <p:cNvSpPr txBox="1">
            <a:spLocks noChangeArrowheads="1"/>
          </p:cNvSpPr>
          <p:nvPr/>
        </p:nvSpPr>
        <p:spPr bwMode="auto">
          <a:xfrm>
            <a:off x="914400" y="76200"/>
            <a:ext cx="79248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Are Astrologers’ Predictions Better Than Guessing?</a:t>
            </a:r>
          </a:p>
        </p:txBody>
      </p:sp>
      <p:graphicFrame>
        <p:nvGraphicFramePr>
          <p:cNvPr id="2" name="Object 1"/>
          <p:cNvGraphicFramePr>
            <a:graphicFrameLocks noChangeAspect="1"/>
          </p:cNvGraphicFramePr>
          <p:nvPr>
            <p:extLst>
              <p:ext uri="{D42A27DB-BD31-4B8C-83A1-F6EECF244321}">
                <p14:modId xmlns:p14="http://schemas.microsoft.com/office/powerpoint/2010/main" val="261380202"/>
              </p:ext>
            </p:extLst>
          </p:nvPr>
        </p:nvGraphicFramePr>
        <p:xfrm>
          <a:off x="1752600" y="3923481"/>
          <a:ext cx="5651500" cy="939800"/>
        </p:xfrm>
        <a:graphic>
          <a:graphicData uri="http://schemas.openxmlformats.org/presentationml/2006/ole">
            <mc:AlternateContent xmlns:mc="http://schemas.openxmlformats.org/markup-compatibility/2006">
              <mc:Choice xmlns:v="urn:schemas-microsoft-com:vml" Requires="v">
                <p:oleObj spid="_x0000_s97964" name="Equation" r:id="rId4" imgW="5651280" imgH="939600" progId="Equation.DSMT4">
                  <p:embed/>
                </p:oleObj>
              </mc:Choice>
              <mc:Fallback>
                <p:oleObj name="Equation" r:id="rId4" imgW="5651280" imgH="939600" progId="Equation.DSMT4">
                  <p:embed/>
                  <p:pic>
                    <p:nvPicPr>
                      <p:cNvPr id="0" name=""/>
                      <p:cNvPicPr/>
                      <p:nvPr/>
                    </p:nvPicPr>
                    <p:blipFill>
                      <a:blip r:embed="rId5"/>
                      <a:stretch>
                        <a:fillRect/>
                      </a:stretch>
                    </p:blipFill>
                    <p:spPr>
                      <a:xfrm>
                        <a:off x="1752600" y="3923481"/>
                        <a:ext cx="5651500" cy="9398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080353236"/>
              </p:ext>
            </p:extLst>
          </p:nvPr>
        </p:nvGraphicFramePr>
        <p:xfrm>
          <a:off x="1784350" y="5207000"/>
          <a:ext cx="4203700" cy="787400"/>
        </p:xfrm>
        <a:graphic>
          <a:graphicData uri="http://schemas.openxmlformats.org/presentationml/2006/ole">
            <mc:AlternateContent xmlns:mc="http://schemas.openxmlformats.org/markup-compatibility/2006">
              <mc:Choice xmlns:v="urn:schemas-microsoft-com:vml" Requires="v">
                <p:oleObj spid="_x0000_s97965" name="Equation" r:id="rId6" imgW="4203360" imgH="787320" progId="Equation.DSMT4">
                  <p:embed/>
                </p:oleObj>
              </mc:Choice>
              <mc:Fallback>
                <p:oleObj name="Equation" r:id="rId6" imgW="4203360" imgH="787320" progId="Equation.DSMT4">
                  <p:embed/>
                  <p:pic>
                    <p:nvPicPr>
                      <p:cNvPr id="0" name=""/>
                      <p:cNvPicPr/>
                      <p:nvPr/>
                    </p:nvPicPr>
                    <p:blipFill>
                      <a:blip r:embed="rId7"/>
                      <a:stretch>
                        <a:fillRect/>
                      </a:stretch>
                    </p:blipFill>
                    <p:spPr>
                      <a:xfrm>
                        <a:off x="1784350" y="5207000"/>
                        <a:ext cx="4203700" cy="7874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656" y="1359752"/>
            <a:ext cx="4025460" cy="3730752"/>
          </a:xfrm>
          <a:prstGeom prst="rect">
            <a:avLst/>
          </a:prstGeom>
        </p:spPr>
      </p:pic>
      <p:sp>
        <p:nvSpPr>
          <p:cNvPr id="99330" name="Rectangle 1"/>
          <p:cNvSpPr>
            <a:spLocks noGrp="1" noChangeArrowheads="1"/>
          </p:cNvSpPr>
          <p:nvPr>
            <p:ph type="body" idx="4294967295"/>
          </p:nvPr>
        </p:nvSpPr>
        <p:spPr bwMode="auto">
          <a:xfrm>
            <a:off x="359473" y="1515200"/>
            <a:ext cx="3808476" cy="3419856"/>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indent="-317500" eaLnBrk="1" hangingPunct="1">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t>Step 4: P-value</a:t>
            </a:r>
          </a:p>
          <a:p>
            <a:pPr marL="0" indent="0"/>
            <a:r>
              <a:rPr lang="en-US" dirty="0"/>
              <a:t>The P-value of 0.40 tells us that if H</a:t>
            </a:r>
            <a:r>
              <a:rPr lang="en-US" baseline="-25000" dirty="0"/>
              <a:t>0</a:t>
            </a:r>
            <a:r>
              <a:rPr lang="en-US" dirty="0"/>
              <a:t> were true, the probability would be 0.40 that the test statistic would be as or more extreme than the observed value, </a:t>
            </a:r>
            <a:r>
              <a:rPr lang="en-US" u="sng" dirty="0"/>
              <a:t>i.e. could have occurred by random chance</a:t>
            </a:r>
            <a:r>
              <a:rPr lang="en-US" dirty="0"/>
              <a:t>.</a:t>
            </a:r>
            <a:endParaRPr lang="en-US" altLang="en-US" b="1" dirty="0"/>
          </a:p>
        </p:txBody>
      </p:sp>
      <p:sp>
        <p:nvSpPr>
          <p:cNvPr id="99331" name="TextBox 1"/>
          <p:cNvSpPr txBox="1">
            <a:spLocks noChangeArrowheads="1"/>
          </p:cNvSpPr>
          <p:nvPr/>
        </p:nvSpPr>
        <p:spPr bwMode="auto">
          <a:xfrm>
            <a:off x="457200" y="5257800"/>
            <a:ext cx="8458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00" b="1" dirty="0">
                <a:solidFill>
                  <a:schemeClr val="tx1"/>
                </a:solidFill>
                <a:latin typeface="Arial" panose="020B0604020202020204" pitchFamily="34" charset="0"/>
              </a:rPr>
              <a:t>Figure 9.2 Calculation of P-value, When </a:t>
            </a:r>
            <a:r>
              <a:rPr lang="en-US" altLang="en-US" sz="1600" b="1" i="1" dirty="0">
                <a:solidFill>
                  <a:schemeClr val="tx1"/>
                </a:solidFill>
                <a:latin typeface="Arial" panose="020B0604020202020204" pitchFamily="34" charset="0"/>
              </a:rPr>
              <a:t>z </a:t>
            </a:r>
            <a:r>
              <a:rPr lang="en-US" altLang="en-US" sz="1600" b="1" dirty="0">
                <a:solidFill>
                  <a:schemeClr val="tx1"/>
                </a:solidFill>
                <a:latin typeface="Arial" panose="020B0604020202020204" pitchFamily="34" charset="0"/>
              </a:rPr>
              <a:t>= 0.26 for Testing H</a:t>
            </a:r>
            <a:r>
              <a:rPr lang="en-US" altLang="en-US" sz="1600" b="1" baseline="-25000" dirty="0">
                <a:solidFill>
                  <a:schemeClr val="tx1"/>
                </a:solidFill>
                <a:latin typeface="Arial" panose="020B0604020202020204" pitchFamily="34" charset="0"/>
              </a:rPr>
              <a:t>0</a:t>
            </a:r>
            <a:r>
              <a:rPr lang="en-US" altLang="en-US" sz="1600" b="1" dirty="0">
                <a:solidFill>
                  <a:schemeClr val="tx1"/>
                </a:solidFill>
                <a:latin typeface="Arial" panose="020B0604020202020204" pitchFamily="34" charset="0"/>
              </a:rPr>
              <a:t>: </a:t>
            </a:r>
            <a:r>
              <a:rPr lang="en-US" altLang="en-US" sz="1600" b="1" i="1" dirty="0">
                <a:solidFill>
                  <a:schemeClr val="tx1"/>
                </a:solidFill>
                <a:latin typeface="Arial" panose="020B0604020202020204" pitchFamily="34" charset="0"/>
              </a:rPr>
              <a:t>p</a:t>
            </a:r>
            <a:r>
              <a:rPr lang="en-US" altLang="en-US" sz="1600" b="1" dirty="0">
                <a:solidFill>
                  <a:schemeClr val="tx1"/>
                </a:solidFill>
                <a:latin typeface="Arial" panose="020B0604020202020204" pitchFamily="34" charset="0"/>
              </a:rPr>
              <a:t> = 1/3 Against </a:t>
            </a:r>
            <a:br>
              <a:rPr lang="en-US" altLang="en-US" sz="1600" b="1" dirty="0">
                <a:solidFill>
                  <a:schemeClr val="tx1"/>
                </a:solidFill>
                <a:latin typeface="Arial" panose="020B0604020202020204" pitchFamily="34" charset="0"/>
              </a:rPr>
            </a:br>
            <a:r>
              <a:rPr lang="en-US" altLang="en-US" sz="1600" b="1" dirty="0">
                <a:solidFill>
                  <a:schemeClr val="tx1"/>
                </a:solidFill>
                <a:latin typeface="Arial" panose="020B0604020202020204" pitchFamily="34" charset="0"/>
              </a:rPr>
              <a:t>H</a:t>
            </a:r>
            <a:r>
              <a:rPr lang="en-US" altLang="en-US" sz="1600" b="1" i="1" baseline="-25000" dirty="0">
                <a:solidFill>
                  <a:schemeClr val="tx1"/>
                </a:solidFill>
                <a:latin typeface="+mj-lt"/>
              </a:rPr>
              <a:t>a</a:t>
            </a:r>
            <a:r>
              <a:rPr lang="en-US" altLang="en-US" sz="1600" b="1" dirty="0">
                <a:solidFill>
                  <a:schemeClr val="tx1"/>
                </a:solidFill>
                <a:latin typeface="Arial" panose="020B0604020202020204" pitchFamily="34" charset="0"/>
              </a:rPr>
              <a:t>: </a:t>
            </a:r>
            <a:r>
              <a:rPr lang="en-US" altLang="en-US" sz="1600" b="1" i="1" dirty="0">
                <a:solidFill>
                  <a:schemeClr val="tx1"/>
                </a:solidFill>
                <a:latin typeface="Arial" panose="020B0604020202020204" pitchFamily="34" charset="0"/>
              </a:rPr>
              <a:t>p</a:t>
            </a:r>
            <a:r>
              <a:rPr lang="en-US" altLang="en-US" sz="1600" b="1" dirty="0">
                <a:solidFill>
                  <a:schemeClr val="tx1"/>
                </a:solidFill>
                <a:latin typeface="Arial" panose="020B0604020202020204" pitchFamily="34" charset="0"/>
              </a:rPr>
              <a:t> &gt; 1/3. </a:t>
            </a:r>
            <a:r>
              <a:rPr lang="en-US" altLang="en-US" sz="1600" dirty="0">
                <a:solidFill>
                  <a:schemeClr val="tx1"/>
                </a:solidFill>
                <a:latin typeface="Arial" panose="020B0604020202020204" pitchFamily="34" charset="0"/>
              </a:rPr>
              <a:t>Presuming that H</a:t>
            </a:r>
            <a:r>
              <a:rPr lang="en-US" altLang="en-US" sz="1600" baseline="-25000" dirty="0">
                <a:solidFill>
                  <a:schemeClr val="tx1"/>
                </a:solidFill>
                <a:latin typeface="Arial" panose="020B0604020202020204" pitchFamily="34" charset="0"/>
              </a:rPr>
              <a:t>0</a:t>
            </a:r>
            <a:r>
              <a:rPr lang="en-US" altLang="en-US" sz="1600" dirty="0">
                <a:solidFill>
                  <a:schemeClr val="tx1"/>
                </a:solidFill>
                <a:latin typeface="Arial" panose="020B0604020202020204" pitchFamily="34" charset="0"/>
              </a:rPr>
              <a:t> is true, the</a:t>
            </a:r>
            <a:r>
              <a:rPr lang="en-US" altLang="en-US" sz="1600" u="sng" dirty="0">
                <a:solidFill>
                  <a:schemeClr val="tx1"/>
                </a:solidFill>
                <a:latin typeface="Arial" panose="020B0604020202020204" pitchFamily="34" charset="0"/>
              </a:rPr>
              <a:t> P-value is the right-tail probability of a test statistic value even more extreme than observed</a:t>
            </a:r>
            <a:r>
              <a:rPr lang="en-US" altLang="en-US" sz="1600" dirty="0">
                <a:solidFill>
                  <a:schemeClr val="tx1"/>
                </a:solidFill>
                <a:latin typeface="Arial" panose="020B0604020202020204" pitchFamily="34" charset="0"/>
              </a:rPr>
              <a:t>. </a:t>
            </a:r>
            <a:r>
              <a:rPr lang="en-US" altLang="en-US" sz="1600" b="1" dirty="0">
                <a:solidFill>
                  <a:schemeClr val="tx1"/>
                </a:solidFill>
                <a:latin typeface="Arial" panose="020B0604020202020204" pitchFamily="34" charset="0"/>
              </a:rPr>
              <a:t>Question </a:t>
            </a:r>
            <a:r>
              <a:rPr lang="en-US" altLang="en-US" sz="1600" dirty="0">
                <a:solidFill>
                  <a:schemeClr val="tx1"/>
                </a:solidFill>
                <a:latin typeface="Arial" panose="020B0604020202020204" pitchFamily="34" charset="0"/>
              </a:rPr>
              <a:t>Logically, why are the </a:t>
            </a:r>
            <a:r>
              <a:rPr lang="en-US" altLang="en-US" sz="1600" i="1" dirty="0">
                <a:solidFill>
                  <a:schemeClr val="tx1"/>
                </a:solidFill>
                <a:latin typeface="Arial" panose="020B0604020202020204" pitchFamily="34" charset="0"/>
              </a:rPr>
              <a:t>right-tail z </a:t>
            </a:r>
            <a:r>
              <a:rPr lang="en-US" altLang="en-US" sz="1600" dirty="0">
                <a:solidFill>
                  <a:schemeClr val="tx1"/>
                </a:solidFill>
                <a:latin typeface="Arial" panose="020B0604020202020204" pitchFamily="34" charset="0"/>
              </a:rPr>
              <a:t>-scores considered the </a:t>
            </a:r>
            <a:r>
              <a:rPr lang="en-US" altLang="en-US" sz="1600" i="1" dirty="0">
                <a:solidFill>
                  <a:schemeClr val="tx1"/>
                </a:solidFill>
                <a:latin typeface="Arial" panose="020B0604020202020204" pitchFamily="34" charset="0"/>
              </a:rPr>
              <a:t>more extreme </a:t>
            </a:r>
            <a:r>
              <a:rPr lang="en-US" altLang="en-US" sz="1600" dirty="0">
                <a:solidFill>
                  <a:schemeClr val="tx1"/>
                </a:solidFill>
                <a:latin typeface="Arial" panose="020B0604020202020204" pitchFamily="34" charset="0"/>
              </a:rPr>
              <a:t>values for testing H</a:t>
            </a:r>
            <a:r>
              <a:rPr lang="en-US" altLang="en-US" sz="1600" baseline="-25000" dirty="0">
                <a:solidFill>
                  <a:schemeClr val="tx1"/>
                </a:solidFill>
                <a:latin typeface="Arial" panose="020B0604020202020204" pitchFamily="34" charset="0"/>
              </a:rPr>
              <a:t>0</a:t>
            </a:r>
            <a:r>
              <a:rPr lang="en-US" altLang="en-US" sz="1600" dirty="0">
                <a:solidFill>
                  <a:schemeClr val="tx1"/>
                </a:solidFill>
                <a:latin typeface="Arial" panose="020B0604020202020204" pitchFamily="34" charset="0"/>
              </a:rPr>
              <a:t> against H</a:t>
            </a:r>
            <a:r>
              <a:rPr lang="en-US" altLang="en-US" sz="1600" i="1" baseline="-25000" dirty="0">
                <a:solidFill>
                  <a:schemeClr val="tx1"/>
                </a:solidFill>
                <a:latin typeface="+mj-lt"/>
              </a:rPr>
              <a:t>a </a:t>
            </a:r>
            <a:r>
              <a:rPr lang="en-US" altLang="en-US" sz="1600" dirty="0">
                <a:solidFill>
                  <a:schemeClr val="tx1"/>
                </a:solidFill>
                <a:latin typeface="Arial" panose="020B0604020202020204" pitchFamily="34" charset="0"/>
              </a:rPr>
              <a:t>:</a:t>
            </a:r>
            <a:r>
              <a:rPr lang="en-US" altLang="en-US" sz="1600" i="1" dirty="0">
                <a:solidFill>
                  <a:schemeClr val="tx1"/>
                </a:solidFill>
                <a:latin typeface="Arial" panose="020B0604020202020204" pitchFamily="34" charset="0"/>
              </a:rPr>
              <a:t>p</a:t>
            </a:r>
            <a:r>
              <a:rPr lang="en-US" altLang="en-US" sz="1600" dirty="0">
                <a:solidFill>
                  <a:schemeClr val="tx1"/>
                </a:solidFill>
                <a:latin typeface="Arial" panose="020B0604020202020204" pitchFamily="34" charset="0"/>
              </a:rPr>
              <a:t> &gt; 1/3?</a:t>
            </a:r>
          </a:p>
        </p:txBody>
      </p:sp>
      <p:sp>
        <p:nvSpPr>
          <p:cNvPr id="99332" name="Text Box 2"/>
          <p:cNvSpPr txBox="1">
            <a:spLocks noChangeArrowheads="1"/>
          </p:cNvSpPr>
          <p:nvPr/>
        </p:nvSpPr>
        <p:spPr bwMode="auto">
          <a:xfrm>
            <a:off x="914400" y="76200"/>
            <a:ext cx="79248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Are Astrologers’ Predictions Better Than Guessing?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
          <p:cNvSpPr>
            <a:spLocks noGrp="1" noChangeArrowheads="1"/>
          </p:cNvSpPr>
          <p:nvPr>
            <p:ph type="body" idx="4294967295"/>
          </p:nvPr>
        </p:nvSpPr>
        <p:spPr bwMode="auto">
          <a:xfrm>
            <a:off x="914400" y="1600200"/>
            <a:ext cx="80010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indent="-317500" eaLnBrk="1" hangingPunct="1">
              <a:lnSpc>
                <a:spcPct val="90000"/>
              </a:lnSpc>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t>Step 5: Conclusion</a:t>
            </a:r>
          </a:p>
          <a:p>
            <a:pPr indent="-317500" eaLnBrk="1" hangingPunct="1">
              <a:lnSpc>
                <a:spcPct val="90000"/>
              </a:lnSpc>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indent="-317500" eaLnBrk="1" hangingPunct="1">
              <a:lnSpc>
                <a:spcPct val="90000"/>
              </a:lnSpc>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The P-value of 0.40 is </a:t>
            </a:r>
            <a:r>
              <a:rPr lang="en-US" altLang="en-US" i="1" dirty="0"/>
              <a:t>not</a:t>
            </a:r>
            <a:r>
              <a:rPr lang="en-US" altLang="en-US" dirty="0"/>
              <a:t> especially small.</a:t>
            </a:r>
          </a:p>
          <a:p>
            <a:pPr indent="-317500" eaLnBrk="1" hangingPunct="1">
              <a:lnSpc>
                <a:spcPct val="90000"/>
              </a:lnSpc>
              <a:spcBef>
                <a:spcPts val="7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indent="-317500" eaLnBrk="1" hangingPunct="1">
              <a:lnSpc>
                <a:spcPct val="90000"/>
              </a:lnSpc>
              <a:spcBef>
                <a:spcPts val="7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It does </a:t>
            </a:r>
            <a:r>
              <a:rPr lang="en-US" altLang="en-US" i="1" dirty="0"/>
              <a:t>not</a:t>
            </a:r>
            <a:r>
              <a:rPr lang="en-US" altLang="en-US" dirty="0"/>
              <a:t> provide strong evidence against H</a:t>
            </a:r>
            <a:r>
              <a:rPr lang="en-US" altLang="en-US" baseline="-25000" dirty="0"/>
              <a:t>0</a:t>
            </a:r>
            <a:r>
              <a:rPr lang="en-US" altLang="en-US" dirty="0"/>
              <a:t>:</a:t>
            </a:r>
            <a:r>
              <a:rPr lang="en-US" altLang="en-US" i="1" dirty="0"/>
              <a:t>p </a:t>
            </a:r>
            <a:r>
              <a:rPr lang="en-US" altLang="en-US" dirty="0"/>
              <a:t>= 1/3.</a:t>
            </a:r>
          </a:p>
          <a:p>
            <a:pPr indent="-317500" eaLnBrk="1" hangingPunct="1">
              <a:lnSpc>
                <a:spcPct val="90000"/>
              </a:lnSpc>
              <a:spcBef>
                <a:spcPts val="7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We do not reject H</a:t>
            </a:r>
            <a:r>
              <a:rPr lang="en-US" altLang="en-US" baseline="-25000" dirty="0"/>
              <a:t>0.</a:t>
            </a:r>
            <a:r>
              <a:rPr lang="en-US" altLang="en-US" dirty="0"/>
              <a:t>  </a:t>
            </a:r>
          </a:p>
          <a:p>
            <a:pPr indent="-317500" eaLnBrk="1" hangingPunct="1">
              <a:lnSpc>
                <a:spcPct val="90000"/>
              </a:lnSpc>
              <a:spcBef>
                <a:spcPts val="7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indent="-317500" eaLnBrk="1" hangingPunct="1">
              <a:lnSpc>
                <a:spcPct val="90000"/>
              </a:lnSpc>
              <a:spcBef>
                <a:spcPts val="7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We would </a:t>
            </a:r>
            <a:r>
              <a:rPr lang="en-US" altLang="en-US" u="sng" dirty="0"/>
              <a:t>not</a:t>
            </a:r>
            <a:r>
              <a:rPr lang="en-US" altLang="en-US" dirty="0"/>
              <a:t> conclude that astrologers have </a:t>
            </a:r>
          </a:p>
          <a:p>
            <a:pPr indent="-317500" eaLnBrk="1" hangingPunct="1">
              <a:lnSpc>
                <a:spcPct val="90000"/>
              </a:lnSpc>
              <a:spcBef>
                <a:spcPts val="7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special predictive powers.</a:t>
            </a:r>
          </a:p>
        </p:txBody>
      </p:sp>
      <p:sp>
        <p:nvSpPr>
          <p:cNvPr id="101379" name="Text Box 2"/>
          <p:cNvSpPr txBox="1">
            <a:spLocks noChangeArrowheads="1"/>
          </p:cNvSpPr>
          <p:nvPr/>
        </p:nvSpPr>
        <p:spPr bwMode="auto">
          <a:xfrm>
            <a:off x="914400" y="76200"/>
            <a:ext cx="79248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Are Astrologers’ Predictions Better Than Guessing?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p:cNvSpPr>
            <a:spLocks noGrp="1" noChangeArrowheads="1"/>
          </p:cNvSpPr>
          <p:nvPr>
            <p:ph type="title" idx="4294967295"/>
          </p:nvPr>
        </p:nvSpPr>
        <p:spPr bwMode="auto">
          <a:xfrm>
            <a:off x="855663" y="185738"/>
            <a:ext cx="7848600" cy="71278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latin typeface="Arial" panose="020B0604020202020204" pitchFamily="34" charset="0"/>
              </a:rPr>
              <a:t>Interpreting the P-value</a:t>
            </a:r>
          </a:p>
        </p:txBody>
      </p:sp>
      <p:sp>
        <p:nvSpPr>
          <p:cNvPr id="103427" name="Rectangle 2"/>
          <p:cNvSpPr>
            <a:spLocks noGrp="1" noChangeArrowheads="1"/>
          </p:cNvSpPr>
          <p:nvPr>
            <p:ph type="body" idx="4294967295"/>
          </p:nvPr>
        </p:nvSpPr>
        <p:spPr bwMode="auto">
          <a:xfrm>
            <a:off x="914400" y="1600200"/>
            <a:ext cx="7772400" cy="418941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A significance test analyzes the strength of the evidence </a:t>
            </a:r>
            <a:r>
              <a:rPr lang="en-US" altLang="en-US" i="1" dirty="0">
                <a:solidFill>
                  <a:schemeClr val="tx1"/>
                </a:solidFill>
              </a:rPr>
              <a:t>against</a:t>
            </a:r>
            <a:r>
              <a:rPr lang="en-US" altLang="en-US" dirty="0">
                <a:solidFill>
                  <a:schemeClr val="tx1"/>
                </a:solidFill>
              </a:rPr>
              <a:t> the null hypothesis H</a:t>
            </a:r>
            <a:r>
              <a:rPr lang="en-US" altLang="en-US" baseline="-25000" dirty="0">
                <a:solidFill>
                  <a:schemeClr val="tx1"/>
                </a:solidFill>
              </a:rPr>
              <a:t>0</a:t>
            </a:r>
            <a:r>
              <a:rPr lang="en-US" altLang="en-US" dirty="0">
                <a:solidFill>
                  <a:schemeClr val="tx1"/>
                </a:solidFill>
              </a:rPr>
              <a:t>.</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We start by presuming that H</a:t>
            </a:r>
            <a:r>
              <a:rPr lang="en-US" altLang="en-US" baseline="-25000" dirty="0">
                <a:solidFill>
                  <a:schemeClr val="tx1"/>
                </a:solidFill>
              </a:rPr>
              <a:t>0 </a:t>
            </a:r>
            <a:r>
              <a:rPr lang="en-US" altLang="en-US" dirty="0">
                <a:solidFill>
                  <a:schemeClr val="tx1"/>
                </a:solidFill>
              </a:rPr>
              <a:t>is true.</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i="1" dirty="0">
                <a:solidFill>
                  <a:schemeClr val="tx1"/>
                </a:solidFill>
              </a:rPr>
              <a:t>burden of proof</a:t>
            </a:r>
            <a:r>
              <a:rPr lang="en-US" altLang="en-US" dirty="0">
                <a:solidFill>
                  <a:schemeClr val="tx1"/>
                </a:solidFill>
              </a:rPr>
              <a:t> is on H</a:t>
            </a:r>
            <a:r>
              <a:rPr lang="en-US" altLang="en-US" i="1" baseline="-25000" dirty="0">
                <a:solidFill>
                  <a:schemeClr val="tx1"/>
                </a:solidFill>
                <a:latin typeface="+mj-lt"/>
              </a:rPr>
              <a:t>a</a:t>
            </a:r>
            <a:r>
              <a:rPr lang="en-US" altLang="en-US" dirty="0">
                <a:solidFill>
                  <a:schemeClr val="tx1"/>
                </a:solidFill>
              </a:rPr>
              <a:t>.</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aseline="-25000"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Note that in our legal system, the burden of proof is on the prosecution.</a:t>
            </a:r>
          </a:p>
        </p:txBody>
      </p:sp>
      <p:pic>
        <p:nvPicPr>
          <p:cNvPr id="2" name="Picture 1">
            <a:extLst>
              <a:ext uri="{FF2B5EF4-FFF2-40B4-BE49-F238E27FC236}">
                <a16:creationId xmlns:a16="http://schemas.microsoft.com/office/drawing/2014/main" id="{9F65D6B8-FB7E-4AF0-B1AE-369A0F43D058}"/>
              </a:ext>
            </a:extLst>
          </p:cNvPr>
          <p:cNvPicPr>
            <a:picLocks noChangeAspect="1"/>
          </p:cNvPicPr>
          <p:nvPr/>
        </p:nvPicPr>
        <p:blipFill>
          <a:blip r:embed="rId3"/>
          <a:stretch>
            <a:fillRect/>
          </a:stretch>
        </p:blipFill>
        <p:spPr>
          <a:xfrm>
            <a:off x="6525387" y="2357437"/>
            <a:ext cx="2143125" cy="2143125"/>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approach used in hypothesis testing is called a </a:t>
            </a:r>
            <a:r>
              <a:rPr lang="en-US" altLang="en-US" i="1" dirty="0">
                <a:solidFill>
                  <a:schemeClr val="tx1"/>
                </a:solidFill>
              </a:rPr>
              <a:t>proof by contradiction.</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To convince ourselves that H</a:t>
            </a:r>
            <a:r>
              <a:rPr lang="en-US" altLang="en-US" i="1" baseline="-25000" dirty="0">
                <a:solidFill>
                  <a:schemeClr val="tx1"/>
                </a:solidFill>
                <a:latin typeface="+mj-lt"/>
              </a:rPr>
              <a:t>a</a:t>
            </a:r>
            <a:r>
              <a:rPr lang="en-US" altLang="en-US" baseline="-25000" dirty="0">
                <a:solidFill>
                  <a:schemeClr val="tx1"/>
                </a:solidFill>
              </a:rPr>
              <a:t> </a:t>
            </a:r>
            <a:r>
              <a:rPr lang="en-US" altLang="en-US" dirty="0">
                <a:solidFill>
                  <a:schemeClr val="tx1"/>
                </a:solidFill>
              </a:rPr>
              <a:t>is true, we must show that data contradict H</a:t>
            </a:r>
            <a:r>
              <a:rPr lang="en-US" altLang="en-US" baseline="-25000" dirty="0">
                <a:solidFill>
                  <a:schemeClr val="tx1"/>
                </a:solidFill>
              </a:rPr>
              <a:t>0</a:t>
            </a:r>
            <a:r>
              <a:rPr lang="en-US" altLang="en-US" dirty="0">
                <a:solidFill>
                  <a:schemeClr val="tx1"/>
                </a:solidFill>
              </a:rPr>
              <a:t>, i.e. that the chance, that the observed data occurred randomly, is small.</a:t>
            </a:r>
            <a:endParaRPr lang="en-US" altLang="en-US" baseline="-25000"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i="1"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If the P-value is small, the data </a:t>
            </a:r>
            <a:r>
              <a:rPr lang="en-US" altLang="en-US" i="1" dirty="0">
                <a:solidFill>
                  <a:schemeClr val="tx1"/>
                </a:solidFill>
              </a:rPr>
              <a:t>contradict </a:t>
            </a:r>
            <a:r>
              <a:rPr lang="en-US" altLang="en-US" dirty="0">
                <a:solidFill>
                  <a:schemeClr val="tx1"/>
                </a:solidFill>
              </a:rPr>
              <a:t>H</a:t>
            </a:r>
            <a:r>
              <a:rPr lang="en-US" altLang="en-US" baseline="-25000" dirty="0">
                <a:solidFill>
                  <a:schemeClr val="tx1"/>
                </a:solidFill>
              </a:rPr>
              <a:t>0 </a:t>
            </a:r>
            <a:r>
              <a:rPr lang="en-US" altLang="en-US" dirty="0">
                <a:solidFill>
                  <a:schemeClr val="tx1"/>
                </a:solidFill>
              </a:rPr>
              <a:t>and </a:t>
            </a:r>
            <a:r>
              <a:rPr lang="en-US" altLang="en-US" i="1" dirty="0">
                <a:solidFill>
                  <a:schemeClr val="tx1"/>
                </a:solidFill>
              </a:rPr>
              <a:t>support </a:t>
            </a:r>
            <a:r>
              <a:rPr lang="en-US" altLang="en-US" dirty="0">
                <a:solidFill>
                  <a:schemeClr val="tx1"/>
                </a:solidFill>
              </a:rPr>
              <a:t>H</a:t>
            </a:r>
            <a:r>
              <a:rPr lang="en-US" altLang="en-US" i="1" baseline="-25000" dirty="0">
                <a:solidFill>
                  <a:schemeClr val="tx1"/>
                </a:solidFill>
                <a:latin typeface="+mj-lt"/>
              </a:rPr>
              <a:t>a</a:t>
            </a:r>
            <a:r>
              <a:rPr lang="en-US" altLang="en-US" i="1" dirty="0">
                <a:solidFill>
                  <a:schemeClr val="tx1"/>
                </a:solidFill>
              </a:rPr>
              <a:t>.</a:t>
            </a:r>
            <a:endParaRPr lang="en-US" altLang="en-US" i="1" baseline="-25000" dirty="0">
              <a:solidFill>
                <a:schemeClr val="tx1"/>
              </a:solidFill>
            </a:endParaRPr>
          </a:p>
        </p:txBody>
      </p:sp>
      <p:sp>
        <p:nvSpPr>
          <p:cNvPr id="8" name="Rectangle 1"/>
          <p:cNvSpPr>
            <a:spLocks noGrp="1" noChangeArrowheads="1"/>
          </p:cNvSpPr>
          <p:nvPr>
            <p:ph type="title" idx="4294967295"/>
          </p:nvPr>
        </p:nvSpPr>
        <p:spPr bwMode="auto">
          <a:xfrm>
            <a:off x="855663" y="185738"/>
            <a:ext cx="7848600" cy="712787"/>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latin typeface="Arial" panose="020B0604020202020204" pitchFamily="34" charset="0"/>
              </a:rPr>
              <a:t>Interpreting the P-value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
          <p:cNvSpPr>
            <a:spLocks noGrp="1" noChangeArrowheads="1"/>
          </p:cNvSpPr>
          <p:nvPr>
            <p:ph type="title" idx="4294967295"/>
          </p:nvPr>
        </p:nvSpPr>
        <p:spPr bwMode="auto">
          <a:xfrm>
            <a:off x="914400" y="136525"/>
            <a:ext cx="7924800" cy="762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Two-Sided Significance Tests</a:t>
            </a:r>
          </a:p>
        </p:txBody>
      </p:sp>
      <p:sp>
        <p:nvSpPr>
          <p:cNvPr id="107523"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A two-sided alternative hypothesis has the form </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 </a:t>
            </a:r>
            <a:endParaRPr lang="en-US" altLang="en-US" baseline="-25000"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aseline="-25000"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P-value is the </a:t>
            </a:r>
            <a:r>
              <a:rPr lang="en-US" altLang="en-US" i="1" dirty="0">
                <a:solidFill>
                  <a:schemeClr val="tx1"/>
                </a:solidFill>
              </a:rPr>
              <a:t>two-tail</a:t>
            </a:r>
            <a:r>
              <a:rPr lang="en-US" altLang="en-US" dirty="0">
                <a:solidFill>
                  <a:schemeClr val="tx1"/>
                </a:solidFill>
              </a:rPr>
              <a:t> probability under the standard normal curve.</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We calculate this by finding the tail probability in a single tail and then doubling it.</a:t>
            </a:r>
          </a:p>
        </p:txBody>
      </p:sp>
      <p:graphicFrame>
        <p:nvGraphicFramePr>
          <p:cNvPr id="2" name="Object 1"/>
          <p:cNvGraphicFramePr>
            <a:graphicFrameLocks noChangeAspect="1"/>
          </p:cNvGraphicFramePr>
          <p:nvPr>
            <p:extLst>
              <p:ext uri="{D42A27DB-BD31-4B8C-83A1-F6EECF244321}">
                <p14:modId xmlns:p14="http://schemas.microsoft.com/office/powerpoint/2010/main" val="3306698486"/>
              </p:ext>
            </p:extLst>
          </p:nvPr>
        </p:nvGraphicFramePr>
        <p:xfrm>
          <a:off x="4559300" y="3149600"/>
          <a:ext cx="914400" cy="319088"/>
        </p:xfrm>
        <a:graphic>
          <a:graphicData uri="http://schemas.openxmlformats.org/presentationml/2006/ole">
            <mc:AlternateContent xmlns:mc="http://schemas.openxmlformats.org/markup-compatibility/2006">
              <mc:Choice xmlns:v="urn:schemas-microsoft-com:vml" Requires="v">
                <p:oleObj spid="_x0000_s108176" name="Equation" r:id="rId4" imgW="914400" imgH="319680" progId="Equation.DSMT4">
                  <p:embed/>
                </p:oleObj>
              </mc:Choice>
              <mc:Fallback>
                <p:oleObj name="Equation" r:id="rId4" imgW="914400" imgH="319680" progId="Equation.DSMT4">
                  <p:embed/>
                  <p:pic>
                    <p:nvPicPr>
                      <p:cNvPr id="0" name=""/>
                      <p:cNvPicPr/>
                      <p:nvPr/>
                    </p:nvPicPr>
                    <p:blipFill>
                      <a:blip r:embed="rId5"/>
                      <a:stretch>
                        <a:fillRect/>
                      </a:stretch>
                    </p:blipFill>
                    <p:spPr>
                      <a:xfrm>
                        <a:off x="4559300" y="3149600"/>
                        <a:ext cx="914400" cy="319088"/>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933774377"/>
              </p:ext>
            </p:extLst>
          </p:nvPr>
        </p:nvGraphicFramePr>
        <p:xfrm>
          <a:off x="1379538" y="2108200"/>
          <a:ext cx="1778000" cy="444500"/>
        </p:xfrm>
        <a:graphic>
          <a:graphicData uri="http://schemas.openxmlformats.org/presentationml/2006/ole">
            <mc:AlternateContent xmlns:mc="http://schemas.openxmlformats.org/markup-compatibility/2006">
              <mc:Choice xmlns:v="urn:schemas-microsoft-com:vml" Requires="v">
                <p:oleObj spid="_x0000_s108177" name="Equation" r:id="rId6" imgW="1777680" imgH="444240" progId="Equation.DSMT4">
                  <p:embed/>
                </p:oleObj>
              </mc:Choice>
              <mc:Fallback>
                <p:oleObj name="Equation" r:id="rId6" imgW="1777680" imgH="444240" progId="Equation.DSMT4">
                  <p:embed/>
                  <p:pic>
                    <p:nvPicPr>
                      <p:cNvPr id="0" name=""/>
                      <p:cNvPicPr/>
                      <p:nvPr/>
                    </p:nvPicPr>
                    <p:blipFill>
                      <a:blip r:embed="rId7"/>
                      <a:stretch>
                        <a:fillRect/>
                      </a:stretch>
                    </p:blipFill>
                    <p:spPr>
                      <a:xfrm>
                        <a:off x="1379538" y="2108200"/>
                        <a:ext cx="1778000" cy="4445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13D89A24-EDF2-4FC3-8CBD-FB2D417EB776}"/>
              </a:ext>
            </a:extLst>
          </p:cNvPr>
          <p:cNvSpPr>
            <a:spLocks noGrp="1" noChangeArrowheads="1"/>
          </p:cNvSpPr>
          <p:nvPr>
            <p:ph type="title"/>
          </p:nvPr>
        </p:nvSpPr>
        <p:spPr>
          <a:xfrm>
            <a:off x="381000" y="381000"/>
            <a:ext cx="8305800" cy="1676400"/>
          </a:xfrm>
        </p:spPr>
        <p:txBody>
          <a:bodyPr/>
          <a:lstStyle/>
          <a:p>
            <a:r>
              <a:rPr lang="en-US" altLang="en-US" sz="4000"/>
              <a:t>Pop: 10,000 people with equal numbers of individuals with values of 1,2,3,4,5,6,7,8,9,10</a:t>
            </a:r>
            <a:br>
              <a:rPr lang="en-US" altLang="en-US" sz="4000"/>
            </a:br>
            <a:endParaRPr lang="en-US" altLang="en-US" sz="4000"/>
          </a:p>
        </p:txBody>
      </p:sp>
      <p:sp>
        <p:nvSpPr>
          <p:cNvPr id="134147" name="Rectangle 3">
            <a:extLst>
              <a:ext uri="{FF2B5EF4-FFF2-40B4-BE49-F238E27FC236}">
                <a16:creationId xmlns:a16="http://schemas.microsoft.com/office/drawing/2014/main" id="{8FE77A42-A3EA-473D-BFF2-432B4F01FFF6}"/>
              </a:ext>
            </a:extLst>
          </p:cNvPr>
          <p:cNvSpPr>
            <a:spLocks noGrp="1" noChangeArrowheads="1"/>
          </p:cNvSpPr>
          <p:nvPr>
            <p:ph type="body" idx="1"/>
          </p:nvPr>
        </p:nvSpPr>
        <p:spPr>
          <a:xfrm>
            <a:off x="457200" y="2438400"/>
            <a:ext cx="7772400" cy="3687763"/>
          </a:xfrm>
        </p:spPr>
        <p:txBody>
          <a:bodyPr/>
          <a:lstStyle/>
          <a:p>
            <a:pPr>
              <a:buFontTx/>
              <a:buNone/>
            </a:pPr>
            <a:r>
              <a:rPr lang="en-US" altLang="en-US" sz="2800"/>
              <a:t>S1:  1,2,9    mean=4</a:t>
            </a:r>
          </a:p>
          <a:p>
            <a:pPr>
              <a:buFontTx/>
              <a:buNone/>
            </a:pPr>
            <a:r>
              <a:rPr lang="en-US" altLang="en-US" sz="2800"/>
              <a:t>S2:  5,4,9    mean=6</a:t>
            </a:r>
          </a:p>
          <a:p>
            <a:pPr>
              <a:buFontTx/>
              <a:buNone/>
            </a:pPr>
            <a:r>
              <a:rPr lang="en-US" altLang="en-US" sz="2800"/>
              <a:t>S3:  3,7,5    mean=5</a:t>
            </a:r>
          </a:p>
          <a:p>
            <a:pPr>
              <a:buFontTx/>
              <a:buNone/>
            </a:pPr>
            <a:r>
              <a:rPr lang="en-US" altLang="en-US" sz="2800"/>
              <a:t>S4:  1,1,2    mean=1.3</a:t>
            </a:r>
          </a:p>
          <a:p>
            <a:pPr>
              <a:buFontTx/>
              <a:buNone/>
            </a:pPr>
            <a:r>
              <a:rPr lang="en-US" altLang="en-US" sz="2800"/>
              <a:t>S5:  7,9,5    mean=7</a:t>
            </a:r>
          </a:p>
          <a:p>
            <a:pPr>
              <a:buFontTx/>
              <a:buNone/>
            </a:pPr>
            <a:endParaRPr lang="en-US" altLang="en-US" sz="2800"/>
          </a:p>
          <a:p>
            <a:pPr>
              <a:buFontTx/>
              <a:buNone/>
            </a:pPr>
            <a:r>
              <a:rPr lang="en-US" altLang="en-US" sz="2800"/>
              <a:t>And so forth                   </a:t>
            </a:r>
            <a:r>
              <a:rPr lang="el-GR" altLang="en-US" sz="2800">
                <a:cs typeface="Arial" panose="020B0604020202020204" pitchFamily="34" charset="0"/>
              </a:rPr>
              <a:t>μ</a:t>
            </a:r>
            <a:r>
              <a:rPr lang="en-US" altLang="en-US" sz="2800">
                <a:cs typeface="Arial" panose="020B0604020202020204" pitchFamily="34" charset="0"/>
              </a:rPr>
              <a:t>=5.5</a:t>
            </a:r>
            <a:endParaRPr lang="el-GR" altLang="en-US" sz="2800">
              <a:cs typeface="Arial" panose="020B0604020202020204" pitchFamily="34" charset="0"/>
            </a:endParaRPr>
          </a:p>
        </p:txBody>
      </p:sp>
      <p:sp>
        <p:nvSpPr>
          <p:cNvPr id="2" name="Arrow: Curved Left 1">
            <a:extLst>
              <a:ext uri="{FF2B5EF4-FFF2-40B4-BE49-F238E27FC236}">
                <a16:creationId xmlns:a16="http://schemas.microsoft.com/office/drawing/2014/main" id="{A1A84D50-1AAF-4331-89D8-B8BFA0C233BA}"/>
              </a:ext>
            </a:extLst>
          </p:cNvPr>
          <p:cNvSpPr/>
          <p:nvPr/>
        </p:nvSpPr>
        <p:spPr>
          <a:xfrm>
            <a:off x="7136892" y="1485900"/>
            <a:ext cx="544068" cy="427482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
          <p:cNvSpPr>
            <a:spLocks noGrp="1" noChangeArrowheads="1"/>
          </p:cNvSpPr>
          <p:nvPr>
            <p:ph type="title" idx="4294967295"/>
          </p:nvPr>
        </p:nvSpPr>
        <p:spPr bwMode="auto">
          <a:xfrm>
            <a:off x="685800" y="184150"/>
            <a:ext cx="8077200" cy="990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solidFill>
                  <a:srgbClr val="000000"/>
                </a:solidFill>
                <a:latin typeface="Arial" panose="020B0604020202020204" pitchFamily="34" charset="0"/>
              </a:rPr>
              <a:t>Example: Dogs Detecting Cancer by Smell</a:t>
            </a:r>
          </a:p>
        </p:txBody>
      </p:sp>
      <p:sp>
        <p:nvSpPr>
          <p:cNvPr id="109571" name="Rectangle 2"/>
          <p:cNvSpPr>
            <a:spLocks noGrp="1" noChangeArrowheads="1"/>
          </p:cNvSpPr>
          <p:nvPr>
            <p:ph type="body" idx="4294967295"/>
          </p:nvPr>
        </p:nvSpPr>
        <p:spPr bwMode="auto">
          <a:xfrm>
            <a:off x="914400" y="1600200"/>
            <a:ext cx="7772400" cy="393223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7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Study: </a:t>
            </a:r>
          </a:p>
          <a:p>
            <a:pPr marL="0" indent="0" eaLnBrk="1" hangingPunct="1">
              <a:spcBef>
                <a:spcPts val="7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p>
          <a:p>
            <a:pPr marL="0" indent="0" eaLnBrk="1" hangingPunct="1">
              <a:spcBef>
                <a:spcPts val="7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Investigate whether dogs can be trained to distinguish a patient with bladder cancer by smelling compounds released in the patient’s urine.</a:t>
            </a:r>
          </a:p>
        </p:txBody>
      </p:sp>
      <p:pic>
        <p:nvPicPr>
          <p:cNvPr id="2" name="Picture 1">
            <a:extLst>
              <a:ext uri="{FF2B5EF4-FFF2-40B4-BE49-F238E27FC236}">
                <a16:creationId xmlns:a16="http://schemas.microsoft.com/office/drawing/2014/main" id="{519C1C1D-0D0A-41DC-8EF0-AC0072BB1030}"/>
              </a:ext>
            </a:extLst>
          </p:cNvPr>
          <p:cNvPicPr>
            <a:picLocks noChangeAspect="1"/>
          </p:cNvPicPr>
          <p:nvPr/>
        </p:nvPicPr>
        <p:blipFill>
          <a:blip r:embed="rId3"/>
          <a:stretch>
            <a:fillRect/>
          </a:stretch>
        </p:blipFill>
        <p:spPr>
          <a:xfrm>
            <a:off x="4543728" y="3817620"/>
            <a:ext cx="4083425" cy="2293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noGrp="1" noChangeArrowheads="1"/>
          </p:cNvSpPr>
          <p:nvPr>
            <p:ph type="body" idx="4294967295"/>
          </p:nvPr>
        </p:nvSpPr>
        <p:spPr bwMode="auto">
          <a:xfrm>
            <a:off x="914400" y="1600200"/>
            <a:ext cx="7772400" cy="433546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lvl="1" indent="0" eaLnBrk="1" hangingPunct="1">
              <a:spcBef>
                <a:spcPts val="800"/>
              </a:spcBef>
              <a:buClr>
                <a:srgbClr val="C0C0C0"/>
              </a:buClr>
              <a:buSzPct val="75000"/>
              <a:buFont typeface="Wingdings" panose="05000000000000000000" pitchFamily="2" charset="2"/>
              <a:buNone/>
              <a:tabLst>
                <a:tab pos="717550"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 pos="9407525" algn="l"/>
              </a:tabLst>
            </a:pPr>
            <a:r>
              <a:rPr lang="en-US" altLang="en-US" b="1" dirty="0">
                <a:solidFill>
                  <a:schemeClr val="tx1"/>
                </a:solidFill>
              </a:rPr>
              <a:t>Experiment:</a:t>
            </a:r>
          </a:p>
          <a:p>
            <a:pPr marL="0" lvl="1" indent="0" eaLnBrk="1" hangingPunct="1">
              <a:spcBef>
                <a:spcPts val="800"/>
              </a:spcBef>
              <a:buClr>
                <a:srgbClr val="C0C0C0"/>
              </a:buClr>
              <a:buSzPct val="75000"/>
              <a:buFont typeface="Wingdings" panose="05000000000000000000" pitchFamily="2" charset="2"/>
              <a:buNone/>
              <a:tabLst>
                <a:tab pos="717550"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 pos="9407525" algn="l"/>
              </a:tabLst>
            </a:pPr>
            <a:endParaRPr lang="en-US" altLang="en-US" b="1" dirty="0">
              <a:solidFill>
                <a:schemeClr val="tx1"/>
              </a:solidFill>
            </a:endParaRPr>
          </a:p>
          <a:p>
            <a:pPr marL="0" lvl="1" indent="0" eaLnBrk="1" hangingPunct="1">
              <a:spcBef>
                <a:spcPts val="800"/>
              </a:spcBef>
              <a:buClr>
                <a:srgbClr val="C0C0C0"/>
              </a:buClr>
              <a:buSzPct val="75000"/>
              <a:buFont typeface="Wingdings" panose="05000000000000000000" pitchFamily="2" charset="2"/>
              <a:buNone/>
              <a:tabLst>
                <a:tab pos="717550"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 pos="9407525" algn="l"/>
              </a:tabLst>
            </a:pPr>
            <a:r>
              <a:rPr lang="en-US" altLang="en-US" dirty="0">
                <a:solidFill>
                  <a:schemeClr val="tx1"/>
                </a:solidFill>
              </a:rPr>
              <a:t>Each of 6 dogs was tested with 9 trials.</a:t>
            </a:r>
          </a:p>
          <a:p>
            <a:pPr marL="0" lvl="1" indent="0" eaLnBrk="1" hangingPunct="1">
              <a:spcBef>
                <a:spcPts val="800"/>
              </a:spcBef>
              <a:buClr>
                <a:srgbClr val="C0C0C0"/>
              </a:buClr>
              <a:buSzPct val="75000"/>
              <a:buFont typeface="Wingdings" panose="05000000000000000000" pitchFamily="2" charset="2"/>
              <a:buNone/>
              <a:tabLst>
                <a:tab pos="717550"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 pos="9407525" algn="l"/>
              </a:tabLst>
            </a:pPr>
            <a:r>
              <a:rPr lang="en-US" altLang="en-US" dirty="0">
                <a:solidFill>
                  <a:schemeClr val="tx1"/>
                </a:solidFill>
              </a:rPr>
              <a:t>In each trial, one urine sample from a bladder cancer patient was randomly place among 6 control urine samples.</a:t>
            </a:r>
          </a:p>
          <a:p>
            <a:pPr marL="341313" indent="-317500" eaLnBrk="1" hangingPunct="1">
              <a:spcBef>
                <a:spcPts val="625"/>
              </a:spcBef>
              <a:buSzPct val="90000"/>
              <a:buFontTx/>
              <a:buNone/>
              <a:tabLst>
                <a:tab pos="717550"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 pos="9407525" algn="l"/>
              </a:tabLst>
            </a:pPr>
            <a:endParaRPr lang="en-US" altLang="en-US" b="1" dirty="0">
              <a:solidFill>
                <a:schemeClr val="tx1"/>
              </a:solidFill>
            </a:endParaRPr>
          </a:p>
          <a:p>
            <a:pPr marL="341313" indent="-317500" eaLnBrk="1" hangingPunct="1">
              <a:spcBef>
                <a:spcPts val="625"/>
              </a:spcBef>
              <a:buSzPct val="90000"/>
              <a:buFontTx/>
              <a:buNone/>
              <a:tabLst>
                <a:tab pos="717550"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 pos="9407525" algn="l"/>
              </a:tabLst>
            </a:pPr>
            <a:endParaRPr lang="en-US" altLang="en-US" b="1" dirty="0">
              <a:solidFill>
                <a:srgbClr val="330033"/>
              </a:solidFill>
            </a:endParaRPr>
          </a:p>
        </p:txBody>
      </p:sp>
      <p:sp>
        <p:nvSpPr>
          <p:cNvPr id="111619" name="Rectangle 1"/>
          <p:cNvSpPr>
            <a:spLocks noChangeArrowheads="1"/>
          </p:cNvSpPr>
          <p:nvPr/>
        </p:nvSpPr>
        <p:spPr bwMode="auto">
          <a:xfrm>
            <a:off x="685800" y="184150"/>
            <a:ext cx="8077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Dogs Detecting Cancer by Smell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p:cNvSpPr>
            <a:spLocks noGrp="1" noChangeArrowheads="1"/>
          </p:cNvSpPr>
          <p:nvPr>
            <p:ph type="body" idx="4294967295"/>
          </p:nvPr>
        </p:nvSpPr>
        <p:spPr bwMode="auto">
          <a:xfrm>
            <a:off x="915988" y="1600200"/>
            <a:ext cx="7772400" cy="401796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7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Results:</a:t>
            </a:r>
          </a:p>
          <a:p>
            <a:pPr marL="0" indent="0" eaLnBrk="1" hangingPunct="1">
              <a:spcBef>
                <a:spcPts val="7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0" indent="0" eaLnBrk="1" hangingPunct="1">
              <a:spcBef>
                <a:spcPts val="725"/>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In a total of 54 trials with the six dogs, the dogs made the correct selection 22 times (a success rate of 0.407).</a:t>
            </a:r>
            <a:r>
              <a:rPr lang="en-US" altLang="en-US" dirty="0"/>
              <a:t> </a:t>
            </a:r>
          </a:p>
        </p:txBody>
      </p:sp>
      <p:sp>
        <p:nvSpPr>
          <p:cNvPr id="113667" name="Rectangle 1"/>
          <p:cNvSpPr>
            <a:spLocks noChangeArrowheads="1"/>
          </p:cNvSpPr>
          <p:nvPr/>
        </p:nvSpPr>
        <p:spPr bwMode="auto">
          <a:xfrm>
            <a:off x="685800" y="184150"/>
            <a:ext cx="8077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Dogs Detecting Cancer by Smell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noGrp="1" noChangeArrowheads="1"/>
          </p:cNvSpPr>
          <p:nvPr>
            <p:ph type="body" idx="4294967295"/>
          </p:nvPr>
        </p:nvSpPr>
        <p:spPr bwMode="auto">
          <a:xfrm>
            <a:off x="914400" y="1600200"/>
            <a:ext cx="7772400" cy="376078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7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Question to Explore:</a:t>
            </a:r>
          </a:p>
          <a:p>
            <a:pPr marL="0" indent="0" eaLnBrk="1" hangingPunct="1">
              <a:spcBef>
                <a:spcPts val="7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0" indent="0" eaLnBrk="1" hangingPunct="1">
              <a:spcBef>
                <a:spcPts val="7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Does</a:t>
            </a:r>
            <a:r>
              <a:rPr lang="en-US" altLang="en-US" b="1" dirty="0">
                <a:solidFill>
                  <a:schemeClr val="tx1"/>
                </a:solidFill>
              </a:rPr>
              <a:t> </a:t>
            </a:r>
            <a:r>
              <a:rPr lang="en-US" altLang="en-US" dirty="0">
                <a:solidFill>
                  <a:schemeClr val="tx1"/>
                </a:solidFill>
              </a:rPr>
              <a:t>this study provide strong evidence that the dogs’ predictions were better or worse than with random guessing?</a:t>
            </a:r>
          </a:p>
          <a:p>
            <a:pPr marL="0" indent="0" eaLnBrk="1" hangingPunct="1">
              <a:spcBef>
                <a:spcPts val="725"/>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p:txBody>
      </p:sp>
      <p:sp>
        <p:nvSpPr>
          <p:cNvPr id="115715" name="Rectangle 1"/>
          <p:cNvSpPr>
            <a:spLocks noChangeArrowheads="1"/>
          </p:cNvSpPr>
          <p:nvPr/>
        </p:nvSpPr>
        <p:spPr bwMode="auto">
          <a:xfrm>
            <a:off x="685800" y="184150"/>
            <a:ext cx="8077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Dogs Detecting Cancer by Smell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noGrp="1" noChangeArrowheads="1"/>
          </p:cNvSpPr>
          <p:nvPr>
            <p:ph type="body" idx="4294967295"/>
          </p:nvPr>
        </p:nvSpPr>
        <p:spPr bwMode="auto">
          <a:xfrm>
            <a:off x="685800" y="1600200"/>
            <a:ext cx="82296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indent="-317500" eaLnBrk="1" hangingPunct="1">
              <a:spcBef>
                <a:spcPts val="625"/>
              </a:spcBef>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solidFill>
                  <a:schemeClr val="tx1"/>
                </a:solidFill>
              </a:rPr>
              <a:t>Step 1: Check the sample size requirement:</a:t>
            </a:r>
          </a:p>
          <a:p>
            <a:pPr marL="0" indent="0" eaLnBrk="1" hangingPunct="1">
              <a:spcBef>
                <a:spcPts val="6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Is the sample size sufficiently large to use the hypothesis test for a population proportion?</a:t>
            </a:r>
          </a:p>
          <a:p>
            <a:pPr marL="457200" lvl="1" indent="0" eaLnBrk="1" hangingPunct="1">
              <a:buClr>
                <a:srgbClr val="CCCC99"/>
              </a:buClr>
              <a:buSzPct val="75000"/>
              <a:buFont typeface="Wingdings" panose="05000000000000000000" pitchFamily="2" charset="2"/>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 </a:t>
            </a:r>
          </a:p>
          <a:p>
            <a:pPr marL="457200" lvl="1" indent="0" eaLnBrk="1" hangingPunct="1">
              <a:buClr>
                <a:srgbClr val="CCCC99"/>
              </a:buClr>
              <a:buSzPct val="75000"/>
              <a:buFont typeface="Wingdings" panose="05000000000000000000" pitchFamily="2" charset="2"/>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 </a:t>
            </a:r>
          </a:p>
          <a:p>
            <a:pPr indent="-317500" eaLnBrk="1" hangingPunct="1">
              <a:spcBef>
                <a:spcPts val="6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indent="-317500" eaLnBrk="1" hangingPunct="1">
              <a:spcBef>
                <a:spcPts val="6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 </a:t>
            </a:r>
            <a:r>
              <a:rPr lang="en-US" altLang="en-US" i="1" dirty="0">
                <a:solidFill>
                  <a:schemeClr val="tx1"/>
                </a:solidFill>
              </a:rPr>
              <a:t>      </a:t>
            </a:r>
            <a:r>
              <a:rPr lang="en-US" altLang="en-US" baseline="-25000" dirty="0">
                <a:solidFill>
                  <a:schemeClr val="tx1"/>
                </a:solidFill>
              </a:rPr>
              <a:t>           </a:t>
            </a:r>
            <a:r>
              <a:rPr lang="en-US" altLang="en-US" i="1" dirty="0">
                <a:solidFill>
                  <a:schemeClr val="tx1"/>
                </a:solidFill>
                <a:latin typeface="+mj-lt"/>
              </a:rPr>
              <a:t>np</a:t>
            </a:r>
            <a:r>
              <a:rPr lang="en-US" altLang="en-US" baseline="-25000" dirty="0">
                <a:solidFill>
                  <a:schemeClr val="tx1"/>
                </a:solidFill>
              </a:rPr>
              <a:t>0</a:t>
            </a:r>
            <a:r>
              <a:rPr lang="en-US" altLang="en-US" dirty="0">
                <a:solidFill>
                  <a:schemeClr val="tx1"/>
                </a:solidFill>
              </a:rPr>
              <a:t> is </a:t>
            </a:r>
            <a:r>
              <a:rPr lang="en-US" altLang="en-US" b="1" i="1" dirty="0">
                <a:solidFill>
                  <a:schemeClr val="tx1"/>
                </a:solidFill>
              </a:rPr>
              <a:t>not</a:t>
            </a:r>
            <a:r>
              <a:rPr lang="en-US" altLang="en-US" dirty="0">
                <a:solidFill>
                  <a:schemeClr val="tx1"/>
                </a:solidFill>
              </a:rPr>
              <a:t> large enough.</a:t>
            </a:r>
          </a:p>
          <a:p>
            <a:pPr indent="-317500" eaLnBrk="1" hangingPunct="1">
              <a:spcBef>
                <a:spcPts val="6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marL="0" indent="0" eaLnBrk="1" hangingPunct="1">
              <a:spcBef>
                <a:spcPts val="625"/>
              </a:spcBef>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u="sng" dirty="0">
                <a:solidFill>
                  <a:schemeClr val="tx1"/>
                </a:solidFill>
              </a:rPr>
              <a:t>We will see that the two-sided test is robust even when this assumption is not satisfied.</a:t>
            </a:r>
          </a:p>
        </p:txBody>
      </p:sp>
      <p:sp>
        <p:nvSpPr>
          <p:cNvPr id="117763" name="Rectangle 1"/>
          <p:cNvSpPr>
            <a:spLocks noChangeArrowheads="1"/>
          </p:cNvSpPr>
          <p:nvPr/>
        </p:nvSpPr>
        <p:spPr bwMode="auto">
          <a:xfrm>
            <a:off x="685800" y="184150"/>
            <a:ext cx="8077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Dogs Detecting Cancer by Smell</a:t>
            </a:r>
          </a:p>
        </p:txBody>
      </p:sp>
      <p:graphicFrame>
        <p:nvGraphicFramePr>
          <p:cNvPr id="2" name="Object 1"/>
          <p:cNvGraphicFramePr>
            <a:graphicFrameLocks noChangeAspect="1"/>
          </p:cNvGraphicFramePr>
          <p:nvPr>
            <p:extLst>
              <p:ext uri="{D42A27DB-BD31-4B8C-83A1-F6EECF244321}">
                <p14:modId xmlns:p14="http://schemas.microsoft.com/office/powerpoint/2010/main" val="33517836"/>
              </p:ext>
            </p:extLst>
          </p:nvPr>
        </p:nvGraphicFramePr>
        <p:xfrm>
          <a:off x="2008188" y="3065463"/>
          <a:ext cx="4000500" cy="393700"/>
        </p:xfrm>
        <a:graphic>
          <a:graphicData uri="http://schemas.openxmlformats.org/presentationml/2006/ole">
            <mc:AlternateContent xmlns:mc="http://schemas.openxmlformats.org/markup-compatibility/2006">
              <mc:Choice xmlns:v="urn:schemas-microsoft-com:vml" Requires="v">
                <p:oleObj spid="_x0000_s118469" name="Equation" r:id="rId4" imgW="4000320" imgH="393480" progId="Equation.DSMT4">
                  <p:embed/>
                </p:oleObj>
              </mc:Choice>
              <mc:Fallback>
                <p:oleObj name="Equation" r:id="rId4" imgW="4000320" imgH="393480" progId="Equation.DSMT4">
                  <p:embed/>
                  <p:pic>
                    <p:nvPicPr>
                      <p:cNvPr id="0" name=""/>
                      <p:cNvPicPr/>
                      <p:nvPr/>
                    </p:nvPicPr>
                    <p:blipFill>
                      <a:blip r:embed="rId5"/>
                      <a:stretch>
                        <a:fillRect/>
                      </a:stretch>
                    </p:blipFill>
                    <p:spPr>
                      <a:xfrm>
                        <a:off x="2008188" y="3065463"/>
                        <a:ext cx="4000500" cy="3937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055823749"/>
              </p:ext>
            </p:extLst>
          </p:nvPr>
        </p:nvGraphicFramePr>
        <p:xfrm>
          <a:off x="2008188" y="3516313"/>
          <a:ext cx="4559300" cy="368300"/>
        </p:xfrm>
        <a:graphic>
          <a:graphicData uri="http://schemas.openxmlformats.org/presentationml/2006/ole">
            <mc:AlternateContent xmlns:mc="http://schemas.openxmlformats.org/markup-compatibility/2006">
              <mc:Choice xmlns:v="urn:schemas-microsoft-com:vml" Requires="v">
                <p:oleObj spid="_x0000_s118470" name="Equation" r:id="rId6" imgW="4559040" imgH="368280" progId="Equation.DSMT4">
                  <p:embed/>
                </p:oleObj>
              </mc:Choice>
              <mc:Fallback>
                <p:oleObj name="Equation" r:id="rId6" imgW="4559040" imgH="368280" progId="Equation.DSMT4">
                  <p:embed/>
                  <p:pic>
                    <p:nvPicPr>
                      <p:cNvPr id="0" name=""/>
                      <p:cNvPicPr/>
                      <p:nvPr/>
                    </p:nvPicPr>
                    <p:blipFill>
                      <a:blip r:embed="rId7"/>
                      <a:stretch>
                        <a:fillRect/>
                      </a:stretch>
                    </p:blipFill>
                    <p:spPr>
                      <a:xfrm>
                        <a:off x="2008188" y="3516313"/>
                        <a:ext cx="4559300" cy="3683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indent="-317500" eaLnBrk="1" hangingPunct="1">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t>Step 2:  Hypotheses</a:t>
            </a:r>
          </a:p>
          <a:p>
            <a:pPr indent="-317500" eaLnBrk="1" hangingPunct="1">
              <a:spcBef>
                <a:spcPts val="225"/>
              </a:spcBef>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b="1" dirty="0"/>
          </a:p>
          <a:p>
            <a:pPr marL="457200" lvl="1" indent="0" eaLnBrk="1" hangingPunct="1">
              <a:spcBef>
                <a:spcPts val="700"/>
              </a:spcBef>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			</a:t>
            </a:r>
          </a:p>
          <a:p>
            <a:pPr marL="457200" lvl="1" indent="0" eaLnBrk="1" hangingPunct="1">
              <a:spcBef>
                <a:spcPts val="700"/>
              </a:spcBef>
              <a:buClr>
                <a:srgbClr val="330033"/>
              </a:buClr>
              <a:buSzPct val="75000"/>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p>
          <a:p>
            <a:pPr marL="457200" lvl="1" indent="0" eaLnBrk="1" hangingPunct="1">
              <a:spcBef>
                <a:spcPts val="700"/>
              </a:spcBef>
              <a:buClr>
                <a:srgbClr val="330033"/>
              </a:buClr>
              <a:buSzPct val="75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t>			 </a:t>
            </a:r>
          </a:p>
        </p:txBody>
      </p:sp>
      <p:sp>
        <p:nvSpPr>
          <p:cNvPr id="119811" name="Rectangle 1"/>
          <p:cNvSpPr>
            <a:spLocks noChangeArrowheads="1"/>
          </p:cNvSpPr>
          <p:nvPr/>
        </p:nvSpPr>
        <p:spPr bwMode="auto">
          <a:xfrm>
            <a:off x="685800" y="184150"/>
            <a:ext cx="8077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Dogs Detecting Cancer by Smell</a:t>
            </a:r>
          </a:p>
        </p:txBody>
      </p:sp>
      <p:graphicFrame>
        <p:nvGraphicFramePr>
          <p:cNvPr id="2" name="Object 1"/>
          <p:cNvGraphicFramePr>
            <a:graphicFrameLocks noChangeAspect="1"/>
          </p:cNvGraphicFramePr>
          <p:nvPr>
            <p:extLst>
              <p:ext uri="{D42A27DB-BD31-4B8C-83A1-F6EECF244321}">
                <p14:modId xmlns:p14="http://schemas.microsoft.com/office/powerpoint/2010/main" val="955911396"/>
              </p:ext>
            </p:extLst>
          </p:nvPr>
        </p:nvGraphicFramePr>
        <p:xfrm>
          <a:off x="1773936" y="2496312"/>
          <a:ext cx="1879600" cy="444500"/>
        </p:xfrm>
        <a:graphic>
          <a:graphicData uri="http://schemas.openxmlformats.org/presentationml/2006/ole">
            <mc:AlternateContent xmlns:mc="http://schemas.openxmlformats.org/markup-compatibility/2006">
              <mc:Choice xmlns:v="urn:schemas-microsoft-com:vml" Requires="v">
                <p:oleObj spid="_x0000_s120492" name="Equation" r:id="rId4" imgW="1879560" imgH="444240" progId="Equation.DSMT4">
                  <p:embed/>
                </p:oleObj>
              </mc:Choice>
              <mc:Fallback>
                <p:oleObj name="Equation" r:id="rId4" imgW="1879560" imgH="444240" progId="Equation.DSMT4">
                  <p:embed/>
                  <p:pic>
                    <p:nvPicPr>
                      <p:cNvPr id="0" name=""/>
                      <p:cNvPicPr/>
                      <p:nvPr/>
                    </p:nvPicPr>
                    <p:blipFill>
                      <a:blip r:embed="rId5"/>
                      <a:stretch>
                        <a:fillRect/>
                      </a:stretch>
                    </p:blipFill>
                    <p:spPr>
                      <a:xfrm>
                        <a:off x="1773936" y="2496312"/>
                        <a:ext cx="1879600" cy="4445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97731806"/>
              </p:ext>
            </p:extLst>
          </p:nvPr>
        </p:nvGraphicFramePr>
        <p:xfrm>
          <a:off x="1766888" y="3450844"/>
          <a:ext cx="1892300" cy="444500"/>
        </p:xfrm>
        <a:graphic>
          <a:graphicData uri="http://schemas.openxmlformats.org/presentationml/2006/ole">
            <mc:AlternateContent xmlns:mc="http://schemas.openxmlformats.org/markup-compatibility/2006">
              <mc:Choice xmlns:v="urn:schemas-microsoft-com:vml" Requires="v">
                <p:oleObj spid="_x0000_s120493" name="Equation" r:id="rId6" imgW="1892160" imgH="444240" progId="Equation.DSMT4">
                  <p:embed/>
                </p:oleObj>
              </mc:Choice>
              <mc:Fallback>
                <p:oleObj name="Equation" r:id="rId6" imgW="1892160" imgH="444240" progId="Equation.DSMT4">
                  <p:embed/>
                  <p:pic>
                    <p:nvPicPr>
                      <p:cNvPr id="2" name="Object 1"/>
                      <p:cNvPicPr/>
                      <p:nvPr/>
                    </p:nvPicPr>
                    <p:blipFill>
                      <a:blip r:embed="rId7"/>
                      <a:stretch>
                        <a:fillRect/>
                      </a:stretch>
                    </p:blipFill>
                    <p:spPr>
                      <a:xfrm>
                        <a:off x="1766888" y="3450844"/>
                        <a:ext cx="1892300" cy="4445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
          <p:cNvSpPr>
            <a:spLocks noGrp="1" noChangeArrowheads="1"/>
          </p:cNvSpPr>
          <p:nvPr>
            <p:ph type="body" idx="4294967295"/>
          </p:nvPr>
        </p:nvSpPr>
        <p:spPr bwMode="auto">
          <a:xfrm>
            <a:off x="914400" y="1600200"/>
            <a:ext cx="7618413"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indent="-317500" eaLnBrk="1" hangingPunct="1">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t>Step 3: Test Statistic</a:t>
            </a:r>
          </a:p>
        </p:txBody>
      </p:sp>
      <p:sp>
        <p:nvSpPr>
          <p:cNvPr id="121860" name="Rectangle 1"/>
          <p:cNvSpPr>
            <a:spLocks noChangeArrowheads="1"/>
          </p:cNvSpPr>
          <p:nvPr/>
        </p:nvSpPr>
        <p:spPr bwMode="auto">
          <a:xfrm>
            <a:off x="685800" y="184150"/>
            <a:ext cx="8077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Dogs Detecting Cancer by Smell</a:t>
            </a:r>
          </a:p>
        </p:txBody>
      </p:sp>
      <p:graphicFrame>
        <p:nvGraphicFramePr>
          <p:cNvPr id="2" name="Object 1"/>
          <p:cNvGraphicFramePr>
            <a:graphicFrameLocks noChangeAspect="1"/>
          </p:cNvGraphicFramePr>
          <p:nvPr>
            <p:extLst>
              <p:ext uri="{D42A27DB-BD31-4B8C-83A1-F6EECF244321}">
                <p14:modId xmlns:p14="http://schemas.microsoft.com/office/powerpoint/2010/main" val="45134850"/>
              </p:ext>
            </p:extLst>
          </p:nvPr>
        </p:nvGraphicFramePr>
        <p:xfrm>
          <a:off x="1966913" y="2579688"/>
          <a:ext cx="3098800" cy="1295400"/>
        </p:xfrm>
        <a:graphic>
          <a:graphicData uri="http://schemas.openxmlformats.org/presentationml/2006/ole">
            <mc:AlternateContent xmlns:mc="http://schemas.openxmlformats.org/markup-compatibility/2006">
              <mc:Choice xmlns:v="urn:schemas-microsoft-com:vml" Requires="v">
                <p:oleObj spid="_x0000_s122200" name="Equation" r:id="rId4" imgW="3098520" imgH="1295280" progId="Equation.DSMT4">
                  <p:embed/>
                </p:oleObj>
              </mc:Choice>
              <mc:Fallback>
                <p:oleObj name="Equation" r:id="rId4" imgW="3098520" imgH="1295280" progId="Equation.DSMT4">
                  <p:embed/>
                  <p:pic>
                    <p:nvPicPr>
                      <p:cNvPr id="0" name=""/>
                      <p:cNvPicPr/>
                      <p:nvPr/>
                    </p:nvPicPr>
                    <p:blipFill>
                      <a:blip r:embed="rId5"/>
                      <a:stretch>
                        <a:fillRect/>
                      </a:stretch>
                    </p:blipFill>
                    <p:spPr>
                      <a:xfrm>
                        <a:off x="1966913" y="2579688"/>
                        <a:ext cx="3098800" cy="12954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62903082-C484-4B64-A2BE-0CF3ABD0B3A6}"/>
              </a:ext>
            </a:extLst>
          </p:cNvPr>
          <p:cNvSpPr txBox="1"/>
          <p:nvPr/>
        </p:nvSpPr>
        <p:spPr>
          <a:xfrm>
            <a:off x="6617162" y="3351868"/>
            <a:ext cx="364202" cy="523220"/>
          </a:xfrm>
          <a:prstGeom prst="rect">
            <a:avLst/>
          </a:prstGeom>
          <a:solidFill>
            <a:schemeClr val="bg1">
              <a:lumMod val="65000"/>
            </a:schemeClr>
          </a:solidFill>
        </p:spPr>
        <p:txBody>
          <a:bodyPr wrap="none" rtlCol="0">
            <a:spAutoFit/>
          </a:bodyPr>
          <a:lstStyle/>
          <a:p>
            <a:r>
              <a:rPr lang="en-US" sz="2800" dirty="0">
                <a:solidFill>
                  <a:schemeClr val="tx1"/>
                </a:solidFill>
              </a:rPr>
              <a:t>n</a:t>
            </a:r>
          </a:p>
        </p:txBody>
      </p:sp>
      <p:cxnSp>
        <p:nvCxnSpPr>
          <p:cNvPr id="5" name="Straight Arrow Connector 4">
            <a:extLst>
              <a:ext uri="{FF2B5EF4-FFF2-40B4-BE49-F238E27FC236}">
                <a16:creationId xmlns:a16="http://schemas.microsoft.com/office/drawing/2014/main" id="{3CDAADE9-2DDA-486E-AF97-48A24FDC0990}"/>
              </a:ext>
            </a:extLst>
          </p:cNvPr>
          <p:cNvCxnSpPr/>
          <p:nvPr/>
        </p:nvCxnSpPr>
        <p:spPr bwMode="auto">
          <a:xfrm flipH="1">
            <a:off x="3872484" y="3662172"/>
            <a:ext cx="2642616" cy="0"/>
          </a:xfrm>
          <a:prstGeom prst="straightConnector1">
            <a:avLst/>
          </a:prstGeom>
          <a:solidFill>
            <a:srgbClr val="00B8FF"/>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indent="-317500" eaLnBrk="1" hangingPunct="1">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t>Step 4: P-value</a:t>
            </a:r>
          </a:p>
        </p:txBody>
      </p:sp>
      <mc:AlternateContent xmlns:mc="http://schemas.openxmlformats.org/markup-compatibility/2006" xmlns:a14="http://schemas.microsoft.com/office/drawing/2010/main">
        <mc:Choice Requires="a14">
          <p:sp>
            <p:nvSpPr>
              <p:cNvPr id="123907" name="TextBox 1"/>
              <p:cNvSpPr txBox="1">
                <a:spLocks noChangeArrowheads="1"/>
              </p:cNvSpPr>
              <p:nvPr/>
            </p:nvSpPr>
            <p:spPr bwMode="auto">
              <a:xfrm>
                <a:off x="685800" y="5227570"/>
                <a:ext cx="8229600" cy="10772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r>
                  <a:rPr lang="en-US" altLang="en-US" sz="1600" b="1" dirty="0">
                    <a:solidFill>
                      <a:schemeClr val="tx1"/>
                    </a:solidFill>
                    <a:latin typeface="Arial" panose="020B0604020202020204" pitchFamily="34" charset="0"/>
                  </a:rPr>
                  <a:t>Figure 9.4 Calculation of P-value, When </a:t>
                </a:r>
                <a:r>
                  <a:rPr lang="en-US" altLang="en-US" sz="1600" b="1" i="1" dirty="0">
                    <a:solidFill>
                      <a:schemeClr val="tx1"/>
                    </a:solidFill>
                    <a:latin typeface="Arial" panose="020B0604020202020204" pitchFamily="34" charset="0"/>
                  </a:rPr>
                  <a:t>z </a:t>
                </a:r>
                <a:r>
                  <a:rPr lang="en-US" altLang="en-US" sz="1600" dirty="0">
                    <a:solidFill>
                      <a:schemeClr val="tx1"/>
                    </a:solidFill>
                    <a:latin typeface="Arial" panose="020B0604020202020204" pitchFamily="34" charset="0"/>
                  </a:rPr>
                  <a:t> = </a:t>
                </a:r>
                <a:r>
                  <a:rPr lang="en-US" altLang="en-US" sz="1600" b="1" dirty="0">
                    <a:solidFill>
                      <a:schemeClr val="tx1"/>
                    </a:solidFill>
                    <a:latin typeface="Arial" panose="020B0604020202020204" pitchFamily="34" charset="0"/>
                  </a:rPr>
                  <a:t>5.6, for Testing H</a:t>
                </a:r>
                <a:r>
                  <a:rPr lang="en-US" altLang="en-US" sz="1600" b="1" baseline="-25000" dirty="0">
                    <a:solidFill>
                      <a:schemeClr val="tx1"/>
                    </a:solidFill>
                    <a:latin typeface="Arial" panose="020B0604020202020204" pitchFamily="34" charset="0"/>
                  </a:rPr>
                  <a:t>0</a:t>
                </a:r>
                <a:r>
                  <a:rPr lang="en-US" altLang="en-US" sz="1600" b="1" dirty="0">
                    <a:solidFill>
                      <a:schemeClr val="tx1"/>
                    </a:solidFill>
                    <a:latin typeface="Arial" panose="020B0604020202020204" pitchFamily="34" charset="0"/>
                  </a:rPr>
                  <a:t>: p = 1/7 Against </a:t>
                </a:r>
                <a:br>
                  <a:rPr lang="en-US" altLang="en-US" sz="1600" b="1" dirty="0">
                    <a:solidFill>
                      <a:schemeClr val="tx1"/>
                    </a:solidFill>
                    <a:latin typeface="Arial" panose="020B0604020202020204" pitchFamily="34" charset="0"/>
                  </a:rPr>
                </a:br>
                <a:r>
                  <a:rPr lang="en-US" altLang="en-US" sz="1600" b="1" dirty="0">
                    <a:solidFill>
                      <a:schemeClr val="tx1"/>
                    </a:solidFill>
                    <a:latin typeface="Arial" panose="020B0604020202020204" pitchFamily="34" charset="0"/>
                  </a:rPr>
                  <a:t>H</a:t>
                </a:r>
                <a:r>
                  <a:rPr lang="en-US" altLang="en-US" sz="1600" b="1" i="1" baseline="-25000" dirty="0">
                    <a:solidFill>
                      <a:schemeClr val="tx1"/>
                    </a:solidFill>
                    <a:latin typeface="+mj-lt"/>
                  </a:rPr>
                  <a:t>a</a:t>
                </a:r>
                <a:r>
                  <a:rPr lang="en-US" altLang="en-US" sz="1600" b="1" dirty="0">
                    <a:solidFill>
                      <a:schemeClr val="tx1"/>
                    </a:solidFill>
                    <a:latin typeface="Arial" panose="020B0604020202020204" pitchFamily="34" charset="0"/>
                  </a:rPr>
                  <a:t>: p </a:t>
                </a:r>
                <a14:m>
                  <m:oMath xmlns:m="http://schemas.openxmlformats.org/officeDocument/2006/math">
                    <m:r>
                      <a:rPr lang="en-US" altLang="en-US" sz="1600" b="0" i="1" smtClean="0">
                        <a:solidFill>
                          <a:schemeClr val="tx1"/>
                        </a:solidFill>
                        <a:latin typeface="Cambria Math" panose="02040503050406030204" pitchFamily="18" charset="0"/>
                        <a:ea typeface="Cambria Math" panose="02040503050406030204" pitchFamily="18" charset="0"/>
                      </a:rPr>
                      <m:t>≠</m:t>
                    </m:r>
                  </m:oMath>
                </a14:m>
                <a:r>
                  <a:rPr lang="en-US" altLang="en-US" sz="1600" b="1" dirty="0">
                    <a:solidFill>
                      <a:schemeClr val="tx1"/>
                    </a:solidFill>
                    <a:latin typeface="Arial" panose="020B0604020202020204" pitchFamily="34" charset="0"/>
                  </a:rPr>
                  <a:t> 1/7. </a:t>
                </a:r>
                <a:r>
                  <a:rPr lang="en-US" altLang="en-US" sz="1600" dirty="0">
                    <a:solidFill>
                      <a:schemeClr val="tx1"/>
                    </a:solidFill>
                    <a:latin typeface="Arial" panose="020B0604020202020204" pitchFamily="34" charset="0"/>
                  </a:rPr>
                  <a:t>Presuming H</a:t>
                </a:r>
                <a:r>
                  <a:rPr lang="en-US" altLang="en-US" sz="1600" baseline="-25000" dirty="0">
                    <a:solidFill>
                      <a:schemeClr val="tx1"/>
                    </a:solidFill>
                    <a:latin typeface="Arial" panose="020B0604020202020204" pitchFamily="34" charset="0"/>
                  </a:rPr>
                  <a:t>0</a:t>
                </a:r>
                <a:r>
                  <a:rPr lang="en-US" altLang="en-US" sz="1600" dirty="0">
                    <a:solidFill>
                      <a:schemeClr val="tx1"/>
                    </a:solidFill>
                    <a:latin typeface="Arial" panose="020B0604020202020204" pitchFamily="34" charset="0"/>
                  </a:rPr>
                  <a:t> is true, the P-value is the two-tail probability of a test statistic value even more extreme than observed. </a:t>
                </a:r>
                <a:r>
                  <a:rPr lang="en-US" altLang="en-US" sz="1600" b="1" dirty="0">
                    <a:solidFill>
                      <a:schemeClr val="tx1"/>
                    </a:solidFill>
                    <a:latin typeface="Arial" panose="020B0604020202020204" pitchFamily="34" charset="0"/>
                  </a:rPr>
                  <a:t>Question </a:t>
                </a:r>
                <a:r>
                  <a:rPr lang="en-US" altLang="en-US" sz="1600" dirty="0">
                    <a:solidFill>
                      <a:schemeClr val="tx1"/>
                    </a:solidFill>
                    <a:latin typeface="Arial" panose="020B0604020202020204" pitchFamily="34" charset="0"/>
                  </a:rPr>
                  <a:t>Is the P-value of 0.00000002 strong evidence supporting H</a:t>
                </a:r>
                <a:r>
                  <a:rPr lang="en-US" altLang="en-US" sz="1600" baseline="-25000" dirty="0">
                    <a:solidFill>
                      <a:schemeClr val="tx1"/>
                    </a:solidFill>
                    <a:latin typeface="Arial" panose="020B0604020202020204" pitchFamily="34" charset="0"/>
                  </a:rPr>
                  <a:t>0</a:t>
                </a:r>
                <a:r>
                  <a:rPr lang="en-US" altLang="en-US" sz="1600" dirty="0">
                    <a:solidFill>
                      <a:schemeClr val="tx1"/>
                    </a:solidFill>
                    <a:latin typeface="Arial" panose="020B0604020202020204" pitchFamily="34" charset="0"/>
                  </a:rPr>
                  <a:t> or strong evidence against H</a:t>
                </a:r>
                <a:r>
                  <a:rPr lang="en-US" altLang="en-US" sz="1600" baseline="-25000" dirty="0">
                    <a:solidFill>
                      <a:schemeClr val="tx1"/>
                    </a:solidFill>
                    <a:latin typeface="Arial" panose="020B0604020202020204" pitchFamily="34" charset="0"/>
                  </a:rPr>
                  <a:t>0</a:t>
                </a:r>
                <a:r>
                  <a:rPr lang="en-US" altLang="en-US" sz="1600" dirty="0">
                    <a:solidFill>
                      <a:schemeClr val="tx1"/>
                    </a:solidFill>
                    <a:latin typeface="Arial" panose="020B0604020202020204" pitchFamily="34" charset="0"/>
                  </a:rPr>
                  <a:t>?</a:t>
                </a:r>
              </a:p>
            </p:txBody>
          </p:sp>
        </mc:Choice>
        <mc:Fallback xmlns="">
          <p:sp>
            <p:nvSpPr>
              <p:cNvPr id="123907" name="TextBox 1"/>
              <p:cNvSpPr txBox="1">
                <a:spLocks noRot="1" noChangeAspect="1" noMove="1" noResize="1" noEditPoints="1" noAdjustHandles="1" noChangeArrowheads="1" noChangeShapeType="1" noTextEdit="1"/>
              </p:cNvSpPr>
              <p:nvPr/>
            </p:nvSpPr>
            <p:spPr bwMode="auto">
              <a:xfrm>
                <a:off x="685800" y="5227570"/>
                <a:ext cx="8229600" cy="1077218"/>
              </a:xfrm>
              <a:prstGeom prst="rect">
                <a:avLst/>
              </a:prstGeom>
              <a:blipFill>
                <a:blip r:embed="rId3"/>
                <a:stretch>
                  <a:fillRect l="-444" t="-1705" b="-68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3908" name="Rectangle 1"/>
          <p:cNvSpPr>
            <a:spLocks noChangeArrowheads="1"/>
          </p:cNvSpPr>
          <p:nvPr/>
        </p:nvSpPr>
        <p:spPr bwMode="auto">
          <a:xfrm>
            <a:off x="685800" y="184150"/>
            <a:ext cx="8077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Dogs Detecting Cancer by Smell</a:t>
            </a:r>
          </a:p>
        </p:txBody>
      </p:sp>
      <p:pic>
        <p:nvPicPr>
          <p:cNvPr id="123914" name="Picture 12" descr="M09_AGRE5940_03_SE_C09-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936" y="2029968"/>
            <a:ext cx="5562600" cy="30845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954" name="Rectangle 1"/>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indent="-317500" eaLnBrk="1" hangingPunct="1">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solidFill>
                      <a:schemeClr val="tx1"/>
                    </a:solidFill>
                  </a:rPr>
                  <a:t>Step 5: Conclusion</a:t>
                </a:r>
              </a:p>
              <a:p>
                <a:pPr indent="-317500" eaLnBrk="1" hangingPunct="1">
                  <a:buSzPct val="90000"/>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dirty="0">
                  <a:solidFill>
                    <a:schemeClr val="tx1"/>
                  </a:solidFill>
                </a:endParaRPr>
              </a:p>
              <a:p>
                <a:pPr marL="0" indent="0" eaLnBrk="1" hangingPunct="1">
                  <a:buClr>
                    <a:srgbClr val="B2B2B2"/>
                  </a:buClr>
                  <a:buSzPct val="90000"/>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dirty="0">
                    <a:solidFill>
                      <a:schemeClr val="tx1"/>
                    </a:solidFill>
                  </a:rPr>
                  <a:t>Since the P-value is very small and </a:t>
                </a:r>
                <a14:m>
                  <m:oMath xmlns:m="http://schemas.openxmlformats.org/officeDocument/2006/math">
                    <m:acc>
                      <m:accPr>
                        <m:chr m:val="̂"/>
                        <m:ctrlPr>
                          <a:rPr lang="en-US" altLang="en-US" i="1" smtClean="0">
                            <a:solidFill>
                              <a:schemeClr val="tx1"/>
                            </a:solidFill>
                            <a:latin typeface="Cambria Math" panose="02040503050406030204" pitchFamily="18" charset="0"/>
                          </a:rPr>
                        </m:ctrlPr>
                      </m:accPr>
                      <m:e>
                        <m:r>
                          <a:rPr lang="en-US" altLang="en-US" b="0" i="1" smtClean="0">
                            <a:solidFill>
                              <a:schemeClr val="tx1"/>
                            </a:solidFill>
                            <a:latin typeface="Cambria Math" panose="02040503050406030204" pitchFamily="18" charset="0"/>
                          </a:rPr>
                          <m:t>𝑝</m:t>
                        </m:r>
                      </m:e>
                    </m:acc>
                  </m:oMath>
                </a14:m>
                <a:r>
                  <a:rPr lang="en-US" altLang="en-US" dirty="0">
                    <a:solidFill>
                      <a:schemeClr val="tx1"/>
                    </a:solidFill>
                  </a:rPr>
                  <a:t> &gt; 1/7, the evidence strongly suggests that the dogs’ selections </a:t>
                </a:r>
                <a:br>
                  <a:rPr lang="en-US" altLang="en-US" dirty="0">
                    <a:solidFill>
                      <a:schemeClr val="tx1"/>
                    </a:solidFill>
                  </a:rPr>
                </a:br>
                <a:r>
                  <a:rPr lang="en-US" altLang="en-US" dirty="0">
                    <a:solidFill>
                      <a:schemeClr val="tx1"/>
                    </a:solidFill>
                  </a:rPr>
                  <a:t>are </a:t>
                </a:r>
                <a:r>
                  <a:rPr lang="en-US" altLang="en-US" i="1" dirty="0">
                    <a:solidFill>
                      <a:schemeClr val="tx1"/>
                    </a:solidFill>
                  </a:rPr>
                  <a:t>better</a:t>
                </a:r>
                <a:r>
                  <a:rPr lang="en-US" altLang="en-US" dirty="0">
                    <a:solidFill>
                      <a:schemeClr val="tx1"/>
                    </a:solidFill>
                  </a:rPr>
                  <a:t> than random guessing.</a:t>
                </a:r>
              </a:p>
            </p:txBody>
          </p:sp>
        </mc:Choice>
        <mc:Fallback xmlns="">
          <p:sp>
            <p:nvSpPr>
              <p:cNvPr id="125954" name="Rectangle 1"/>
              <p:cNvSpPr>
                <a:spLocks noGrp="1" noRot="1" noChangeAspect="1" noMove="1" noResize="1" noEditPoints="1" noAdjustHandles="1" noChangeArrowheads="1" noChangeShapeType="1" noTextEdit="1"/>
              </p:cNvSpPr>
              <p:nvPr>
                <p:ph type="body" idx="4294967295"/>
              </p:nvPr>
            </p:nvSpPr>
            <p:spPr bwMode="auto">
              <a:xfrm>
                <a:off x="914400" y="1600200"/>
                <a:ext cx="7772400" cy="4530725"/>
              </a:xfrm>
              <a:prstGeom prst="rect">
                <a:avLst/>
              </a:prstGeom>
              <a:blipFill>
                <a:blip r:embed="rId3"/>
                <a:stretch>
                  <a:fillRect l="-1255" t="-942"/>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5955" name="Rectangle 1"/>
          <p:cNvSpPr>
            <a:spLocks noChangeArrowheads="1"/>
          </p:cNvSpPr>
          <p:nvPr/>
        </p:nvSpPr>
        <p:spPr bwMode="auto">
          <a:xfrm>
            <a:off x="685800" y="184150"/>
            <a:ext cx="8077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Dogs Detecting Cancer by Smell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
          <p:cNvSpPr>
            <a:spLocks noGrp="1" noChangeArrowheads="1"/>
          </p:cNvSpPr>
          <p:nvPr>
            <p:ph type="body" idx="4294967295"/>
          </p:nvPr>
        </p:nvSpPr>
        <p:spPr bwMode="auto">
          <a:xfrm>
            <a:off x="576263" y="1528763"/>
            <a:ext cx="8415337" cy="4724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600"/>
              </a:spcBef>
              <a:buClr>
                <a:schemeClr val="tx1"/>
              </a:buClr>
              <a:buSzTx/>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sz="2200" b="1" dirty="0">
                <a:solidFill>
                  <a:schemeClr val="tx1"/>
                </a:solidFill>
              </a:rPr>
              <a:t>Insight:</a:t>
            </a:r>
          </a:p>
          <a:p>
            <a:pPr lvl="1" eaLnBrk="1" hangingPunct="1">
              <a:spcBef>
                <a:spcPts val="600"/>
              </a:spcBef>
              <a:buClr>
                <a:schemeClr val="tx1"/>
              </a:buClr>
              <a:buSzTx/>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sz="2200" dirty="0">
                <a:solidFill>
                  <a:schemeClr val="tx1"/>
                </a:solidFill>
              </a:rPr>
              <a:t>In this study, the subjects were a </a:t>
            </a:r>
            <a:r>
              <a:rPr lang="en-US" altLang="en-US" sz="2200" i="1" dirty="0">
                <a:solidFill>
                  <a:schemeClr val="tx1"/>
                </a:solidFill>
              </a:rPr>
              <a:t>convenience sample</a:t>
            </a:r>
            <a:r>
              <a:rPr lang="en-US" altLang="en-US" sz="2200" dirty="0">
                <a:solidFill>
                  <a:schemeClr val="tx1"/>
                </a:solidFill>
              </a:rPr>
              <a:t> rather than a random sample from some population.</a:t>
            </a:r>
          </a:p>
          <a:p>
            <a:pPr marL="457200" lvl="1" indent="0" eaLnBrk="1" hangingPunct="1">
              <a:spcBef>
                <a:spcPts val="600"/>
              </a:spcBef>
              <a:buClr>
                <a:schemeClr val="tx1"/>
              </a:buClr>
              <a:buSzTx/>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sz="2200" dirty="0">
              <a:solidFill>
                <a:schemeClr val="tx1"/>
              </a:solidFill>
            </a:endParaRPr>
          </a:p>
          <a:p>
            <a:pPr lvl="1" eaLnBrk="1" hangingPunct="1">
              <a:spcBef>
                <a:spcPts val="600"/>
              </a:spcBef>
              <a:buClr>
                <a:schemeClr val="tx1"/>
              </a:buClr>
              <a:buSzTx/>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sz="2200" dirty="0">
                <a:solidFill>
                  <a:schemeClr val="tx1"/>
                </a:solidFill>
              </a:rPr>
              <a:t>Also, the dogs were not randomly selected.</a:t>
            </a:r>
          </a:p>
          <a:p>
            <a:pPr marL="457200" lvl="1" indent="0" eaLnBrk="1" hangingPunct="1">
              <a:spcBef>
                <a:spcPts val="600"/>
              </a:spcBef>
              <a:buClr>
                <a:schemeClr val="tx1"/>
              </a:buClr>
              <a:buSzTx/>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sz="2200" dirty="0">
              <a:solidFill>
                <a:schemeClr val="tx1"/>
              </a:solidFill>
            </a:endParaRPr>
          </a:p>
          <a:p>
            <a:pPr lvl="1" eaLnBrk="1" hangingPunct="1">
              <a:spcBef>
                <a:spcPts val="600"/>
              </a:spcBef>
              <a:buClr>
                <a:schemeClr val="tx1"/>
              </a:buClr>
              <a:buSzTx/>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sz="2200" dirty="0">
                <a:solidFill>
                  <a:schemeClr val="tx1"/>
                </a:solidFill>
              </a:rPr>
              <a:t>Any inferential predictions are tentative. They are valid only to the extent that the patients and the dogs are representative of their populations.</a:t>
            </a:r>
          </a:p>
          <a:p>
            <a:pPr marL="457200" lvl="1" indent="0" eaLnBrk="1" hangingPunct="1">
              <a:spcBef>
                <a:spcPts val="600"/>
              </a:spcBef>
              <a:buClr>
                <a:schemeClr val="tx1"/>
              </a:buClr>
              <a:buSzTx/>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sz="2200" dirty="0">
              <a:solidFill>
                <a:schemeClr val="tx1"/>
              </a:solidFill>
            </a:endParaRPr>
          </a:p>
          <a:p>
            <a:pPr lvl="1" eaLnBrk="1" hangingPunct="1">
              <a:spcBef>
                <a:spcPts val="600"/>
              </a:spcBef>
              <a:buClr>
                <a:schemeClr val="tx1"/>
              </a:buClr>
              <a:buSzTx/>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sz="2200" dirty="0">
                <a:solidFill>
                  <a:schemeClr val="tx1"/>
                </a:solidFill>
              </a:rPr>
              <a:t>The predictions become more conclusive if similar results occur in other studies.</a:t>
            </a:r>
          </a:p>
        </p:txBody>
      </p:sp>
      <p:sp>
        <p:nvSpPr>
          <p:cNvPr id="128003" name="Rectangle 1"/>
          <p:cNvSpPr>
            <a:spLocks noChangeArrowheads="1"/>
          </p:cNvSpPr>
          <p:nvPr/>
        </p:nvSpPr>
        <p:spPr bwMode="auto">
          <a:xfrm>
            <a:off x="685800" y="184150"/>
            <a:ext cx="8077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Example: Dogs Detecting Cancer by Smell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C2CBC70B-C361-4F3D-BF47-F28AAA9F4F72}"/>
              </a:ext>
            </a:extLst>
          </p:cNvPr>
          <p:cNvSpPr>
            <a:spLocks noGrp="1" noChangeArrowheads="1"/>
          </p:cNvSpPr>
          <p:nvPr>
            <p:ph type="title"/>
          </p:nvPr>
        </p:nvSpPr>
        <p:spPr>
          <a:xfrm>
            <a:off x="457200" y="164592"/>
            <a:ext cx="8229600" cy="510381"/>
          </a:xfrm>
        </p:spPr>
        <p:txBody>
          <a:bodyPr/>
          <a:lstStyle/>
          <a:p>
            <a:r>
              <a:rPr lang="en-US" altLang="en-US" sz="3200" dirty="0"/>
              <a:t>Distribution of Sample Mean by Sample Size </a:t>
            </a:r>
          </a:p>
        </p:txBody>
      </p:sp>
      <p:pic>
        <p:nvPicPr>
          <p:cNvPr id="136196" name="Picture 4">
            <a:extLst>
              <a:ext uri="{FF2B5EF4-FFF2-40B4-BE49-F238E27FC236}">
                <a16:creationId xmlns:a16="http://schemas.microsoft.com/office/drawing/2014/main" id="{97EC4289-256E-4F47-BA23-D41B6B12E703}"/>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60754" y="642049"/>
            <a:ext cx="6374892" cy="4853800"/>
          </a:xfrm>
          <a:noFill/>
          <a:ln/>
        </p:spPr>
      </p:pic>
      <p:sp>
        <p:nvSpPr>
          <p:cNvPr id="2" name="Rectangle 1">
            <a:extLst>
              <a:ext uri="{FF2B5EF4-FFF2-40B4-BE49-F238E27FC236}">
                <a16:creationId xmlns:a16="http://schemas.microsoft.com/office/drawing/2014/main" id="{B7003300-EE0A-4C15-89C2-4817D2A932FD}"/>
              </a:ext>
            </a:extLst>
          </p:cNvPr>
          <p:cNvSpPr/>
          <p:nvPr/>
        </p:nvSpPr>
        <p:spPr>
          <a:xfrm>
            <a:off x="1463040" y="3118104"/>
            <a:ext cx="6373368" cy="22539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95" name="Rectangle 3">
            <a:extLst>
              <a:ext uri="{FF2B5EF4-FFF2-40B4-BE49-F238E27FC236}">
                <a16:creationId xmlns:a16="http://schemas.microsoft.com/office/drawing/2014/main" id="{85EEB0B2-ECC6-4727-BBBA-4208EB48F12E}"/>
              </a:ext>
            </a:extLst>
          </p:cNvPr>
          <p:cNvSpPr>
            <a:spLocks noGrp="1" noChangeArrowheads="1"/>
          </p:cNvSpPr>
          <p:nvPr>
            <p:ph type="body" sz="half" idx="1"/>
          </p:nvPr>
        </p:nvSpPr>
        <p:spPr>
          <a:xfrm>
            <a:off x="466725" y="3597402"/>
            <a:ext cx="8382000" cy="1295400"/>
          </a:xfrm>
        </p:spPr>
        <p:txBody>
          <a:bodyPr/>
          <a:lstStyle/>
          <a:p>
            <a:pPr>
              <a:lnSpc>
                <a:spcPct val="90000"/>
              </a:lnSpc>
            </a:pPr>
            <a:r>
              <a:rPr lang="en-US" altLang="en-US" sz="2000" dirty="0"/>
              <a:t>Column one shows the population distribution</a:t>
            </a:r>
          </a:p>
          <a:p>
            <a:pPr>
              <a:lnSpc>
                <a:spcPct val="90000"/>
              </a:lnSpc>
            </a:pPr>
            <a:r>
              <a:rPr lang="en-US" altLang="en-US" sz="2000" dirty="0"/>
              <a:t>Column two is the distribution of 3-draw means from column one;</a:t>
            </a:r>
          </a:p>
          <a:p>
            <a:pPr>
              <a:lnSpc>
                <a:spcPct val="90000"/>
              </a:lnSpc>
            </a:pPr>
            <a:r>
              <a:rPr lang="en-US" altLang="en-US" sz="2000" dirty="0"/>
              <a:t>Column three is the distribution of 30-draw means from column one.</a:t>
            </a:r>
          </a:p>
          <a:p>
            <a:pPr>
              <a:lnSpc>
                <a:spcPct val="90000"/>
              </a:lnSpc>
            </a:pPr>
            <a:endParaRPr lang="en-US" altLang="en-US" sz="20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8953FC-5E57-47E2-8258-93FCA7786A0C}"/>
              </a:ext>
            </a:extLst>
          </p:cNvPr>
          <p:cNvSpPr>
            <a:spLocks noGrp="1"/>
          </p:cNvSpPr>
          <p:nvPr>
            <p:ph type="body" sz="quarter" idx="10"/>
          </p:nvPr>
        </p:nvSpPr>
        <p:spPr/>
        <p:txBody>
          <a:bodyPr>
            <a:normAutofit fontScale="92500" lnSpcReduction="10000"/>
          </a:bodyPr>
          <a:lstStyle/>
          <a:p>
            <a:pPr algn="ctr"/>
            <a:r>
              <a:rPr lang="en-US" dirty="0"/>
              <a:t>Abstract</a:t>
            </a:r>
          </a:p>
          <a:p>
            <a:r>
              <a:rPr lang="en-US" dirty="0"/>
              <a:t>Background</a:t>
            </a:r>
          </a:p>
          <a:p>
            <a:r>
              <a:rPr lang="en-US" dirty="0"/>
              <a:t>As the COVID-19 pandemic continues to spread, early, ideally real-time, identification of SARS-CoV-2 infected individuals is pivotal in interrupting infection chains. Volatile organic compounds produced during respiratory infections can cause specific scent imprints, which can be detected by trained dogs with a high rate of precision.</a:t>
            </a:r>
          </a:p>
          <a:p>
            <a:endParaRPr lang="en-US" dirty="0"/>
          </a:p>
          <a:p>
            <a:r>
              <a:rPr lang="en-US" dirty="0"/>
              <a:t>Methods</a:t>
            </a:r>
          </a:p>
          <a:p>
            <a:r>
              <a:rPr lang="en-US" dirty="0"/>
              <a:t>Eight detection dogs were trained for 1 week to detect saliva or tracheobronchial secretions of SARS-CoV-2 infected patients in a randomized, double-blinded and controlled study.</a:t>
            </a:r>
          </a:p>
        </p:txBody>
      </p:sp>
      <p:sp>
        <p:nvSpPr>
          <p:cNvPr id="3" name="Title 2">
            <a:extLst>
              <a:ext uri="{FF2B5EF4-FFF2-40B4-BE49-F238E27FC236}">
                <a16:creationId xmlns:a16="http://schemas.microsoft.com/office/drawing/2014/main" id="{AD987FFC-BE4A-41AB-88EA-08FEA1022EB6}"/>
              </a:ext>
            </a:extLst>
          </p:cNvPr>
          <p:cNvSpPr>
            <a:spLocks noGrp="1"/>
          </p:cNvSpPr>
          <p:nvPr>
            <p:ph type="title"/>
          </p:nvPr>
        </p:nvSpPr>
        <p:spPr>
          <a:xfrm>
            <a:off x="747712" y="0"/>
            <a:ext cx="7924800" cy="1143000"/>
          </a:xfrm>
        </p:spPr>
        <p:txBody>
          <a:bodyPr>
            <a:normAutofit fontScale="90000"/>
          </a:bodyPr>
          <a:lstStyle/>
          <a:p>
            <a:r>
              <a:rPr lang="en-US" b="1" dirty="0"/>
              <a:t>Scent dog identification of samples from COVID-19 patients – a pilot study’</a:t>
            </a:r>
            <a:r>
              <a:rPr lang="en-US" dirty="0"/>
              <a:t> </a:t>
            </a:r>
            <a:r>
              <a:rPr lang="en-US" sz="2200" dirty="0">
                <a:hlinkClick r:id="rId2"/>
              </a:rPr>
              <a:t>https://bmcinfectdis.biomedcentral.com/articles/10.1186/s12879-020-05281-3</a:t>
            </a:r>
            <a:r>
              <a:rPr lang="en-US" sz="2200" dirty="0"/>
              <a:t>  </a:t>
            </a:r>
            <a:endParaRPr lang="en-US" dirty="0"/>
          </a:p>
        </p:txBody>
      </p:sp>
      <p:pic>
        <p:nvPicPr>
          <p:cNvPr id="5" name="Picture 4" descr="A close up of a flower&#10;&#10;Description automatically generated">
            <a:extLst>
              <a:ext uri="{FF2B5EF4-FFF2-40B4-BE49-F238E27FC236}">
                <a16:creationId xmlns:a16="http://schemas.microsoft.com/office/drawing/2014/main" id="{89931BEF-F246-4215-83AC-6F00A31890A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93308" y="1330452"/>
            <a:ext cx="1018707" cy="1019556"/>
          </a:xfrm>
          <a:prstGeom prst="rect">
            <a:avLst/>
          </a:prstGeom>
        </p:spPr>
      </p:pic>
      <p:sp>
        <p:nvSpPr>
          <p:cNvPr id="6" name="TextBox 5">
            <a:extLst>
              <a:ext uri="{FF2B5EF4-FFF2-40B4-BE49-F238E27FC236}">
                <a16:creationId xmlns:a16="http://schemas.microsoft.com/office/drawing/2014/main" id="{22DF01BB-FBD1-4E68-A107-AE2251025518}"/>
              </a:ext>
            </a:extLst>
          </p:cNvPr>
          <p:cNvSpPr txBox="1"/>
          <p:nvPr/>
        </p:nvSpPr>
        <p:spPr>
          <a:xfrm>
            <a:off x="6826290" y="1655564"/>
            <a:ext cx="2065107" cy="369332"/>
          </a:xfrm>
          <a:prstGeom prst="rect">
            <a:avLst/>
          </a:prstGeom>
          <a:noFill/>
        </p:spPr>
        <p:txBody>
          <a:bodyPr wrap="square" rtlCol="0">
            <a:spAutoFit/>
          </a:bodyPr>
          <a:lstStyle/>
          <a:p>
            <a:r>
              <a:rPr lang="en-US" sz="900" dirty="0">
                <a:solidFill>
                  <a:schemeClr val="tx1"/>
                </a:solidFill>
                <a:hlinkClick r:id="rId4" tooltip="https://en.wikipedia.org/wiki/COVID-19_pandemic_in_Ghana">
                  <a:extLst>
                    <a:ext uri="{A12FA001-AC4F-418D-AE19-62706E023703}">
                      <ahyp:hlinkClr xmlns:ahyp="http://schemas.microsoft.com/office/drawing/2018/hyperlinkcolor" val="tx"/>
                    </a:ext>
                  </a:extLst>
                </a:hlinkClick>
              </a:rPr>
              <a:t>This Photo</a:t>
            </a:r>
            <a:r>
              <a:rPr lang="en-US" sz="900" dirty="0">
                <a:solidFill>
                  <a:schemeClr val="tx1"/>
                </a:solidFill>
              </a:rPr>
              <a:t> by Unknown Author is licensed under </a:t>
            </a:r>
            <a:r>
              <a:rPr lang="en-US" sz="900" dirty="0">
                <a:solidFill>
                  <a:schemeClr val="tx1"/>
                </a:solidFill>
                <a:hlinkClick r:id="rId5" tooltip="https://creativecommons.org/licenses/by-sa/3.0/">
                  <a:extLst>
                    <a:ext uri="{A12FA001-AC4F-418D-AE19-62706E023703}">
                      <ahyp:hlinkClr xmlns:ahyp="http://schemas.microsoft.com/office/drawing/2018/hyperlinkcolor" val="tx"/>
                    </a:ext>
                  </a:extLst>
                </a:hlinkClick>
              </a:rPr>
              <a:t>CC BY-SA</a:t>
            </a:r>
            <a:endParaRPr lang="en-US" sz="900" dirty="0">
              <a:solidFill>
                <a:schemeClr val="tx1"/>
              </a:solidFill>
            </a:endParaRPr>
          </a:p>
        </p:txBody>
      </p:sp>
    </p:spTree>
    <p:extLst>
      <p:ext uri="{BB962C8B-B14F-4D97-AF65-F5344CB8AC3E}">
        <p14:creationId xmlns:p14="http://schemas.microsoft.com/office/powerpoint/2010/main" val="32615681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8953FC-5E57-47E2-8258-93FCA7786A0C}"/>
              </a:ext>
            </a:extLst>
          </p:cNvPr>
          <p:cNvSpPr>
            <a:spLocks noGrp="1"/>
          </p:cNvSpPr>
          <p:nvPr>
            <p:ph type="body" sz="quarter" idx="10"/>
          </p:nvPr>
        </p:nvSpPr>
        <p:spPr/>
        <p:txBody>
          <a:bodyPr>
            <a:normAutofit fontScale="70000" lnSpcReduction="20000"/>
          </a:bodyPr>
          <a:lstStyle/>
          <a:p>
            <a:r>
              <a:rPr lang="en-US" dirty="0"/>
              <a:t>Results</a:t>
            </a:r>
          </a:p>
          <a:p>
            <a:r>
              <a:rPr lang="en-US" dirty="0"/>
              <a:t>The dogs were able to discriminate between samples of infected (positive) and non-infected (negative) individuals with average diagnostic sensitivity of 82.63% (95% confidence interval [CI]: 82.02–83.24%) and specificity of 96.35% (95% CI: 96.31–96.39%). During the presentation of 1012 randomized samples, the dogs achieved an overall average detection rate of 94% (±3.4%) with 157 correct indications of positive, 792 correct rejections of negative, 33 incorrect indications of negative or incorrect rejections of 30 positive sample presentations.</a:t>
            </a:r>
          </a:p>
          <a:p>
            <a:endParaRPr lang="en-US" dirty="0"/>
          </a:p>
          <a:p>
            <a:r>
              <a:rPr lang="en-US" dirty="0"/>
              <a:t>Conclusions</a:t>
            </a:r>
          </a:p>
          <a:p>
            <a:r>
              <a:rPr lang="en-US" u="sng" dirty="0"/>
              <a:t>These preliminary findings indicate that trained detection dogs can identify respiratory secretion samples from hospitalized and clinically diseased SARS-CoV-2 infected individuals by discriminating between samples from SARS-CoV-2 infected patients and negative controls</a:t>
            </a:r>
            <a:r>
              <a:rPr lang="en-US" dirty="0"/>
              <a:t>. This data may form the basis for the reliable screening method of SARS-CoV-2 infected people.</a:t>
            </a:r>
          </a:p>
        </p:txBody>
      </p:sp>
      <p:sp>
        <p:nvSpPr>
          <p:cNvPr id="3" name="Title 2">
            <a:extLst>
              <a:ext uri="{FF2B5EF4-FFF2-40B4-BE49-F238E27FC236}">
                <a16:creationId xmlns:a16="http://schemas.microsoft.com/office/drawing/2014/main" id="{AD987FFC-BE4A-41AB-88EA-08FEA1022EB6}"/>
              </a:ext>
            </a:extLst>
          </p:cNvPr>
          <p:cNvSpPr>
            <a:spLocks noGrp="1"/>
          </p:cNvSpPr>
          <p:nvPr>
            <p:ph type="title"/>
          </p:nvPr>
        </p:nvSpPr>
        <p:spPr>
          <a:xfrm>
            <a:off x="747712" y="0"/>
            <a:ext cx="7924800" cy="1143000"/>
          </a:xfrm>
        </p:spPr>
        <p:txBody>
          <a:bodyPr>
            <a:normAutofit fontScale="90000"/>
          </a:bodyPr>
          <a:lstStyle/>
          <a:p>
            <a:r>
              <a:rPr lang="en-US" dirty="0"/>
              <a:t>Scent dog identification of samples from COVID-19 patients – a pilot study’ </a:t>
            </a:r>
            <a:r>
              <a:rPr lang="en-US" sz="2200" dirty="0">
                <a:hlinkClick r:id="rId2"/>
              </a:rPr>
              <a:t>https://bmcinfectdis.biomedcentral.com/articles/10.1186/s12879-020-05281-3</a:t>
            </a:r>
            <a:r>
              <a:rPr lang="en-US" sz="2200" dirty="0"/>
              <a:t>  </a:t>
            </a:r>
            <a:endParaRPr lang="en-US" dirty="0"/>
          </a:p>
        </p:txBody>
      </p:sp>
    </p:spTree>
    <p:extLst>
      <p:ext uri="{BB962C8B-B14F-4D97-AF65-F5344CB8AC3E}">
        <p14:creationId xmlns:p14="http://schemas.microsoft.com/office/powerpoint/2010/main" val="4013749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8953FC-5E57-47E2-8258-93FCA7786A0C}"/>
              </a:ext>
            </a:extLst>
          </p:cNvPr>
          <p:cNvSpPr>
            <a:spLocks noGrp="1"/>
          </p:cNvSpPr>
          <p:nvPr>
            <p:ph type="body" sz="quarter" idx="10"/>
          </p:nvPr>
        </p:nvSpPr>
        <p:spPr/>
        <p:txBody>
          <a:bodyPr>
            <a:normAutofit fontScale="92500" lnSpcReduction="20000"/>
          </a:bodyPr>
          <a:lstStyle/>
          <a:p>
            <a:r>
              <a:rPr lang="en-US" dirty="0"/>
              <a:t>Dogs' powerful noses have 300 million sensors, compared with a human's measly 5 million. In addition, dogs have a second smelling device in the backs of their noses that we don't have, called Jacobson's organ.</a:t>
            </a:r>
          </a:p>
          <a:p>
            <a:r>
              <a:rPr lang="en-US" dirty="0"/>
              <a:t>That double smelling system allows trained dogs to detect cancer's unique odors, called volatile organic compounds.</a:t>
            </a:r>
          </a:p>
          <a:p>
            <a:r>
              <a:rPr lang="en-US" dirty="0"/>
              <a:t>It took humans thousands of years to figure this out. In 1989, doctors at King's College Hospital in London wrote in The Lancet about a woman whose dog persisted in smelling a particular mole on her leg. That mole turned out to be early-stage malignant melanoma.</a:t>
            </a:r>
          </a:p>
          <a:p>
            <a:r>
              <a:rPr lang="en-US" dirty="0"/>
              <a:t>Over the next 26 years, studies from France to California to Italy have concluded that dogs really can detect the smell of cancer.</a:t>
            </a:r>
          </a:p>
          <a:p>
            <a:endParaRPr lang="en-US" dirty="0"/>
          </a:p>
        </p:txBody>
      </p:sp>
      <p:sp>
        <p:nvSpPr>
          <p:cNvPr id="3" name="Title 2">
            <a:extLst>
              <a:ext uri="{FF2B5EF4-FFF2-40B4-BE49-F238E27FC236}">
                <a16:creationId xmlns:a16="http://schemas.microsoft.com/office/drawing/2014/main" id="{AD987FFC-BE4A-41AB-88EA-08FEA1022EB6}"/>
              </a:ext>
            </a:extLst>
          </p:cNvPr>
          <p:cNvSpPr>
            <a:spLocks noGrp="1"/>
          </p:cNvSpPr>
          <p:nvPr>
            <p:ph type="title"/>
          </p:nvPr>
        </p:nvSpPr>
        <p:spPr/>
        <p:txBody>
          <a:bodyPr/>
          <a:lstStyle/>
          <a:p>
            <a:r>
              <a:rPr lang="en-US" dirty="0"/>
              <a:t>Dogs have two 'noses'</a:t>
            </a:r>
            <a:br>
              <a:rPr lang="en-US" dirty="0"/>
            </a:br>
            <a:endParaRPr lang="en-US" dirty="0"/>
          </a:p>
        </p:txBody>
      </p:sp>
    </p:spTree>
    <p:extLst>
      <p:ext uri="{BB962C8B-B14F-4D97-AF65-F5344CB8AC3E}">
        <p14:creationId xmlns:p14="http://schemas.microsoft.com/office/powerpoint/2010/main" val="3374892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4D8EDB-5647-4B10-9A0C-038F11082280}"/>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D7CBE15B-9BF0-4741-AAE3-1AECB2B1420E}"/>
              </a:ext>
            </a:extLst>
          </p:cNvPr>
          <p:cNvSpPr>
            <a:spLocks noGrp="1"/>
          </p:cNvSpPr>
          <p:nvPr>
            <p:ph type="title"/>
          </p:nvPr>
        </p:nvSpPr>
        <p:spPr>
          <a:xfrm>
            <a:off x="762000" y="274638"/>
            <a:ext cx="7924800" cy="697865"/>
          </a:xfrm>
        </p:spPr>
        <p:txBody>
          <a:bodyPr/>
          <a:lstStyle/>
          <a:p>
            <a:r>
              <a:rPr lang="en-US" dirty="0"/>
              <a:t>Friends – nose to nose</a:t>
            </a:r>
          </a:p>
        </p:txBody>
      </p:sp>
      <p:pic>
        <p:nvPicPr>
          <p:cNvPr id="4" name="Picture 3">
            <a:extLst>
              <a:ext uri="{FF2B5EF4-FFF2-40B4-BE49-F238E27FC236}">
                <a16:creationId xmlns:a16="http://schemas.microsoft.com/office/drawing/2014/main" id="{A7F135C6-A350-45E8-AB9F-26DC356ED4F7}"/>
              </a:ext>
            </a:extLst>
          </p:cNvPr>
          <p:cNvPicPr>
            <a:picLocks noChangeAspect="1"/>
          </p:cNvPicPr>
          <p:nvPr/>
        </p:nvPicPr>
        <p:blipFill>
          <a:blip r:embed="rId2"/>
          <a:stretch>
            <a:fillRect/>
          </a:stretch>
        </p:blipFill>
        <p:spPr>
          <a:xfrm>
            <a:off x="762000" y="1404937"/>
            <a:ext cx="7924800" cy="4480560"/>
          </a:xfrm>
          <a:prstGeom prst="rect">
            <a:avLst/>
          </a:prstGeom>
        </p:spPr>
      </p:pic>
    </p:spTree>
    <p:extLst>
      <p:ext uri="{BB962C8B-B14F-4D97-AF65-F5344CB8AC3E}">
        <p14:creationId xmlns:p14="http://schemas.microsoft.com/office/powerpoint/2010/main" val="397142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
          <p:cNvSpPr>
            <a:spLocks noGrp="1" noChangeArrowheads="1"/>
          </p:cNvSpPr>
          <p:nvPr>
            <p:ph type="title" idx="4294967295"/>
          </p:nvPr>
        </p:nvSpPr>
        <p:spPr bwMode="auto">
          <a:xfrm>
            <a:off x="838200" y="76200"/>
            <a:ext cx="8001000" cy="990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Summary: P-values for Different Alternative Hypotheses</a:t>
            </a:r>
          </a:p>
        </p:txBody>
      </p:sp>
      <p:sp>
        <p:nvSpPr>
          <p:cNvPr id="4" name="TextBox 3"/>
          <p:cNvSpPr txBox="1"/>
          <p:nvPr/>
        </p:nvSpPr>
        <p:spPr>
          <a:xfrm>
            <a:off x="996696" y="1719072"/>
            <a:ext cx="3520516" cy="461665"/>
          </a:xfrm>
          <a:prstGeom prst="rect">
            <a:avLst/>
          </a:prstGeom>
          <a:noFill/>
        </p:spPr>
        <p:txBody>
          <a:bodyPr wrap="none" rtlCol="0">
            <a:spAutoFit/>
          </a:bodyPr>
          <a:lstStyle/>
          <a:p>
            <a:r>
              <a:rPr lang="en-US" b="1" dirty="0">
                <a:solidFill>
                  <a:schemeClr val="tx1"/>
                </a:solidFill>
                <a:latin typeface="+mn-lt"/>
              </a:rPr>
              <a:t>Alternative Hypothesis</a:t>
            </a:r>
          </a:p>
        </p:txBody>
      </p:sp>
      <p:sp>
        <p:nvSpPr>
          <p:cNvPr id="10" name="TextBox 9"/>
          <p:cNvSpPr txBox="1"/>
          <p:nvPr/>
        </p:nvSpPr>
        <p:spPr>
          <a:xfrm>
            <a:off x="4838700" y="1719071"/>
            <a:ext cx="1279517" cy="461665"/>
          </a:xfrm>
          <a:prstGeom prst="rect">
            <a:avLst/>
          </a:prstGeom>
          <a:noFill/>
        </p:spPr>
        <p:txBody>
          <a:bodyPr wrap="none" rtlCol="0">
            <a:spAutoFit/>
          </a:bodyPr>
          <a:lstStyle/>
          <a:p>
            <a:r>
              <a:rPr lang="en-US" b="1" dirty="0">
                <a:solidFill>
                  <a:schemeClr val="tx1"/>
                </a:solidFill>
                <a:latin typeface="+mn-lt"/>
              </a:rPr>
              <a:t>P-value</a:t>
            </a:r>
          </a:p>
        </p:txBody>
      </p:sp>
      <p:graphicFrame>
        <p:nvGraphicFramePr>
          <p:cNvPr id="5" name="Object 4"/>
          <p:cNvGraphicFramePr>
            <a:graphicFrameLocks noChangeAspect="1"/>
          </p:cNvGraphicFramePr>
          <p:nvPr>
            <p:extLst>
              <p:ext uri="{D42A27DB-BD31-4B8C-83A1-F6EECF244321}">
                <p14:modId xmlns:p14="http://schemas.microsoft.com/office/powerpoint/2010/main" val="2773065968"/>
              </p:ext>
            </p:extLst>
          </p:nvPr>
        </p:nvGraphicFramePr>
        <p:xfrm>
          <a:off x="1798638" y="2379663"/>
          <a:ext cx="1676400" cy="444500"/>
        </p:xfrm>
        <a:graphic>
          <a:graphicData uri="http://schemas.openxmlformats.org/presentationml/2006/ole">
            <mc:AlternateContent xmlns:mc="http://schemas.openxmlformats.org/markup-compatibility/2006">
              <mc:Choice xmlns:v="urn:schemas-microsoft-com:vml" Requires="v">
                <p:oleObj spid="_x0000_s210949" name="Equation" r:id="rId4" imgW="1676160" imgH="444240" progId="Equation.DSMT4">
                  <p:embed/>
                </p:oleObj>
              </mc:Choice>
              <mc:Fallback>
                <p:oleObj name="Equation" r:id="rId4" imgW="1676160" imgH="444240" progId="Equation.DSMT4">
                  <p:embed/>
                  <p:pic>
                    <p:nvPicPr>
                      <p:cNvPr id="0" name=""/>
                      <p:cNvPicPr/>
                      <p:nvPr/>
                    </p:nvPicPr>
                    <p:blipFill>
                      <a:blip r:embed="rId5"/>
                      <a:stretch>
                        <a:fillRect/>
                      </a:stretch>
                    </p:blipFill>
                    <p:spPr>
                      <a:xfrm>
                        <a:off x="1798638" y="2379663"/>
                        <a:ext cx="1676400" cy="444500"/>
                      </a:xfrm>
                      <a:prstGeom prst="rect">
                        <a:avLst/>
                      </a:prstGeom>
                    </p:spPr>
                  </p:pic>
                </p:oleObj>
              </mc:Fallback>
            </mc:AlternateContent>
          </a:graphicData>
        </a:graphic>
      </p:graphicFrame>
      <p:sp>
        <p:nvSpPr>
          <p:cNvPr id="12" name="TextBox 11"/>
          <p:cNvSpPr txBox="1"/>
          <p:nvPr/>
        </p:nvSpPr>
        <p:spPr>
          <a:xfrm>
            <a:off x="4838699" y="2371342"/>
            <a:ext cx="2892138" cy="461665"/>
          </a:xfrm>
          <a:prstGeom prst="rect">
            <a:avLst/>
          </a:prstGeom>
          <a:noFill/>
        </p:spPr>
        <p:txBody>
          <a:bodyPr wrap="none" rtlCol="0">
            <a:spAutoFit/>
          </a:bodyPr>
          <a:lstStyle/>
          <a:p>
            <a:r>
              <a:rPr lang="en-US" dirty="0">
                <a:solidFill>
                  <a:schemeClr val="tx1"/>
                </a:solidFill>
                <a:latin typeface="+mn-lt"/>
              </a:rPr>
              <a:t>Right-tail probability</a:t>
            </a:r>
          </a:p>
        </p:txBody>
      </p:sp>
      <p:graphicFrame>
        <p:nvGraphicFramePr>
          <p:cNvPr id="13" name="Object 12"/>
          <p:cNvGraphicFramePr>
            <a:graphicFrameLocks noChangeAspect="1"/>
          </p:cNvGraphicFramePr>
          <p:nvPr>
            <p:extLst>
              <p:ext uri="{D42A27DB-BD31-4B8C-83A1-F6EECF244321}">
                <p14:modId xmlns:p14="http://schemas.microsoft.com/office/powerpoint/2010/main" val="496361281"/>
              </p:ext>
            </p:extLst>
          </p:nvPr>
        </p:nvGraphicFramePr>
        <p:xfrm>
          <a:off x="1798638" y="3117850"/>
          <a:ext cx="1676400" cy="444500"/>
        </p:xfrm>
        <a:graphic>
          <a:graphicData uri="http://schemas.openxmlformats.org/presentationml/2006/ole">
            <mc:AlternateContent xmlns:mc="http://schemas.openxmlformats.org/markup-compatibility/2006">
              <mc:Choice xmlns:v="urn:schemas-microsoft-com:vml" Requires="v">
                <p:oleObj spid="_x0000_s210950" name="Equation" r:id="rId6" imgW="1676160" imgH="444240" progId="Equation.DSMT4">
                  <p:embed/>
                </p:oleObj>
              </mc:Choice>
              <mc:Fallback>
                <p:oleObj name="Equation" r:id="rId6" imgW="1676160" imgH="444240" progId="Equation.DSMT4">
                  <p:embed/>
                  <p:pic>
                    <p:nvPicPr>
                      <p:cNvPr id="5" name="Object 4"/>
                      <p:cNvPicPr/>
                      <p:nvPr/>
                    </p:nvPicPr>
                    <p:blipFill>
                      <a:blip r:embed="rId7"/>
                      <a:stretch>
                        <a:fillRect/>
                      </a:stretch>
                    </p:blipFill>
                    <p:spPr>
                      <a:xfrm>
                        <a:off x="1798638" y="3117850"/>
                        <a:ext cx="1676400" cy="4445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42255412"/>
              </p:ext>
            </p:extLst>
          </p:nvPr>
        </p:nvGraphicFramePr>
        <p:xfrm>
          <a:off x="1803400" y="3857625"/>
          <a:ext cx="1689100" cy="444500"/>
        </p:xfrm>
        <a:graphic>
          <a:graphicData uri="http://schemas.openxmlformats.org/presentationml/2006/ole">
            <mc:AlternateContent xmlns:mc="http://schemas.openxmlformats.org/markup-compatibility/2006">
              <mc:Choice xmlns:v="urn:schemas-microsoft-com:vml" Requires="v">
                <p:oleObj spid="_x0000_s210951" name="Equation" r:id="rId8" imgW="1688760" imgH="444240" progId="Equation.DSMT4">
                  <p:embed/>
                </p:oleObj>
              </mc:Choice>
              <mc:Fallback>
                <p:oleObj name="Equation" r:id="rId8" imgW="1688760" imgH="444240" progId="Equation.DSMT4">
                  <p:embed/>
                  <p:pic>
                    <p:nvPicPr>
                      <p:cNvPr id="5" name="Object 4"/>
                      <p:cNvPicPr/>
                      <p:nvPr/>
                    </p:nvPicPr>
                    <p:blipFill>
                      <a:blip r:embed="rId9"/>
                      <a:stretch>
                        <a:fillRect/>
                      </a:stretch>
                    </p:blipFill>
                    <p:spPr>
                      <a:xfrm>
                        <a:off x="1803400" y="3857625"/>
                        <a:ext cx="1689100" cy="444500"/>
                      </a:xfrm>
                      <a:prstGeom prst="rect">
                        <a:avLst/>
                      </a:prstGeom>
                    </p:spPr>
                  </p:pic>
                </p:oleObj>
              </mc:Fallback>
            </mc:AlternateContent>
          </a:graphicData>
        </a:graphic>
      </p:graphicFrame>
      <p:sp>
        <p:nvSpPr>
          <p:cNvPr id="15" name="TextBox 14"/>
          <p:cNvSpPr txBox="1"/>
          <p:nvPr/>
        </p:nvSpPr>
        <p:spPr>
          <a:xfrm>
            <a:off x="4838699" y="3115881"/>
            <a:ext cx="2685351" cy="461665"/>
          </a:xfrm>
          <a:prstGeom prst="rect">
            <a:avLst/>
          </a:prstGeom>
          <a:noFill/>
        </p:spPr>
        <p:txBody>
          <a:bodyPr wrap="none" rtlCol="0">
            <a:spAutoFit/>
          </a:bodyPr>
          <a:lstStyle/>
          <a:p>
            <a:r>
              <a:rPr lang="en-US" dirty="0">
                <a:solidFill>
                  <a:schemeClr val="tx1"/>
                </a:solidFill>
                <a:latin typeface="+mn-lt"/>
              </a:rPr>
              <a:t>Left-tail probability</a:t>
            </a:r>
          </a:p>
        </p:txBody>
      </p:sp>
      <p:sp>
        <p:nvSpPr>
          <p:cNvPr id="16" name="TextBox 15"/>
          <p:cNvSpPr txBox="1"/>
          <p:nvPr/>
        </p:nvSpPr>
        <p:spPr>
          <a:xfrm>
            <a:off x="4838699" y="3840046"/>
            <a:ext cx="2737288" cy="461665"/>
          </a:xfrm>
          <a:prstGeom prst="rect">
            <a:avLst/>
          </a:prstGeom>
          <a:noFill/>
        </p:spPr>
        <p:txBody>
          <a:bodyPr wrap="none" rtlCol="0">
            <a:spAutoFit/>
          </a:bodyPr>
          <a:lstStyle/>
          <a:p>
            <a:r>
              <a:rPr lang="en-US" dirty="0">
                <a:solidFill>
                  <a:schemeClr val="tx1"/>
                </a:solidFill>
                <a:latin typeface="+mn-lt"/>
              </a:rPr>
              <a:t>Two-tail probability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440724-27D1-4918-8D0C-2ED792C3BEC7}"/>
              </a:ext>
            </a:extLst>
          </p:cNvPr>
          <p:cNvSpPr>
            <a:spLocks noGrp="1"/>
          </p:cNvSpPr>
          <p:nvPr>
            <p:ph type="body" sz="quarter" idx="10"/>
          </p:nvPr>
        </p:nvSpPr>
        <p:spPr>
          <a:xfrm>
            <a:off x="249364" y="1460182"/>
            <a:ext cx="7924800" cy="4741164"/>
          </a:xfrm>
        </p:spPr>
        <p:txBody>
          <a:bodyPr>
            <a:normAutofit fontScale="70000" lnSpcReduction="20000"/>
          </a:bodyPr>
          <a:lstStyle/>
          <a:p>
            <a:pPr marL="0" indent="0"/>
            <a:r>
              <a:rPr lang="en-US" dirty="0"/>
              <a:t>A recent study</a:t>
            </a:r>
            <a:r>
              <a:rPr lang="en-US" baseline="30000" dirty="0"/>
              <a:t>6</a:t>
            </a:r>
            <a:r>
              <a:rPr lang="en-US" dirty="0"/>
              <a:t> considered whether</a:t>
            </a:r>
          </a:p>
          <a:p>
            <a:pPr marL="0" indent="0"/>
            <a:r>
              <a:rPr lang="en-US" dirty="0"/>
              <a:t>dogs could be trained to detect if a person has lung cancer</a:t>
            </a:r>
          </a:p>
          <a:p>
            <a:pPr marL="0" indent="0"/>
            <a:r>
              <a:rPr lang="en-US" dirty="0"/>
              <a:t>or breast cancer by smelling the subject’s breath. The</a:t>
            </a:r>
          </a:p>
          <a:p>
            <a:pPr marL="0" indent="0"/>
            <a:r>
              <a:rPr lang="en-US" dirty="0"/>
              <a:t>researchers trained five ordinary household dogs to distinguish,</a:t>
            </a:r>
          </a:p>
          <a:p>
            <a:pPr marL="0" indent="0"/>
            <a:r>
              <a:rPr lang="en-US" dirty="0"/>
              <a:t>by scent alone, exhaled breath samples of 55 lung</a:t>
            </a:r>
          </a:p>
          <a:p>
            <a:pPr marL="0" indent="0"/>
            <a:r>
              <a:rPr lang="en-US" dirty="0"/>
              <a:t>and 31 breast cancer patients from those of 83 healthy</a:t>
            </a:r>
          </a:p>
          <a:p>
            <a:pPr marL="0" indent="0"/>
            <a:r>
              <a:rPr lang="en-US" dirty="0"/>
              <a:t>controls. A dog gave a correct indication of a cancer sample</a:t>
            </a:r>
          </a:p>
          <a:p>
            <a:pPr marL="0" indent="0"/>
            <a:r>
              <a:rPr lang="en-US" dirty="0"/>
              <a:t>by sitting in front of that sample when it was randomly</a:t>
            </a:r>
          </a:p>
          <a:p>
            <a:pPr marL="0" indent="0"/>
            <a:r>
              <a:rPr lang="en-US" dirty="0"/>
              <a:t>placed among four control samples. Once trained, the</a:t>
            </a:r>
          </a:p>
          <a:p>
            <a:pPr marL="0" indent="0"/>
            <a:r>
              <a:rPr lang="en-US" dirty="0"/>
              <a:t>dogs’ ability to distinguish cancer patients from controls</a:t>
            </a:r>
          </a:p>
          <a:p>
            <a:pPr marL="0" indent="0"/>
            <a:r>
              <a:rPr lang="en-US" dirty="0"/>
              <a:t>was tested using breath samples from subjects not previously</a:t>
            </a:r>
          </a:p>
          <a:p>
            <a:pPr marL="0" indent="0"/>
            <a:r>
              <a:rPr lang="en-US" dirty="0"/>
              <a:t>encountered by the dogs. (The researchers blinded</a:t>
            </a:r>
          </a:p>
          <a:p>
            <a:pPr marL="0" indent="0"/>
            <a:r>
              <a:rPr lang="en-US" dirty="0"/>
              <a:t>both dog handlers and experimental observers to the</a:t>
            </a:r>
          </a:p>
          <a:p>
            <a:pPr marL="0" indent="0"/>
            <a:r>
              <a:rPr lang="en-US" dirty="0"/>
              <a:t>identity of breath samples.) Let p denote the probability</a:t>
            </a:r>
          </a:p>
          <a:p>
            <a:pPr marL="0" indent="0"/>
            <a:r>
              <a:rPr lang="en-US" dirty="0"/>
              <a:t>a dog correctly detects a cancer sample placed among five</a:t>
            </a:r>
          </a:p>
          <a:p>
            <a:pPr marL="0" indent="0"/>
            <a:r>
              <a:rPr lang="en-US" dirty="0"/>
              <a:t>samples, when the other four are controls.</a:t>
            </a:r>
          </a:p>
        </p:txBody>
      </p:sp>
      <p:sp>
        <p:nvSpPr>
          <p:cNvPr id="3" name="Title 2">
            <a:extLst>
              <a:ext uri="{FF2B5EF4-FFF2-40B4-BE49-F238E27FC236}">
                <a16:creationId xmlns:a16="http://schemas.microsoft.com/office/drawing/2014/main" id="{656E176A-AF16-4887-A3A5-20D1CB59B31E}"/>
              </a:ext>
            </a:extLst>
          </p:cNvPr>
          <p:cNvSpPr>
            <a:spLocks noGrp="1"/>
          </p:cNvSpPr>
          <p:nvPr>
            <p:ph type="title"/>
          </p:nvPr>
        </p:nvSpPr>
        <p:spPr>
          <a:xfrm>
            <a:off x="762000" y="274638"/>
            <a:ext cx="7924800" cy="822642"/>
          </a:xfrm>
        </p:spPr>
        <p:txBody>
          <a:bodyPr/>
          <a:lstStyle/>
          <a:p>
            <a:r>
              <a:rPr lang="en-US" dirty="0"/>
              <a:t>Problem 9.15 Dogs and Cancer, page 405</a:t>
            </a:r>
          </a:p>
        </p:txBody>
      </p:sp>
      <p:pic>
        <p:nvPicPr>
          <p:cNvPr id="10" name="Picture 9">
            <a:extLst>
              <a:ext uri="{FF2B5EF4-FFF2-40B4-BE49-F238E27FC236}">
                <a16:creationId xmlns:a16="http://schemas.microsoft.com/office/drawing/2014/main" id="{1172E167-6353-4812-9400-C799133E1D6E}"/>
              </a:ext>
            </a:extLst>
          </p:cNvPr>
          <p:cNvPicPr>
            <a:picLocks noChangeAspect="1"/>
          </p:cNvPicPr>
          <p:nvPr/>
        </p:nvPicPr>
        <p:blipFill>
          <a:blip r:embed="rId2"/>
          <a:stretch>
            <a:fillRect/>
          </a:stretch>
        </p:blipFill>
        <p:spPr>
          <a:xfrm>
            <a:off x="6573774" y="1622465"/>
            <a:ext cx="2286000" cy="1524000"/>
          </a:xfrm>
          <a:prstGeom prst="rect">
            <a:avLst/>
          </a:prstGeom>
        </p:spPr>
      </p:pic>
      <p:sp>
        <p:nvSpPr>
          <p:cNvPr id="11" name="Rectangle 10">
            <a:extLst>
              <a:ext uri="{FF2B5EF4-FFF2-40B4-BE49-F238E27FC236}">
                <a16:creationId xmlns:a16="http://schemas.microsoft.com/office/drawing/2014/main" id="{74859C2D-C257-4A9F-923D-E36FF1F6799D}"/>
              </a:ext>
            </a:extLst>
          </p:cNvPr>
          <p:cNvSpPr/>
          <p:nvPr/>
        </p:nvSpPr>
        <p:spPr>
          <a:xfrm>
            <a:off x="6281928" y="3429000"/>
            <a:ext cx="2798444" cy="2031325"/>
          </a:xfrm>
          <a:prstGeom prst="rect">
            <a:avLst/>
          </a:prstGeom>
          <a:ln>
            <a:solidFill>
              <a:schemeClr val="tx1"/>
            </a:solidFill>
          </a:ln>
        </p:spPr>
        <p:txBody>
          <a:bodyPr wrap="square">
            <a:spAutoFit/>
          </a:bodyPr>
          <a:lstStyle/>
          <a:p>
            <a:r>
              <a:rPr lang="en-US" sz="1400" b="1" dirty="0">
                <a:solidFill>
                  <a:srgbClr val="222222"/>
                </a:solidFill>
                <a:latin typeface="Roboto"/>
              </a:rPr>
              <a:t>Humans</a:t>
            </a:r>
            <a:r>
              <a:rPr lang="en-US" sz="1400" dirty="0">
                <a:solidFill>
                  <a:srgbClr val="222222"/>
                </a:solidFill>
                <a:latin typeface="Roboto"/>
              </a:rPr>
              <a:t> can smell </a:t>
            </a:r>
            <a:r>
              <a:rPr lang="en-US" sz="1400" b="1" dirty="0">
                <a:solidFill>
                  <a:srgbClr val="222222"/>
                </a:solidFill>
                <a:latin typeface="Roboto"/>
              </a:rPr>
              <a:t>cancer</a:t>
            </a:r>
            <a:r>
              <a:rPr lang="en-US" sz="1400" dirty="0">
                <a:solidFill>
                  <a:srgbClr val="222222"/>
                </a:solidFill>
                <a:latin typeface="Roboto"/>
              </a:rPr>
              <a:t> through their own breath in later stages, so it makes </a:t>
            </a:r>
            <a:r>
              <a:rPr lang="en-US" sz="1400" b="1" dirty="0">
                <a:solidFill>
                  <a:srgbClr val="222222"/>
                </a:solidFill>
                <a:latin typeface="Roboto"/>
              </a:rPr>
              <a:t>sense</a:t>
            </a:r>
            <a:r>
              <a:rPr lang="en-US" sz="1400" dirty="0">
                <a:solidFill>
                  <a:srgbClr val="222222"/>
                </a:solidFill>
                <a:latin typeface="Roboto"/>
              </a:rPr>
              <a:t> that </a:t>
            </a:r>
            <a:r>
              <a:rPr lang="en-US" sz="1400" b="1" dirty="0">
                <a:solidFill>
                  <a:srgbClr val="222222"/>
                </a:solidFill>
                <a:latin typeface="Roboto"/>
              </a:rPr>
              <a:t>dogs</a:t>
            </a:r>
            <a:r>
              <a:rPr lang="en-US" sz="1400" dirty="0">
                <a:solidFill>
                  <a:srgbClr val="222222"/>
                </a:solidFill>
                <a:latin typeface="Roboto"/>
              </a:rPr>
              <a:t> can smell </a:t>
            </a:r>
            <a:r>
              <a:rPr lang="en-US" sz="1400" b="1" dirty="0">
                <a:solidFill>
                  <a:srgbClr val="222222"/>
                </a:solidFill>
                <a:latin typeface="Roboto"/>
              </a:rPr>
              <a:t>cancer in humans</a:t>
            </a:r>
            <a:r>
              <a:rPr lang="en-US" sz="1400" dirty="0">
                <a:solidFill>
                  <a:srgbClr val="222222"/>
                </a:solidFill>
                <a:latin typeface="Roboto"/>
              </a:rPr>
              <a:t> at stage zero. Stage zero </a:t>
            </a:r>
            <a:r>
              <a:rPr lang="en-US" sz="1400" b="1" dirty="0">
                <a:solidFill>
                  <a:srgbClr val="222222"/>
                </a:solidFill>
                <a:latin typeface="Roboto"/>
              </a:rPr>
              <a:t>cancer detection</a:t>
            </a:r>
            <a:r>
              <a:rPr lang="en-US" sz="1400" dirty="0">
                <a:solidFill>
                  <a:srgbClr val="222222"/>
                </a:solidFill>
                <a:latin typeface="Roboto"/>
              </a:rPr>
              <a:t> is an astonishing miracle, and to date, has only been accomplished by canines.</a:t>
            </a:r>
            <a:endParaRPr lang="en-US" sz="1400" dirty="0"/>
          </a:p>
        </p:txBody>
      </p:sp>
    </p:spTree>
    <p:extLst>
      <p:ext uri="{BB962C8B-B14F-4D97-AF65-F5344CB8AC3E}">
        <p14:creationId xmlns:p14="http://schemas.microsoft.com/office/powerpoint/2010/main" val="21118280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440724-27D1-4918-8D0C-2ED792C3BEC7}"/>
              </a:ext>
            </a:extLst>
          </p:cNvPr>
          <p:cNvSpPr>
            <a:spLocks noGrp="1"/>
          </p:cNvSpPr>
          <p:nvPr>
            <p:ph type="body" sz="quarter" idx="10"/>
          </p:nvPr>
        </p:nvSpPr>
        <p:spPr>
          <a:xfrm>
            <a:off x="457200" y="1485900"/>
            <a:ext cx="5669280" cy="4741164"/>
          </a:xfrm>
        </p:spPr>
        <p:txBody>
          <a:bodyPr>
            <a:normAutofit fontScale="70000" lnSpcReduction="20000"/>
          </a:bodyPr>
          <a:lstStyle/>
          <a:p>
            <a:pPr marL="0" indent="0"/>
            <a:r>
              <a:rPr lang="en-US" dirty="0"/>
              <a:t>a. Set up the null hypothesis that the dog’s predictions</a:t>
            </a:r>
          </a:p>
          <a:p>
            <a:pPr marL="0" indent="0"/>
            <a:r>
              <a:rPr lang="en-US" dirty="0"/>
              <a:t>correspond to random guessing.</a:t>
            </a:r>
          </a:p>
          <a:p>
            <a:pPr marL="0" indent="0"/>
            <a:r>
              <a:rPr lang="en-US" dirty="0"/>
              <a:t>b. Set up the alternative hypothesis to test whether the</a:t>
            </a:r>
          </a:p>
          <a:p>
            <a:pPr marL="0" indent="0"/>
            <a:r>
              <a:rPr lang="en-US" dirty="0"/>
              <a:t>probability of a correct selection differs from random</a:t>
            </a:r>
          </a:p>
          <a:p>
            <a:pPr marL="0" indent="0"/>
            <a:r>
              <a:rPr lang="en-US" dirty="0"/>
              <a:t>guessing.</a:t>
            </a:r>
          </a:p>
          <a:p>
            <a:pPr marL="0" indent="0"/>
            <a:r>
              <a:rPr lang="en-US" dirty="0"/>
              <a:t>c. Set up the alternative hypothesis to test whether the</a:t>
            </a:r>
          </a:p>
          <a:p>
            <a:pPr marL="0" indent="0"/>
            <a:r>
              <a:rPr lang="en-US" dirty="0"/>
              <a:t>probability of a correct selection is greater than with</a:t>
            </a:r>
          </a:p>
          <a:p>
            <a:pPr marL="0" indent="0"/>
            <a:r>
              <a:rPr lang="en-US" dirty="0"/>
              <a:t>random guessing.</a:t>
            </a:r>
          </a:p>
          <a:p>
            <a:pPr marL="0" indent="0"/>
            <a:r>
              <a:rPr lang="en-US" dirty="0"/>
              <a:t>d. In one test with 83 Stage I lung cancer samples, the</a:t>
            </a:r>
          </a:p>
          <a:p>
            <a:pPr marL="0" indent="0"/>
            <a:r>
              <a:rPr lang="en-US" dirty="0"/>
              <a:t>dogs correctly identified the cancer sample 81 times.</a:t>
            </a:r>
          </a:p>
          <a:p>
            <a:pPr marL="0" indent="0"/>
            <a:r>
              <a:rPr lang="en-US" dirty="0"/>
              <a:t>The test statistic for the alternative hypothesis in</a:t>
            </a:r>
          </a:p>
          <a:p>
            <a:pPr marL="0" indent="0"/>
            <a:r>
              <a:rPr lang="en-US" dirty="0"/>
              <a:t>part c was z = 17.7. Report the P-value to three decimal</a:t>
            </a:r>
          </a:p>
          <a:p>
            <a:pPr marL="0" indent="0"/>
            <a:r>
              <a:rPr lang="en-US" dirty="0"/>
              <a:t>places, and interpret. (The success of dogs in this</a:t>
            </a:r>
          </a:p>
          <a:p>
            <a:pPr marL="0" indent="0"/>
            <a:r>
              <a:rPr lang="en-US" dirty="0"/>
              <a:t>study made researchers wonder whether dogs can</a:t>
            </a:r>
          </a:p>
          <a:p>
            <a:pPr marL="0" indent="0"/>
            <a:r>
              <a:rPr lang="en-US" dirty="0"/>
              <a:t>detect cancer at an earlier stage than conventional</a:t>
            </a:r>
          </a:p>
          <a:p>
            <a:pPr marL="0" indent="0"/>
            <a:r>
              <a:rPr lang="en-US" dirty="0"/>
              <a:t>methods such as MRI scans.)</a:t>
            </a:r>
          </a:p>
        </p:txBody>
      </p:sp>
      <p:sp>
        <p:nvSpPr>
          <p:cNvPr id="3" name="Title 2">
            <a:extLst>
              <a:ext uri="{FF2B5EF4-FFF2-40B4-BE49-F238E27FC236}">
                <a16:creationId xmlns:a16="http://schemas.microsoft.com/office/drawing/2014/main" id="{656E176A-AF16-4887-A3A5-20D1CB59B31E}"/>
              </a:ext>
            </a:extLst>
          </p:cNvPr>
          <p:cNvSpPr>
            <a:spLocks noGrp="1"/>
          </p:cNvSpPr>
          <p:nvPr>
            <p:ph type="title"/>
          </p:nvPr>
        </p:nvSpPr>
        <p:spPr>
          <a:xfrm>
            <a:off x="762000" y="274638"/>
            <a:ext cx="7924800" cy="822642"/>
          </a:xfrm>
        </p:spPr>
        <p:txBody>
          <a:bodyPr/>
          <a:lstStyle/>
          <a:p>
            <a:r>
              <a:rPr lang="en-US" dirty="0"/>
              <a:t>Problem 9.15 Dogs and Cancer, page 405</a:t>
            </a:r>
          </a:p>
        </p:txBody>
      </p:sp>
      <p:pic>
        <p:nvPicPr>
          <p:cNvPr id="10" name="Picture 9">
            <a:extLst>
              <a:ext uri="{FF2B5EF4-FFF2-40B4-BE49-F238E27FC236}">
                <a16:creationId xmlns:a16="http://schemas.microsoft.com/office/drawing/2014/main" id="{1172E167-6353-4812-9400-C799133E1D6E}"/>
              </a:ext>
            </a:extLst>
          </p:cNvPr>
          <p:cNvPicPr>
            <a:picLocks noChangeAspect="1"/>
          </p:cNvPicPr>
          <p:nvPr/>
        </p:nvPicPr>
        <p:blipFill>
          <a:blip r:embed="rId2"/>
          <a:stretch>
            <a:fillRect/>
          </a:stretch>
        </p:blipFill>
        <p:spPr>
          <a:xfrm>
            <a:off x="6400800" y="2332482"/>
            <a:ext cx="2286000" cy="1524000"/>
          </a:xfrm>
          <a:prstGeom prst="rect">
            <a:avLst/>
          </a:prstGeom>
        </p:spPr>
      </p:pic>
    </p:spTree>
    <p:extLst>
      <p:ext uri="{BB962C8B-B14F-4D97-AF65-F5344CB8AC3E}">
        <p14:creationId xmlns:p14="http://schemas.microsoft.com/office/powerpoint/2010/main" val="1322219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440724-27D1-4918-8D0C-2ED792C3BEC7}"/>
              </a:ext>
            </a:extLst>
          </p:cNvPr>
          <p:cNvSpPr>
            <a:spLocks noGrp="1"/>
          </p:cNvSpPr>
          <p:nvPr>
            <p:ph type="body" sz="quarter" idx="10"/>
          </p:nvPr>
        </p:nvSpPr>
        <p:spPr>
          <a:xfrm>
            <a:off x="457200" y="1485900"/>
            <a:ext cx="7924800" cy="4741164"/>
          </a:xfrm>
        </p:spPr>
        <p:txBody>
          <a:bodyPr>
            <a:normAutofit lnSpcReduction="10000"/>
          </a:bodyPr>
          <a:lstStyle/>
          <a:p>
            <a:pPr marL="457200" indent="-457200">
              <a:buAutoNum type="alphaLcParenR"/>
            </a:pPr>
            <a:r>
              <a:rPr lang="en-US" dirty="0"/>
              <a:t>H</a:t>
            </a:r>
            <a:r>
              <a:rPr lang="en-US" baseline="-25000" dirty="0"/>
              <a:t>0</a:t>
            </a:r>
            <a:r>
              <a:rPr lang="en-US" dirty="0"/>
              <a:t>: p = 1/5 </a:t>
            </a:r>
          </a:p>
          <a:p>
            <a:pPr marL="457200" indent="-457200">
              <a:buAutoNum type="alphaLcParenR"/>
            </a:pPr>
            <a:r>
              <a:rPr lang="en-US" dirty="0"/>
              <a:t>Ha: p = 1/5 </a:t>
            </a:r>
          </a:p>
          <a:p>
            <a:pPr marL="457200" indent="-457200">
              <a:buAutoNum type="alphaLcParenR"/>
            </a:pPr>
            <a:r>
              <a:rPr lang="en-US" dirty="0"/>
              <a:t>Ha: p &gt; 1/5</a:t>
            </a:r>
          </a:p>
          <a:p>
            <a:pPr marL="0" indent="0"/>
            <a:r>
              <a:rPr lang="en-US" dirty="0"/>
              <a:t> </a:t>
            </a:r>
          </a:p>
          <a:p>
            <a:pPr marL="0" indent="0"/>
            <a:r>
              <a:rPr lang="en-US" dirty="0"/>
              <a:t>se</a:t>
            </a:r>
            <a:r>
              <a:rPr lang="en-US" baseline="-25000" dirty="0"/>
              <a:t>0 = </a:t>
            </a:r>
            <a:r>
              <a:rPr lang="en-US" dirty="0"/>
              <a:t> √p</a:t>
            </a:r>
            <a:r>
              <a:rPr lang="en-US" baseline="-25000" dirty="0"/>
              <a:t>0</a:t>
            </a:r>
            <a:r>
              <a:rPr lang="en-US" dirty="0"/>
              <a:t> ( 1 – p</a:t>
            </a:r>
            <a:r>
              <a:rPr lang="en-US" baseline="-25000" dirty="0"/>
              <a:t>0</a:t>
            </a:r>
            <a:r>
              <a:rPr lang="en-US" dirty="0"/>
              <a:t>)/ n = √0.2 ( 1 – 0.2)/ 83 = 0.043</a:t>
            </a:r>
          </a:p>
          <a:p>
            <a:pPr marL="0" indent="0"/>
            <a:r>
              <a:rPr lang="en-US" dirty="0"/>
              <a:t>z = (p^ - p</a:t>
            </a:r>
            <a:r>
              <a:rPr lang="en-US" baseline="-25000" dirty="0"/>
              <a:t>0</a:t>
            </a:r>
            <a:r>
              <a:rPr lang="en-US" dirty="0"/>
              <a:t>) / se</a:t>
            </a:r>
            <a:r>
              <a:rPr lang="en-US" baseline="-25000" dirty="0"/>
              <a:t>0</a:t>
            </a:r>
            <a:r>
              <a:rPr lang="en-US" dirty="0"/>
              <a:t> = (81/83 – 1/5)/ 0.043 = 18.04</a:t>
            </a:r>
            <a:endParaRPr lang="en-US" baseline="-25000" dirty="0"/>
          </a:p>
          <a:p>
            <a:pPr marL="0" indent="0"/>
            <a:endParaRPr lang="en-US" dirty="0"/>
          </a:p>
          <a:p>
            <a:pPr marL="457200" indent="-457200">
              <a:buAutoNum type="alphaLcParenR"/>
            </a:pPr>
            <a:r>
              <a:rPr lang="en-US" dirty="0"/>
              <a:t>P-value ~ 0.000. The probability of obtaining a sample proportion of 81 or more successes in 83 trials is essentially 0; thus, there is strong evidence that the probability of a correct selection is greater than with random guessing. </a:t>
            </a:r>
          </a:p>
        </p:txBody>
      </p:sp>
      <p:sp>
        <p:nvSpPr>
          <p:cNvPr id="3" name="Title 2">
            <a:extLst>
              <a:ext uri="{FF2B5EF4-FFF2-40B4-BE49-F238E27FC236}">
                <a16:creationId xmlns:a16="http://schemas.microsoft.com/office/drawing/2014/main" id="{656E176A-AF16-4887-A3A5-20D1CB59B31E}"/>
              </a:ext>
            </a:extLst>
          </p:cNvPr>
          <p:cNvSpPr>
            <a:spLocks noGrp="1"/>
          </p:cNvSpPr>
          <p:nvPr>
            <p:ph type="title"/>
          </p:nvPr>
        </p:nvSpPr>
        <p:spPr>
          <a:xfrm>
            <a:off x="762000" y="274638"/>
            <a:ext cx="7924800" cy="822642"/>
          </a:xfrm>
        </p:spPr>
        <p:txBody>
          <a:bodyPr/>
          <a:lstStyle/>
          <a:p>
            <a:r>
              <a:rPr lang="en-US" dirty="0"/>
              <a:t>Problem 9.15 Dogs and Cancer, page 405</a:t>
            </a:r>
          </a:p>
        </p:txBody>
      </p:sp>
      <p:cxnSp>
        <p:nvCxnSpPr>
          <p:cNvPr id="5" name="Straight Connector 4">
            <a:extLst>
              <a:ext uri="{FF2B5EF4-FFF2-40B4-BE49-F238E27FC236}">
                <a16:creationId xmlns:a16="http://schemas.microsoft.com/office/drawing/2014/main" id="{195E175E-F3AB-45BD-AA14-EF2EB6B3D051}"/>
              </a:ext>
            </a:extLst>
          </p:cNvPr>
          <p:cNvCxnSpPr>
            <a:cxnSpLocks/>
          </p:cNvCxnSpPr>
          <p:nvPr/>
        </p:nvCxnSpPr>
        <p:spPr bwMode="auto">
          <a:xfrm flipH="1">
            <a:off x="1696212" y="1952244"/>
            <a:ext cx="233171" cy="2374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Picture 9">
            <a:extLst>
              <a:ext uri="{FF2B5EF4-FFF2-40B4-BE49-F238E27FC236}">
                <a16:creationId xmlns:a16="http://schemas.microsoft.com/office/drawing/2014/main" id="{1172E167-6353-4812-9400-C799133E1D6E}"/>
              </a:ext>
            </a:extLst>
          </p:cNvPr>
          <p:cNvPicPr>
            <a:picLocks noChangeAspect="1"/>
          </p:cNvPicPr>
          <p:nvPr/>
        </p:nvPicPr>
        <p:blipFill>
          <a:blip r:embed="rId2"/>
          <a:stretch>
            <a:fillRect/>
          </a:stretch>
        </p:blipFill>
        <p:spPr>
          <a:xfrm>
            <a:off x="6598921" y="1419162"/>
            <a:ext cx="2286000" cy="1524000"/>
          </a:xfrm>
          <a:prstGeom prst="rect">
            <a:avLst/>
          </a:prstGeom>
        </p:spPr>
      </p:pic>
      <p:sp>
        <p:nvSpPr>
          <p:cNvPr id="11" name="Rectangle 10">
            <a:extLst>
              <a:ext uri="{FF2B5EF4-FFF2-40B4-BE49-F238E27FC236}">
                <a16:creationId xmlns:a16="http://schemas.microsoft.com/office/drawing/2014/main" id="{74859C2D-C257-4A9F-923D-E36FF1F6799D}"/>
              </a:ext>
            </a:extLst>
          </p:cNvPr>
          <p:cNvSpPr/>
          <p:nvPr/>
        </p:nvSpPr>
        <p:spPr>
          <a:xfrm>
            <a:off x="2743201" y="1387536"/>
            <a:ext cx="3807713" cy="1600438"/>
          </a:xfrm>
          <a:prstGeom prst="rect">
            <a:avLst/>
          </a:prstGeom>
        </p:spPr>
        <p:txBody>
          <a:bodyPr wrap="square">
            <a:spAutoFit/>
          </a:bodyPr>
          <a:lstStyle/>
          <a:p>
            <a:r>
              <a:rPr lang="en-US" sz="1400" b="1" dirty="0">
                <a:solidFill>
                  <a:srgbClr val="222222"/>
                </a:solidFill>
                <a:latin typeface="Roboto"/>
              </a:rPr>
              <a:t>Humans</a:t>
            </a:r>
            <a:r>
              <a:rPr lang="en-US" sz="1400" dirty="0">
                <a:solidFill>
                  <a:srgbClr val="222222"/>
                </a:solidFill>
                <a:latin typeface="Roboto"/>
              </a:rPr>
              <a:t> can smell </a:t>
            </a:r>
            <a:r>
              <a:rPr lang="en-US" sz="1400" b="1" dirty="0">
                <a:solidFill>
                  <a:srgbClr val="222222"/>
                </a:solidFill>
                <a:latin typeface="Roboto"/>
              </a:rPr>
              <a:t>cancer</a:t>
            </a:r>
            <a:r>
              <a:rPr lang="en-US" sz="1400" dirty="0">
                <a:solidFill>
                  <a:srgbClr val="222222"/>
                </a:solidFill>
                <a:latin typeface="Roboto"/>
              </a:rPr>
              <a:t> through their own breath in later stages, so it makes </a:t>
            </a:r>
            <a:r>
              <a:rPr lang="en-US" sz="1400" b="1" dirty="0">
                <a:solidFill>
                  <a:srgbClr val="222222"/>
                </a:solidFill>
                <a:latin typeface="Roboto"/>
              </a:rPr>
              <a:t>sense</a:t>
            </a:r>
            <a:r>
              <a:rPr lang="en-US" sz="1400" dirty="0">
                <a:solidFill>
                  <a:srgbClr val="222222"/>
                </a:solidFill>
                <a:latin typeface="Roboto"/>
              </a:rPr>
              <a:t> that </a:t>
            </a:r>
            <a:r>
              <a:rPr lang="en-US" sz="1400" b="1" dirty="0">
                <a:solidFill>
                  <a:srgbClr val="222222"/>
                </a:solidFill>
                <a:latin typeface="Roboto"/>
              </a:rPr>
              <a:t>dogs</a:t>
            </a:r>
            <a:r>
              <a:rPr lang="en-US" sz="1400" dirty="0">
                <a:solidFill>
                  <a:srgbClr val="222222"/>
                </a:solidFill>
                <a:latin typeface="Roboto"/>
              </a:rPr>
              <a:t> can smell </a:t>
            </a:r>
            <a:r>
              <a:rPr lang="en-US" sz="1400" b="1" dirty="0">
                <a:solidFill>
                  <a:srgbClr val="222222"/>
                </a:solidFill>
                <a:latin typeface="Roboto"/>
              </a:rPr>
              <a:t>cancer in humans</a:t>
            </a:r>
            <a:r>
              <a:rPr lang="en-US" sz="1400" dirty="0">
                <a:solidFill>
                  <a:srgbClr val="222222"/>
                </a:solidFill>
                <a:latin typeface="Roboto"/>
              </a:rPr>
              <a:t> at stage zero. Stage zero </a:t>
            </a:r>
            <a:r>
              <a:rPr lang="en-US" sz="1400" b="1" dirty="0">
                <a:solidFill>
                  <a:srgbClr val="222222"/>
                </a:solidFill>
                <a:latin typeface="Roboto"/>
              </a:rPr>
              <a:t>cancer detection</a:t>
            </a:r>
            <a:r>
              <a:rPr lang="en-US" sz="1400" dirty="0">
                <a:solidFill>
                  <a:srgbClr val="222222"/>
                </a:solidFill>
                <a:latin typeface="Roboto"/>
              </a:rPr>
              <a:t> is an astonishing miracle, and to date, has only been accomplished by canines.</a:t>
            </a:r>
            <a:endParaRPr lang="en-US" sz="1400" dirty="0"/>
          </a:p>
        </p:txBody>
      </p:sp>
      <p:cxnSp>
        <p:nvCxnSpPr>
          <p:cNvPr id="13" name="Straight Connector 12">
            <a:extLst>
              <a:ext uri="{FF2B5EF4-FFF2-40B4-BE49-F238E27FC236}">
                <a16:creationId xmlns:a16="http://schemas.microsoft.com/office/drawing/2014/main" id="{11BEB357-7BD6-483F-9412-DA145213EFA7}"/>
              </a:ext>
            </a:extLst>
          </p:cNvPr>
          <p:cNvCxnSpPr/>
          <p:nvPr/>
        </p:nvCxnSpPr>
        <p:spPr bwMode="auto">
          <a:xfrm>
            <a:off x="1385316" y="3195828"/>
            <a:ext cx="1787652"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0E520261-3E2E-490C-A883-C97A2945E09F}"/>
              </a:ext>
            </a:extLst>
          </p:cNvPr>
          <p:cNvCxnSpPr>
            <a:cxnSpLocks/>
          </p:cNvCxnSpPr>
          <p:nvPr/>
        </p:nvCxnSpPr>
        <p:spPr bwMode="auto">
          <a:xfrm>
            <a:off x="3639312" y="3195828"/>
            <a:ext cx="2253996"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36094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
          <p:cNvSpPr>
            <a:spLocks noGrp="1" noChangeArrowheads="1"/>
          </p:cNvSpPr>
          <p:nvPr>
            <p:ph type="title" idx="4294967295"/>
          </p:nvPr>
        </p:nvSpPr>
        <p:spPr bwMode="auto">
          <a:xfrm>
            <a:off x="914400" y="123825"/>
            <a:ext cx="7924800" cy="1050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The Significance Level Tells Us How Strong the Evidence Must Be</a:t>
            </a:r>
          </a:p>
        </p:txBody>
      </p:sp>
      <p:sp>
        <p:nvSpPr>
          <p:cNvPr id="132099" name="Rectangle 2"/>
          <p:cNvSpPr>
            <a:spLocks noGrp="1" noChangeArrowheads="1"/>
          </p:cNvSpPr>
          <p:nvPr>
            <p:ph type="body" idx="4294967295"/>
          </p:nvPr>
        </p:nvSpPr>
        <p:spPr bwMode="auto">
          <a:xfrm>
            <a:off x="838200" y="1600200"/>
            <a:ext cx="7696200" cy="4038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Sometimes we need to make a decision about whether the data provide sufficient evidence to reject H</a:t>
            </a:r>
            <a:r>
              <a:rPr lang="en-US" altLang="en-US" baseline="-25000" dirty="0">
                <a:solidFill>
                  <a:schemeClr val="tx1"/>
                </a:solidFill>
              </a:rPr>
              <a:t>0</a:t>
            </a:r>
            <a:r>
              <a:rPr lang="en-US" altLang="en-US" dirty="0">
                <a:solidFill>
                  <a:schemeClr val="tx1"/>
                </a:solidFill>
              </a:rPr>
              <a:t>.</a:t>
            </a:r>
            <a:endParaRPr lang="en-US" altLang="en-US" baseline="-25000" dirty="0">
              <a:solidFill>
                <a:schemeClr val="tx1"/>
              </a:solidFill>
            </a:endParaRP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Before seeing the data, we decide how small the        P-value would need to be to reject H</a:t>
            </a:r>
            <a:r>
              <a:rPr lang="en-US" altLang="en-US" baseline="-25000" dirty="0">
                <a:solidFill>
                  <a:schemeClr val="tx1"/>
                </a:solidFill>
              </a:rPr>
              <a:t>0</a:t>
            </a:r>
            <a:r>
              <a:rPr lang="en-US" altLang="en-US" dirty="0">
                <a:solidFill>
                  <a:schemeClr val="tx1"/>
                </a:solidFill>
              </a:rPr>
              <a:t>.</a:t>
            </a:r>
            <a:endParaRPr lang="en-US" altLang="en-US" baseline="-25000" dirty="0">
              <a:solidFill>
                <a:schemeClr val="tx1"/>
              </a:solidFill>
            </a:endParaRP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aseline="-25000" dirty="0">
              <a:solidFill>
                <a:schemeClr val="tx1"/>
              </a:solidFill>
            </a:endParaRP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This cutoff point is called the </a:t>
            </a:r>
            <a:r>
              <a:rPr lang="en-US" altLang="en-US" b="1" dirty="0">
                <a:solidFill>
                  <a:schemeClr val="tx1"/>
                </a:solidFill>
              </a:rPr>
              <a:t>significance level</a:t>
            </a:r>
            <a:r>
              <a:rPr lang="en-US" altLang="en-US" dirty="0">
                <a:solidFill>
                  <a:schemeClr val="tx1"/>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Box 1"/>
          <p:cNvSpPr txBox="1">
            <a:spLocks noChangeArrowheads="1"/>
          </p:cNvSpPr>
          <p:nvPr/>
        </p:nvSpPr>
        <p:spPr bwMode="auto">
          <a:xfrm>
            <a:off x="685800" y="5740400"/>
            <a:ext cx="8229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00" b="1" dirty="0">
                <a:solidFill>
                  <a:schemeClr val="tx1"/>
                </a:solidFill>
                <a:latin typeface="Arial" panose="020B0604020202020204" pitchFamily="34" charset="0"/>
              </a:rPr>
              <a:t>Figure 9.5 The Decision in a Significance Test. </a:t>
            </a:r>
            <a:r>
              <a:rPr lang="en-US" altLang="en-US" sz="1600" dirty="0">
                <a:solidFill>
                  <a:schemeClr val="tx1"/>
                </a:solidFill>
                <a:latin typeface="Arial" panose="020B0604020202020204" pitchFamily="34" charset="0"/>
              </a:rPr>
              <a:t>Reject H</a:t>
            </a:r>
            <a:r>
              <a:rPr lang="en-US" altLang="en-US" sz="1600" baseline="-25000" dirty="0">
                <a:solidFill>
                  <a:schemeClr val="tx1"/>
                </a:solidFill>
                <a:latin typeface="Arial" panose="020B0604020202020204" pitchFamily="34" charset="0"/>
              </a:rPr>
              <a:t>0</a:t>
            </a:r>
            <a:r>
              <a:rPr lang="en-US" altLang="en-US" sz="1600" dirty="0">
                <a:solidFill>
                  <a:schemeClr val="tx1"/>
                </a:solidFill>
                <a:latin typeface="Arial" panose="020B0604020202020204" pitchFamily="34" charset="0"/>
              </a:rPr>
              <a:t> if the P-value is less than or</a:t>
            </a:r>
          </a:p>
          <a:p>
            <a:r>
              <a:rPr lang="en-US" altLang="en-US" sz="1600" dirty="0">
                <a:solidFill>
                  <a:schemeClr val="tx1"/>
                </a:solidFill>
                <a:latin typeface="Arial" panose="020B0604020202020204" pitchFamily="34" charset="0"/>
              </a:rPr>
              <a:t>equal to a chosen </a:t>
            </a:r>
            <a:r>
              <a:rPr lang="en-US" altLang="en-US" sz="1600" b="1" dirty="0">
                <a:solidFill>
                  <a:schemeClr val="tx1"/>
                </a:solidFill>
                <a:latin typeface="Arial" panose="020B0604020202020204" pitchFamily="34" charset="0"/>
              </a:rPr>
              <a:t>significance level</a:t>
            </a:r>
            <a:r>
              <a:rPr lang="en-US" altLang="en-US" sz="1600" dirty="0">
                <a:solidFill>
                  <a:schemeClr val="tx1"/>
                </a:solidFill>
                <a:latin typeface="Arial" panose="020B0604020202020204" pitchFamily="34" charset="0"/>
              </a:rPr>
              <a:t>, usually 0.05.</a:t>
            </a:r>
          </a:p>
        </p:txBody>
      </p:sp>
      <p:sp>
        <p:nvSpPr>
          <p:cNvPr id="134147" name="Rectangle 1"/>
          <p:cNvSpPr>
            <a:spLocks noChangeArrowheads="1"/>
          </p:cNvSpPr>
          <p:nvPr/>
        </p:nvSpPr>
        <p:spPr bwMode="auto">
          <a:xfrm>
            <a:off x="914400" y="201613"/>
            <a:ext cx="7924800" cy="973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chemeClr val="tx1"/>
                </a:solidFill>
                <a:latin typeface="Arial" panose="020B0604020202020204" pitchFamily="34" charset="0"/>
              </a:rPr>
              <a:t>The Significance Level Tells Us How Strong the Evidence Must Be</a:t>
            </a:r>
          </a:p>
        </p:txBody>
      </p:sp>
      <p:pic>
        <p:nvPicPr>
          <p:cNvPr id="134149" name="Picture 7" descr="M09_AGRE5940_03_SE_C09-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38" y="1831975"/>
            <a:ext cx="6994525" cy="35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266" name="Object 2">
            <a:hlinkClick r:id="" action="ppaction://ole?verb=0"/>
            <a:extLst>
              <a:ext uri="{FF2B5EF4-FFF2-40B4-BE49-F238E27FC236}">
                <a16:creationId xmlns:a16="http://schemas.microsoft.com/office/drawing/2014/main" id="{D0395BCE-F8A5-4D16-B249-D4B61CB99510}"/>
              </a:ext>
            </a:extLst>
          </p:cNvPr>
          <p:cNvGraphicFramePr>
            <a:graphicFrameLocks/>
          </p:cNvGraphicFramePr>
          <p:nvPr/>
        </p:nvGraphicFramePr>
        <p:xfrm>
          <a:off x="1433513" y="2362200"/>
          <a:ext cx="7702550" cy="4549775"/>
        </p:xfrm>
        <a:graphic>
          <a:graphicData uri="http://schemas.openxmlformats.org/presentationml/2006/ole">
            <mc:AlternateContent xmlns:mc="http://schemas.openxmlformats.org/markup-compatibility/2006">
              <mc:Choice xmlns:v="urn:schemas-microsoft-com:vml" Requires="v">
                <p:oleObj spid="_x0000_s176270" r:id="rId4" imgW="7700760" imgH="4547880" progId="">
                  <p:embed/>
                </p:oleObj>
              </mc:Choice>
              <mc:Fallback>
                <p:oleObj r:id="rId4" imgW="7700760" imgH="4547880" progId="">
                  <p:embed/>
                  <p:pic>
                    <p:nvPicPr>
                      <p:cNvPr id="139266" name="Object 2">
                        <a:hlinkClick r:id="" action="ppaction://ole?verb=0"/>
                        <a:extLst>
                          <a:ext uri="{FF2B5EF4-FFF2-40B4-BE49-F238E27FC236}">
                            <a16:creationId xmlns:a16="http://schemas.microsoft.com/office/drawing/2014/main" id="{D0395BCE-F8A5-4D16-B249-D4B61CB9951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3513" y="2362200"/>
                        <a:ext cx="7702550"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67" name="Freeform 3">
            <a:extLst>
              <a:ext uri="{FF2B5EF4-FFF2-40B4-BE49-F238E27FC236}">
                <a16:creationId xmlns:a16="http://schemas.microsoft.com/office/drawing/2014/main" id="{D470DE43-0AE0-4B83-B4E4-3D5BCBA3CACB}"/>
              </a:ext>
            </a:extLst>
          </p:cNvPr>
          <p:cNvSpPr>
            <a:spLocks/>
          </p:cNvSpPr>
          <p:nvPr/>
        </p:nvSpPr>
        <p:spPr bwMode="auto">
          <a:xfrm>
            <a:off x="2438400" y="2286000"/>
            <a:ext cx="2211388" cy="1982788"/>
          </a:xfrm>
          <a:custGeom>
            <a:avLst/>
            <a:gdLst>
              <a:gd name="T0" fmla="*/ 405 w 1393"/>
              <a:gd name="T1" fmla="*/ 1173 h 1249"/>
              <a:gd name="T2" fmla="*/ 317 w 1393"/>
              <a:gd name="T3" fmla="*/ 1105 h 1249"/>
              <a:gd name="T4" fmla="*/ 248 w 1393"/>
              <a:gd name="T5" fmla="*/ 1040 h 1249"/>
              <a:gd name="T6" fmla="*/ 188 w 1393"/>
              <a:gd name="T7" fmla="*/ 972 h 1249"/>
              <a:gd name="T8" fmla="*/ 118 w 1393"/>
              <a:gd name="T9" fmla="*/ 878 h 1249"/>
              <a:gd name="T10" fmla="*/ 67 w 1393"/>
              <a:gd name="T11" fmla="*/ 786 h 1249"/>
              <a:gd name="T12" fmla="*/ 35 w 1393"/>
              <a:gd name="T13" fmla="*/ 709 h 1249"/>
              <a:gd name="T14" fmla="*/ 18 w 1393"/>
              <a:gd name="T15" fmla="*/ 638 h 1249"/>
              <a:gd name="T16" fmla="*/ 5 w 1393"/>
              <a:gd name="T17" fmla="*/ 565 h 1249"/>
              <a:gd name="T18" fmla="*/ 0 w 1393"/>
              <a:gd name="T19" fmla="*/ 493 h 1249"/>
              <a:gd name="T20" fmla="*/ 7 w 1393"/>
              <a:gd name="T21" fmla="*/ 409 h 1249"/>
              <a:gd name="T22" fmla="*/ 24 w 1393"/>
              <a:gd name="T23" fmla="*/ 337 h 1249"/>
              <a:gd name="T24" fmla="*/ 60 w 1393"/>
              <a:gd name="T25" fmla="*/ 254 h 1249"/>
              <a:gd name="T26" fmla="*/ 109 w 1393"/>
              <a:gd name="T27" fmla="*/ 190 h 1249"/>
              <a:gd name="T28" fmla="*/ 170 w 1393"/>
              <a:gd name="T29" fmla="*/ 134 h 1249"/>
              <a:gd name="T30" fmla="*/ 229 w 1393"/>
              <a:gd name="T31" fmla="*/ 93 h 1249"/>
              <a:gd name="T32" fmla="*/ 323 w 1393"/>
              <a:gd name="T33" fmla="*/ 48 h 1249"/>
              <a:gd name="T34" fmla="*/ 409 w 1393"/>
              <a:gd name="T35" fmla="*/ 20 h 1249"/>
              <a:gd name="T36" fmla="*/ 495 w 1393"/>
              <a:gd name="T37" fmla="*/ 8 h 1249"/>
              <a:gd name="T38" fmla="*/ 601 w 1393"/>
              <a:gd name="T39" fmla="*/ 0 h 1249"/>
              <a:gd name="T40" fmla="*/ 715 w 1393"/>
              <a:gd name="T41" fmla="*/ 6 h 1249"/>
              <a:gd name="T42" fmla="*/ 919 w 1393"/>
              <a:gd name="T43" fmla="*/ 51 h 1249"/>
              <a:gd name="T44" fmla="*/ 1083 w 1393"/>
              <a:gd name="T45" fmla="*/ 114 h 1249"/>
              <a:gd name="T46" fmla="*/ 1221 w 1393"/>
              <a:gd name="T47" fmla="*/ 80 h 1249"/>
              <a:gd name="T48" fmla="*/ 988 w 1393"/>
              <a:gd name="T49" fmla="*/ 447 h 1249"/>
              <a:gd name="T50" fmla="*/ 952 w 1393"/>
              <a:gd name="T51" fmla="*/ 320 h 1249"/>
              <a:gd name="T52" fmla="*/ 805 w 1393"/>
              <a:gd name="T53" fmla="*/ 269 h 1249"/>
              <a:gd name="T54" fmla="*/ 635 w 1393"/>
              <a:gd name="T55" fmla="*/ 246 h 1249"/>
              <a:gd name="T56" fmla="*/ 525 w 1393"/>
              <a:gd name="T57" fmla="*/ 253 h 1249"/>
              <a:gd name="T58" fmla="*/ 430 w 1393"/>
              <a:gd name="T59" fmla="*/ 269 h 1249"/>
              <a:gd name="T60" fmla="*/ 342 w 1393"/>
              <a:gd name="T61" fmla="*/ 302 h 1249"/>
              <a:gd name="T62" fmla="*/ 257 w 1393"/>
              <a:gd name="T63" fmla="*/ 356 h 1249"/>
              <a:gd name="T64" fmla="*/ 196 w 1393"/>
              <a:gd name="T65" fmla="*/ 420 h 1249"/>
              <a:gd name="T66" fmla="*/ 154 w 1393"/>
              <a:gd name="T67" fmla="*/ 489 h 1249"/>
              <a:gd name="T68" fmla="*/ 129 w 1393"/>
              <a:gd name="T69" fmla="*/ 563 h 1249"/>
              <a:gd name="T70" fmla="*/ 118 w 1393"/>
              <a:gd name="T71" fmla="*/ 645 h 1249"/>
              <a:gd name="T72" fmla="*/ 130 w 1393"/>
              <a:gd name="T73" fmla="*/ 757 h 1249"/>
              <a:gd name="T74" fmla="*/ 165 w 1393"/>
              <a:gd name="T75" fmla="*/ 863 h 1249"/>
              <a:gd name="T76" fmla="*/ 212 w 1393"/>
              <a:gd name="T77" fmla="*/ 951 h 1249"/>
              <a:gd name="T78" fmla="*/ 266 w 1393"/>
              <a:gd name="T79" fmla="*/ 1026 h 1249"/>
              <a:gd name="T80" fmla="*/ 314 w 1393"/>
              <a:gd name="T81" fmla="*/ 1081 h 1249"/>
              <a:gd name="T82" fmla="*/ 377 w 1393"/>
              <a:gd name="T83" fmla="*/ 1135 h 1249"/>
              <a:gd name="T84" fmla="*/ 527 w 1393"/>
              <a:gd name="T85" fmla="*/ 1248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3" h="1249">
                <a:moveTo>
                  <a:pt x="527" y="1248"/>
                </a:moveTo>
                <a:lnTo>
                  <a:pt x="405" y="1173"/>
                </a:lnTo>
                <a:lnTo>
                  <a:pt x="365" y="1144"/>
                </a:lnTo>
                <a:lnTo>
                  <a:pt x="317" y="1105"/>
                </a:lnTo>
                <a:lnTo>
                  <a:pt x="282" y="1075"/>
                </a:lnTo>
                <a:lnTo>
                  <a:pt x="248" y="1040"/>
                </a:lnTo>
                <a:lnTo>
                  <a:pt x="215" y="1006"/>
                </a:lnTo>
                <a:lnTo>
                  <a:pt x="188" y="972"/>
                </a:lnTo>
                <a:lnTo>
                  <a:pt x="156" y="930"/>
                </a:lnTo>
                <a:lnTo>
                  <a:pt x="118" y="878"/>
                </a:lnTo>
                <a:lnTo>
                  <a:pt x="92" y="833"/>
                </a:lnTo>
                <a:lnTo>
                  <a:pt x="67" y="786"/>
                </a:lnTo>
                <a:lnTo>
                  <a:pt x="52" y="750"/>
                </a:lnTo>
                <a:lnTo>
                  <a:pt x="35" y="709"/>
                </a:lnTo>
                <a:lnTo>
                  <a:pt x="25" y="677"/>
                </a:lnTo>
                <a:lnTo>
                  <a:pt x="18" y="638"/>
                </a:lnTo>
                <a:lnTo>
                  <a:pt x="10" y="603"/>
                </a:lnTo>
                <a:lnTo>
                  <a:pt x="5" y="565"/>
                </a:lnTo>
                <a:lnTo>
                  <a:pt x="2" y="534"/>
                </a:lnTo>
                <a:lnTo>
                  <a:pt x="0" y="493"/>
                </a:lnTo>
                <a:lnTo>
                  <a:pt x="0" y="449"/>
                </a:lnTo>
                <a:lnTo>
                  <a:pt x="7" y="409"/>
                </a:lnTo>
                <a:lnTo>
                  <a:pt x="14" y="375"/>
                </a:lnTo>
                <a:lnTo>
                  <a:pt x="24" y="337"/>
                </a:lnTo>
                <a:lnTo>
                  <a:pt x="36" y="299"/>
                </a:lnTo>
                <a:lnTo>
                  <a:pt x="60" y="254"/>
                </a:lnTo>
                <a:lnTo>
                  <a:pt x="85" y="218"/>
                </a:lnTo>
                <a:lnTo>
                  <a:pt x="109" y="190"/>
                </a:lnTo>
                <a:lnTo>
                  <a:pt x="135" y="162"/>
                </a:lnTo>
                <a:lnTo>
                  <a:pt x="170" y="134"/>
                </a:lnTo>
                <a:lnTo>
                  <a:pt x="199" y="111"/>
                </a:lnTo>
                <a:lnTo>
                  <a:pt x="229" y="93"/>
                </a:lnTo>
                <a:lnTo>
                  <a:pt x="272" y="70"/>
                </a:lnTo>
                <a:lnTo>
                  <a:pt x="323" y="48"/>
                </a:lnTo>
                <a:lnTo>
                  <a:pt x="368" y="33"/>
                </a:lnTo>
                <a:lnTo>
                  <a:pt x="409" y="20"/>
                </a:lnTo>
                <a:lnTo>
                  <a:pt x="454" y="11"/>
                </a:lnTo>
                <a:lnTo>
                  <a:pt x="495" y="8"/>
                </a:lnTo>
                <a:lnTo>
                  <a:pt x="542" y="4"/>
                </a:lnTo>
                <a:lnTo>
                  <a:pt x="601" y="0"/>
                </a:lnTo>
                <a:lnTo>
                  <a:pt x="654" y="3"/>
                </a:lnTo>
                <a:lnTo>
                  <a:pt x="715" y="6"/>
                </a:lnTo>
                <a:lnTo>
                  <a:pt x="829" y="26"/>
                </a:lnTo>
                <a:lnTo>
                  <a:pt x="919" y="51"/>
                </a:lnTo>
                <a:lnTo>
                  <a:pt x="1011" y="84"/>
                </a:lnTo>
                <a:lnTo>
                  <a:pt x="1083" y="114"/>
                </a:lnTo>
                <a:lnTo>
                  <a:pt x="1172" y="159"/>
                </a:lnTo>
                <a:lnTo>
                  <a:pt x="1221" y="80"/>
                </a:lnTo>
                <a:lnTo>
                  <a:pt x="1392" y="428"/>
                </a:lnTo>
                <a:lnTo>
                  <a:pt x="988" y="447"/>
                </a:lnTo>
                <a:lnTo>
                  <a:pt x="1041" y="364"/>
                </a:lnTo>
                <a:lnTo>
                  <a:pt x="952" y="320"/>
                </a:lnTo>
                <a:lnTo>
                  <a:pt x="881" y="293"/>
                </a:lnTo>
                <a:lnTo>
                  <a:pt x="805" y="269"/>
                </a:lnTo>
                <a:lnTo>
                  <a:pt x="692" y="248"/>
                </a:lnTo>
                <a:lnTo>
                  <a:pt x="635" y="246"/>
                </a:lnTo>
                <a:lnTo>
                  <a:pt x="576" y="246"/>
                </a:lnTo>
                <a:lnTo>
                  <a:pt x="525" y="253"/>
                </a:lnTo>
                <a:lnTo>
                  <a:pt x="474" y="260"/>
                </a:lnTo>
                <a:lnTo>
                  <a:pt x="430" y="269"/>
                </a:lnTo>
                <a:lnTo>
                  <a:pt x="389" y="284"/>
                </a:lnTo>
                <a:lnTo>
                  <a:pt x="342" y="302"/>
                </a:lnTo>
                <a:lnTo>
                  <a:pt x="295" y="330"/>
                </a:lnTo>
                <a:lnTo>
                  <a:pt x="257" y="356"/>
                </a:lnTo>
                <a:lnTo>
                  <a:pt x="229" y="384"/>
                </a:lnTo>
                <a:lnTo>
                  <a:pt x="196" y="420"/>
                </a:lnTo>
                <a:lnTo>
                  <a:pt x="170" y="461"/>
                </a:lnTo>
                <a:lnTo>
                  <a:pt x="154" y="489"/>
                </a:lnTo>
                <a:lnTo>
                  <a:pt x="140" y="520"/>
                </a:lnTo>
                <a:lnTo>
                  <a:pt x="129" y="563"/>
                </a:lnTo>
                <a:lnTo>
                  <a:pt x="122" y="604"/>
                </a:lnTo>
                <a:lnTo>
                  <a:pt x="118" y="645"/>
                </a:lnTo>
                <a:lnTo>
                  <a:pt x="121" y="690"/>
                </a:lnTo>
                <a:lnTo>
                  <a:pt x="130" y="757"/>
                </a:lnTo>
                <a:lnTo>
                  <a:pt x="144" y="805"/>
                </a:lnTo>
                <a:lnTo>
                  <a:pt x="165" y="863"/>
                </a:lnTo>
                <a:lnTo>
                  <a:pt x="191" y="914"/>
                </a:lnTo>
                <a:lnTo>
                  <a:pt x="212" y="951"/>
                </a:lnTo>
                <a:lnTo>
                  <a:pt x="240" y="991"/>
                </a:lnTo>
                <a:lnTo>
                  <a:pt x="266" y="1026"/>
                </a:lnTo>
                <a:lnTo>
                  <a:pt x="289" y="1053"/>
                </a:lnTo>
                <a:lnTo>
                  <a:pt x="314" y="1081"/>
                </a:lnTo>
                <a:lnTo>
                  <a:pt x="346" y="1109"/>
                </a:lnTo>
                <a:lnTo>
                  <a:pt x="377" y="1135"/>
                </a:lnTo>
                <a:lnTo>
                  <a:pt x="418" y="1169"/>
                </a:lnTo>
                <a:lnTo>
                  <a:pt x="527" y="1248"/>
                </a:lnTo>
              </a:path>
            </a:pathLst>
          </a:custGeom>
          <a:solidFill>
            <a:schemeClr val="accent2"/>
          </a:solidFill>
          <a:ln w="12699"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9268" name="Rectangle 4">
            <a:extLst>
              <a:ext uri="{FF2B5EF4-FFF2-40B4-BE49-F238E27FC236}">
                <a16:creationId xmlns:a16="http://schemas.microsoft.com/office/drawing/2014/main" id="{6E9D7162-1E6A-489B-B21F-F1F127F4217C}"/>
              </a:ext>
            </a:extLst>
          </p:cNvPr>
          <p:cNvSpPr>
            <a:spLocks noChangeArrowheads="1"/>
          </p:cNvSpPr>
          <p:nvPr/>
        </p:nvSpPr>
        <p:spPr bwMode="auto">
          <a:xfrm>
            <a:off x="979488" y="293688"/>
            <a:ext cx="7870825"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4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Central Limit Theorem</a:t>
            </a:r>
          </a:p>
        </p:txBody>
      </p:sp>
      <p:sp>
        <p:nvSpPr>
          <p:cNvPr id="139269" name="Rectangle 5">
            <a:extLst>
              <a:ext uri="{FF2B5EF4-FFF2-40B4-BE49-F238E27FC236}">
                <a16:creationId xmlns:a16="http://schemas.microsoft.com/office/drawing/2014/main" id="{31FDD51C-821E-4AFE-9913-28CBEEA5699F}"/>
              </a:ext>
            </a:extLst>
          </p:cNvPr>
          <p:cNvSpPr>
            <a:spLocks noChangeArrowheads="1"/>
          </p:cNvSpPr>
          <p:nvPr/>
        </p:nvSpPr>
        <p:spPr bwMode="auto">
          <a:xfrm>
            <a:off x="457200" y="1752600"/>
            <a:ext cx="1828800"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As </a:t>
            </a:r>
            <a:r>
              <a:rPr kumimoji="0" lang="en-US" altLang="en-US" sz="2800" b="1" i="0" u="none" strike="noStrike" kern="1200" cap="none" spc="0" normalizeH="0" baseline="0" noProof="0">
                <a:ln>
                  <a:noFill/>
                </a:ln>
                <a:solidFill>
                  <a:srgbClr val="333399"/>
                </a:solidFill>
                <a:effectLst/>
                <a:uLnTx/>
                <a:uFillTx/>
                <a:latin typeface="Times New Roman" panose="02020603050405020304" pitchFamily="18" charset="0"/>
                <a:ea typeface="+mn-ea"/>
                <a:cs typeface="+mn-cs"/>
              </a:rPr>
              <a:t>Sample Size</a:t>
            </a:r>
            <a:r>
              <a:rPr kumimoji="0" lang="en-US"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Gets Large Enough </a:t>
            </a:r>
          </a:p>
        </p:txBody>
      </p:sp>
      <p:sp>
        <p:nvSpPr>
          <p:cNvPr id="139270" name="Rectangle 6">
            <a:extLst>
              <a:ext uri="{FF2B5EF4-FFF2-40B4-BE49-F238E27FC236}">
                <a16:creationId xmlns:a16="http://schemas.microsoft.com/office/drawing/2014/main" id="{3ACA67F8-4F5F-4694-A73F-BE150ECF4715}"/>
              </a:ext>
            </a:extLst>
          </p:cNvPr>
          <p:cNvSpPr>
            <a:spLocks noChangeArrowheads="1"/>
          </p:cNvSpPr>
          <p:nvPr/>
        </p:nvSpPr>
        <p:spPr bwMode="auto">
          <a:xfrm>
            <a:off x="5703888" y="1893888"/>
            <a:ext cx="25368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FF53C6"/>
                </a:solidFill>
                <a:effectLst/>
                <a:uLnTx/>
                <a:uFillTx/>
                <a:latin typeface="Times New Roman" panose="02020603050405020304" pitchFamily="18" charset="0"/>
                <a:ea typeface="+mn-ea"/>
                <a:cs typeface="+mn-cs"/>
              </a:rPr>
              <a:t>Sampling Distribution </a:t>
            </a:r>
          </a:p>
        </p:txBody>
      </p:sp>
      <p:sp>
        <p:nvSpPr>
          <p:cNvPr id="139271" name="Rectangle 7">
            <a:extLst>
              <a:ext uri="{FF2B5EF4-FFF2-40B4-BE49-F238E27FC236}">
                <a16:creationId xmlns:a16="http://schemas.microsoft.com/office/drawing/2014/main" id="{624AECF2-0F84-4DCE-8A83-957B038D797B}"/>
              </a:ext>
            </a:extLst>
          </p:cNvPr>
          <p:cNvSpPr>
            <a:spLocks noChangeArrowheads="1"/>
          </p:cNvSpPr>
          <p:nvPr/>
        </p:nvSpPr>
        <p:spPr bwMode="auto">
          <a:xfrm>
            <a:off x="6237288" y="2808288"/>
            <a:ext cx="15462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Becomes</a:t>
            </a:r>
          </a:p>
        </p:txBody>
      </p:sp>
      <p:sp>
        <p:nvSpPr>
          <p:cNvPr id="139272" name="Rectangle 8">
            <a:extLst>
              <a:ext uri="{FF2B5EF4-FFF2-40B4-BE49-F238E27FC236}">
                <a16:creationId xmlns:a16="http://schemas.microsoft.com/office/drawing/2014/main" id="{E5E20655-F00C-43BD-99E6-5822BCA622E5}"/>
              </a:ext>
            </a:extLst>
          </p:cNvPr>
          <p:cNvSpPr>
            <a:spLocks noChangeArrowheads="1"/>
          </p:cNvSpPr>
          <p:nvPr/>
        </p:nvSpPr>
        <p:spPr bwMode="auto">
          <a:xfrm>
            <a:off x="5856288" y="3265488"/>
            <a:ext cx="26130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a:ln>
                  <a:noFill/>
                </a:ln>
                <a:solidFill>
                  <a:srgbClr val="009999"/>
                </a:solidFill>
                <a:effectLst/>
                <a:uLnTx/>
                <a:uFillTx/>
                <a:latin typeface="Times New Roman" panose="02020603050405020304" pitchFamily="18" charset="0"/>
                <a:ea typeface="+mn-ea"/>
                <a:cs typeface="+mn-cs"/>
              </a:rPr>
              <a:t>Almost Normal regardless of shape of population</a:t>
            </a:r>
          </a:p>
          <a:p>
            <a:pPr marL="0" marR="0" lvl="0" indent="0" algn="ctr" defTabSz="914400" rtl="0" eaLnBrk="1" fontAlgn="base" latinLnBrk="0" hangingPunct="0">
              <a:lnSpc>
                <a:spcPct val="100000"/>
              </a:lnSpc>
              <a:spcBef>
                <a:spcPct val="50000"/>
              </a:spcBef>
              <a:spcAft>
                <a:spcPct val="0"/>
              </a:spcAft>
              <a:buClrTx/>
              <a:buSzTx/>
              <a:buFontTx/>
              <a:buNone/>
              <a:tabLst/>
              <a:defRPr/>
            </a:pPr>
            <a:endParaRPr kumimoji="0" lang="en-US" altLang="en-US" sz="2800" b="1" i="0" u="none" strike="noStrike" kern="1200" cap="none" spc="0" normalizeH="0" baseline="0" noProof="0">
              <a:ln>
                <a:noFill/>
              </a:ln>
              <a:solidFill>
                <a:srgbClr val="009999"/>
              </a:solidFill>
              <a:effectLst/>
              <a:uLnTx/>
              <a:uFillTx/>
              <a:latin typeface="Times New Roman" panose="02020603050405020304" pitchFamily="18" charset="0"/>
              <a:ea typeface="+mn-ea"/>
              <a:cs typeface="+mn-cs"/>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
          <p:cNvSpPr>
            <a:spLocks noGrp="1" noChangeArrowheads="1"/>
          </p:cNvSpPr>
          <p:nvPr>
            <p:ph type="title" idx="4294967295"/>
          </p:nvPr>
        </p:nvSpPr>
        <p:spPr bwMode="auto">
          <a:xfrm>
            <a:off x="914400" y="214313"/>
            <a:ext cx="77724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Significance Level</a:t>
            </a:r>
          </a:p>
        </p:txBody>
      </p:sp>
      <p:sp>
        <p:nvSpPr>
          <p:cNvPr id="136195" name="Rectangle 2"/>
          <p:cNvSpPr>
            <a:spLocks noGrp="1" noChangeArrowheads="1"/>
          </p:cNvSpPr>
          <p:nvPr>
            <p:ph type="body" idx="4294967295"/>
          </p:nvPr>
        </p:nvSpPr>
        <p:spPr bwMode="auto">
          <a:xfrm>
            <a:off x="914400" y="1600200"/>
            <a:ext cx="7772400" cy="418941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b="1" dirty="0">
                <a:solidFill>
                  <a:schemeClr val="tx1"/>
                </a:solidFill>
              </a:rPr>
              <a:t>significance level </a:t>
            </a:r>
            <a:r>
              <a:rPr lang="en-US" altLang="en-US" dirty="0">
                <a:solidFill>
                  <a:schemeClr val="tx1"/>
                </a:solidFill>
              </a:rPr>
              <a:t>is a number such that we reject    H</a:t>
            </a:r>
            <a:r>
              <a:rPr lang="en-US" altLang="en-US" baseline="-25000" dirty="0">
                <a:solidFill>
                  <a:schemeClr val="tx1"/>
                </a:solidFill>
              </a:rPr>
              <a:t>0</a:t>
            </a:r>
            <a:r>
              <a:rPr lang="en-US" altLang="en-US" dirty="0">
                <a:solidFill>
                  <a:schemeClr val="tx1"/>
                </a:solidFill>
              </a:rPr>
              <a:t> if the P-value is less than or equal to that number.</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In practice, the most common significance level is 0.05.</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When we reject H</a:t>
            </a:r>
            <a:r>
              <a:rPr lang="en-US" altLang="en-US" baseline="-25000" dirty="0">
                <a:solidFill>
                  <a:schemeClr val="tx1"/>
                </a:solidFill>
              </a:rPr>
              <a:t>0</a:t>
            </a:r>
            <a:r>
              <a:rPr lang="en-US" altLang="en-US" dirty="0">
                <a:solidFill>
                  <a:schemeClr val="tx1"/>
                </a:solidFill>
              </a:rPr>
              <a:t>, we say the results are </a:t>
            </a:r>
            <a:r>
              <a:rPr lang="en-US" altLang="en-US" b="1" dirty="0">
                <a:solidFill>
                  <a:schemeClr val="tx1"/>
                </a:solidFill>
              </a:rPr>
              <a:t>statistically significant</a:t>
            </a:r>
            <a:r>
              <a:rPr lang="en-US" altLang="en-US" dirty="0">
                <a:solidFill>
                  <a:schemeClr val="tx1"/>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noGrp="1" noChangeArrowheads="1"/>
          </p:cNvSpPr>
          <p:nvPr>
            <p:ph type="title" idx="4294967295"/>
          </p:nvPr>
        </p:nvSpPr>
        <p:spPr bwMode="auto">
          <a:xfrm>
            <a:off x="838200" y="76200"/>
            <a:ext cx="7848600" cy="990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Possible Decisions </a:t>
            </a:r>
            <a:r>
              <a:rPr lang="en-US" altLang="en-US" b="1">
                <a:solidFill>
                  <a:srgbClr val="000000"/>
                </a:solidFill>
                <a:latin typeface="Arial" panose="020B0604020202020204" pitchFamily="34" charset="0"/>
              </a:rPr>
              <a:t>in a </a:t>
            </a:r>
            <a:r>
              <a:rPr lang="en-US" altLang="en-US" b="1">
                <a:latin typeface="Arial" panose="020B0604020202020204" pitchFamily="34" charset="0"/>
              </a:rPr>
              <a:t>Test of Significance</a:t>
            </a:r>
          </a:p>
        </p:txBody>
      </p:sp>
      <p:sp>
        <p:nvSpPr>
          <p:cNvPr id="138243" name="TextBox 1"/>
          <p:cNvSpPr txBox="1">
            <a:spLocks noChangeArrowheads="1"/>
          </p:cNvSpPr>
          <p:nvPr/>
        </p:nvSpPr>
        <p:spPr bwMode="auto">
          <a:xfrm>
            <a:off x="1618488" y="4672584"/>
            <a:ext cx="567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1600" b="1" dirty="0">
                <a:solidFill>
                  <a:schemeClr val="tx1"/>
                </a:solidFill>
                <a:latin typeface="Arial" panose="020B0604020202020204" pitchFamily="34" charset="0"/>
              </a:rPr>
              <a:t>Table 9.1 Possible Decisions in a Test of Significance</a:t>
            </a:r>
            <a:r>
              <a:rPr lang="en-US" altLang="en-US" sz="1600" dirty="0">
                <a:solidFill>
                  <a:schemeClr val="tx1"/>
                </a:solidFill>
                <a:latin typeface="Arial" panose="020B0604020202020204" pitchFamily="34" charset="0"/>
              </a:rPr>
              <a:t>.</a:t>
            </a:r>
          </a:p>
        </p:txBody>
      </p:sp>
      <p:pic>
        <p:nvPicPr>
          <p:cNvPr id="138244" name="Picture 5" descr="M09_AGRE5940_03_SE_C09-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38" y="2514600"/>
            <a:ext cx="6994525"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
          <p:cNvSpPr>
            <a:spLocks noGrp="1" noChangeArrowheads="1"/>
          </p:cNvSpPr>
          <p:nvPr>
            <p:ph type="title" idx="4294967295"/>
          </p:nvPr>
        </p:nvSpPr>
        <p:spPr bwMode="auto">
          <a:xfrm>
            <a:off x="928688" y="290513"/>
            <a:ext cx="7848600" cy="609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Report the </a:t>
            </a:r>
            <a:r>
              <a:rPr lang="en-US" altLang="en-US" b="1" i="1">
                <a:latin typeface="Arial" panose="020B0604020202020204" pitchFamily="34" charset="0"/>
              </a:rPr>
              <a:t>P</a:t>
            </a:r>
            <a:r>
              <a:rPr lang="en-US" altLang="en-US" b="1">
                <a:latin typeface="Arial" panose="020B0604020202020204" pitchFamily="34" charset="0"/>
              </a:rPr>
              <a:t>-value</a:t>
            </a:r>
          </a:p>
        </p:txBody>
      </p:sp>
      <p:sp>
        <p:nvSpPr>
          <p:cNvPr id="140291" name="Rectangle 2"/>
          <p:cNvSpPr>
            <a:spLocks noGrp="1" noChangeArrowheads="1"/>
          </p:cNvSpPr>
          <p:nvPr>
            <p:ph type="body" idx="4294967295"/>
          </p:nvPr>
        </p:nvSpPr>
        <p:spPr bwMode="auto">
          <a:xfrm>
            <a:off x="914400" y="1600200"/>
            <a:ext cx="5367528"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Learning the actual P-value is more informative than learning only whether the test is “statistically significant at the 0.05 </a:t>
            </a:r>
            <a:r>
              <a:rPr lang="en-US" altLang="en-US" dirty="0">
                <a:solidFill>
                  <a:schemeClr val="tx1"/>
                </a:solidFill>
              </a:rPr>
              <a:t>level.”</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The P-values of 0.001 and 0.049 are both </a:t>
            </a:r>
            <a:r>
              <a:rPr lang="en-US" altLang="en-US" i="1" dirty="0"/>
              <a:t>statistically significant</a:t>
            </a:r>
            <a:r>
              <a:rPr lang="en-US" altLang="en-US" dirty="0"/>
              <a:t> in this sense, but the first P-value provides much stronger evidence that the result is statistically significant than the second P-value.</a:t>
            </a:r>
          </a:p>
        </p:txBody>
      </p:sp>
      <p:pic>
        <p:nvPicPr>
          <p:cNvPr id="3" name="Picture 2" descr="Text, whiteboard&#10;&#10;Description automatically generated">
            <a:extLst>
              <a:ext uri="{FF2B5EF4-FFF2-40B4-BE49-F238E27FC236}">
                <a16:creationId xmlns:a16="http://schemas.microsoft.com/office/drawing/2014/main" id="{70C7621D-E376-4284-A752-FD4ECF8AA77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48438" y="3195828"/>
            <a:ext cx="2240280" cy="1493520"/>
          </a:xfrm>
          <a:prstGeom prst="rect">
            <a:avLst/>
          </a:prstGeom>
        </p:spPr>
      </p:pic>
      <p:sp>
        <p:nvSpPr>
          <p:cNvPr id="4" name="TextBox 3">
            <a:extLst>
              <a:ext uri="{FF2B5EF4-FFF2-40B4-BE49-F238E27FC236}">
                <a16:creationId xmlns:a16="http://schemas.microsoft.com/office/drawing/2014/main" id="{BE06F3D3-0D1E-4356-BC73-E4E97478F682}"/>
              </a:ext>
            </a:extLst>
          </p:cNvPr>
          <p:cNvSpPr txBox="1"/>
          <p:nvPr/>
        </p:nvSpPr>
        <p:spPr>
          <a:xfrm>
            <a:off x="6548438" y="4863626"/>
            <a:ext cx="2162556" cy="369332"/>
          </a:xfrm>
          <a:prstGeom prst="rect">
            <a:avLst/>
          </a:prstGeom>
          <a:noFill/>
        </p:spPr>
        <p:txBody>
          <a:bodyPr wrap="square" rtlCol="0">
            <a:spAutoFit/>
          </a:bodyPr>
          <a:lstStyle/>
          <a:p>
            <a:r>
              <a:rPr lang="en-US" sz="900">
                <a:hlinkClick r:id="rId4" tooltip="http://www.thebluediamondgallery.com/handwriting/e/ethics.html"/>
              </a:rPr>
              <a:t>This Photo</a:t>
            </a:r>
            <a:r>
              <a:rPr lang="en-US" sz="900"/>
              <a:t> by Unknown Author is licensed under </a:t>
            </a:r>
            <a:r>
              <a:rPr lang="en-US" sz="900">
                <a:hlinkClick r:id="rId5" tooltip="https://creativecommons.org/licenses/by-sa/3.0/"/>
              </a:rPr>
              <a:t>CC BY-SA</a:t>
            </a:r>
            <a:endParaRPr lang="en-US" sz="9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AC90BB-B97C-4762-945F-6F66FE71F2F3}"/>
              </a:ext>
            </a:extLst>
          </p:cNvPr>
          <p:cNvSpPr>
            <a:spLocks noGrp="1"/>
          </p:cNvSpPr>
          <p:nvPr>
            <p:ph type="body" sz="quarter" idx="10"/>
          </p:nvPr>
        </p:nvSpPr>
        <p:spPr/>
        <p:txBody>
          <a:bodyPr>
            <a:normAutofit/>
          </a:bodyPr>
          <a:lstStyle/>
          <a:p>
            <a:pPr marL="0" indent="0"/>
            <a:r>
              <a:rPr lang="en-US" dirty="0"/>
              <a:t>For a large supermarket chain in Florida, a women’s group claimed that female employees were passed over for management training in favor of their male colleagues. The company denied this claim, saying they picked the employees from the eligible pool at random to receive this training. Statewide, the large pool of more than 1000 eligible employees who can be tapped for management training is 40% female and 60% male. Since this program began, 28 of the 40 employees chosen for management training were male and 12 were female.</a:t>
            </a:r>
          </a:p>
        </p:txBody>
      </p:sp>
      <p:sp>
        <p:nvSpPr>
          <p:cNvPr id="3" name="Title 2">
            <a:extLst>
              <a:ext uri="{FF2B5EF4-FFF2-40B4-BE49-F238E27FC236}">
                <a16:creationId xmlns:a16="http://schemas.microsoft.com/office/drawing/2014/main" id="{8BBCE9DD-95B1-4C2A-B716-91CEDE56096E}"/>
              </a:ext>
            </a:extLst>
          </p:cNvPr>
          <p:cNvSpPr>
            <a:spLocks noGrp="1"/>
          </p:cNvSpPr>
          <p:nvPr>
            <p:ph type="title"/>
          </p:nvPr>
        </p:nvSpPr>
        <p:spPr>
          <a:xfrm>
            <a:off x="762000" y="274638"/>
            <a:ext cx="7924800" cy="744918"/>
          </a:xfrm>
        </p:spPr>
        <p:txBody>
          <a:bodyPr>
            <a:normAutofit fontScale="90000"/>
          </a:bodyPr>
          <a:lstStyle/>
          <a:p>
            <a:r>
              <a:rPr lang="en-US" dirty="0"/>
              <a:t>Problem 9.20 Gender Bias in Selecting Managers, page 406</a:t>
            </a:r>
          </a:p>
        </p:txBody>
      </p:sp>
    </p:spTree>
    <p:extLst>
      <p:ext uri="{BB962C8B-B14F-4D97-AF65-F5344CB8AC3E}">
        <p14:creationId xmlns:p14="http://schemas.microsoft.com/office/powerpoint/2010/main" val="4138824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AC90BB-B97C-4762-945F-6F66FE71F2F3}"/>
              </a:ext>
            </a:extLst>
          </p:cNvPr>
          <p:cNvSpPr>
            <a:spLocks noGrp="1"/>
          </p:cNvSpPr>
          <p:nvPr>
            <p:ph type="body" sz="quarter" idx="10"/>
          </p:nvPr>
        </p:nvSpPr>
        <p:spPr/>
        <p:txBody>
          <a:bodyPr>
            <a:normAutofit fontScale="92500" lnSpcReduction="10000"/>
          </a:bodyPr>
          <a:lstStyle/>
          <a:p>
            <a:pPr marL="0" indent="0"/>
            <a:r>
              <a:rPr lang="en-US" dirty="0"/>
              <a:t>a. The company claims that it selected employees for training according to their proportion in the pool of eligible employees. Define a parameter of interest and state this claim as a hypothesis.</a:t>
            </a:r>
          </a:p>
          <a:p>
            <a:pPr marL="0" indent="0"/>
            <a:r>
              <a:rPr lang="en-US" dirty="0"/>
              <a:t>b. State the null and alternative hypotheses for a test to investigate the strength of evidence to support the women’s claim. (Hint: Gender bias means that either males or females are disproportionally selected.)</a:t>
            </a:r>
          </a:p>
          <a:p>
            <a:pPr marL="0" indent="0"/>
            <a:r>
              <a:rPr lang="en-US" dirty="0"/>
              <a:t>c. The table shows results of using StatCrunch to do a</a:t>
            </a:r>
          </a:p>
          <a:p>
            <a:pPr marL="0" indent="0"/>
            <a:r>
              <a:rPr lang="en-US" dirty="0"/>
              <a:t>large-sample analysis. Explain why the large-sample</a:t>
            </a:r>
          </a:p>
          <a:p>
            <a:pPr marL="0" indent="0"/>
            <a:r>
              <a:rPr lang="en-US" dirty="0"/>
              <a:t>analysis is justified, and show how software obtained</a:t>
            </a:r>
          </a:p>
          <a:p>
            <a:pPr marL="0" indent="0"/>
            <a:r>
              <a:rPr lang="en-US" dirty="0"/>
              <a:t>the test statistic value.</a:t>
            </a:r>
          </a:p>
        </p:txBody>
      </p:sp>
      <p:sp>
        <p:nvSpPr>
          <p:cNvPr id="3" name="Title 2">
            <a:extLst>
              <a:ext uri="{FF2B5EF4-FFF2-40B4-BE49-F238E27FC236}">
                <a16:creationId xmlns:a16="http://schemas.microsoft.com/office/drawing/2014/main" id="{8BBCE9DD-95B1-4C2A-B716-91CEDE56096E}"/>
              </a:ext>
            </a:extLst>
          </p:cNvPr>
          <p:cNvSpPr>
            <a:spLocks noGrp="1"/>
          </p:cNvSpPr>
          <p:nvPr>
            <p:ph type="title"/>
          </p:nvPr>
        </p:nvSpPr>
        <p:spPr>
          <a:xfrm>
            <a:off x="762000" y="274638"/>
            <a:ext cx="7924800" cy="744918"/>
          </a:xfrm>
        </p:spPr>
        <p:txBody>
          <a:bodyPr>
            <a:normAutofit fontScale="90000"/>
          </a:bodyPr>
          <a:lstStyle/>
          <a:p>
            <a:r>
              <a:rPr lang="en-US" dirty="0"/>
              <a:t>Problem 9.20 Gender Bias in Selecting Managers, page 406</a:t>
            </a:r>
          </a:p>
        </p:txBody>
      </p:sp>
    </p:spTree>
    <p:extLst>
      <p:ext uri="{BB962C8B-B14F-4D97-AF65-F5344CB8AC3E}">
        <p14:creationId xmlns:p14="http://schemas.microsoft.com/office/powerpoint/2010/main" val="6391548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AC90BB-B97C-4762-945F-6F66FE71F2F3}"/>
              </a:ext>
            </a:extLst>
          </p:cNvPr>
          <p:cNvSpPr>
            <a:spLocks noGrp="1"/>
          </p:cNvSpPr>
          <p:nvPr>
            <p:ph type="body" sz="quarter" idx="10"/>
          </p:nvPr>
        </p:nvSpPr>
        <p:spPr/>
        <p:txBody>
          <a:bodyPr>
            <a:normAutofit/>
          </a:bodyPr>
          <a:lstStyle/>
          <a:p>
            <a:pPr algn="l"/>
            <a:r>
              <a:rPr lang="en-US" sz="2400" b="1" i="0" u="none" strike="noStrike" baseline="0" dirty="0">
                <a:solidFill>
                  <a:schemeClr val="accent2"/>
                </a:solidFill>
                <a:latin typeface="CourierNewPSMT"/>
              </a:rPr>
              <a:t>Test of p </a:t>
            </a:r>
            <a:r>
              <a:rPr lang="en-US" sz="2400" b="1" i="0" u="none" strike="noStrike" baseline="0" dirty="0">
                <a:solidFill>
                  <a:schemeClr val="accent2"/>
                </a:solidFill>
                <a:latin typeface="PearsonMATH08"/>
              </a:rPr>
              <a:t>= </a:t>
            </a:r>
            <a:r>
              <a:rPr lang="en-US" sz="2400" b="1" i="0" u="none" strike="noStrike" baseline="0" dirty="0">
                <a:solidFill>
                  <a:schemeClr val="accent2"/>
                </a:solidFill>
                <a:latin typeface="CourierNewPSMT"/>
              </a:rPr>
              <a:t>0.60 vs. not </a:t>
            </a:r>
            <a:r>
              <a:rPr lang="en-US" sz="2400" b="1" i="0" u="none" strike="noStrike" baseline="0" dirty="0">
                <a:solidFill>
                  <a:schemeClr val="accent2"/>
                </a:solidFill>
                <a:latin typeface="PearsonMATH08"/>
              </a:rPr>
              <a:t>= </a:t>
            </a:r>
            <a:r>
              <a:rPr lang="en-US" sz="2400" b="1" i="0" u="none" strike="noStrike" baseline="0" dirty="0">
                <a:solidFill>
                  <a:schemeClr val="accent2"/>
                </a:solidFill>
                <a:latin typeface="CourierNewPSMT"/>
              </a:rPr>
              <a:t>0.60</a:t>
            </a:r>
          </a:p>
          <a:p>
            <a:pPr algn="l"/>
            <a:r>
              <a:rPr lang="en-US" sz="2400" b="1" i="0" u="none" strike="noStrike" baseline="0" dirty="0">
                <a:solidFill>
                  <a:schemeClr val="accent2"/>
                </a:solidFill>
                <a:latin typeface="CourierNewPSMT"/>
              </a:rPr>
              <a:t>X  N  Sample p   95.0% CI  Z-Value P-Value</a:t>
            </a:r>
          </a:p>
          <a:p>
            <a:pPr algn="l"/>
            <a:r>
              <a:rPr lang="en-US" sz="2400" b="1" i="0" u="none" strike="noStrike" baseline="0" dirty="0">
                <a:solidFill>
                  <a:schemeClr val="accent2"/>
                </a:solidFill>
                <a:latin typeface="CourierNewPSMT"/>
              </a:rPr>
              <a:t>28 40 0.70000 (0.558,0.842) 1.29   0.1967</a:t>
            </a:r>
            <a:endParaRPr lang="en-US" b="1" dirty="0">
              <a:solidFill>
                <a:schemeClr val="accent2"/>
              </a:solidFill>
            </a:endParaRPr>
          </a:p>
          <a:p>
            <a:pPr marL="0" indent="0"/>
            <a:r>
              <a:rPr lang="en-US" dirty="0"/>
              <a:t>d. To what alternative hypothesis does the P-value in</a:t>
            </a:r>
          </a:p>
          <a:p>
            <a:pPr marL="0" indent="0"/>
            <a:r>
              <a:rPr lang="en-US" dirty="0"/>
              <a:t>the table refer? Use it to find the P-value for the</a:t>
            </a:r>
          </a:p>
          <a:p>
            <a:pPr marL="0" indent="0"/>
            <a:r>
              <a:rPr lang="en-US" dirty="0"/>
              <a:t>alternative hypothesis you specified in part a, and</a:t>
            </a:r>
          </a:p>
          <a:p>
            <a:pPr marL="0" indent="0"/>
            <a:r>
              <a:rPr lang="en-US" dirty="0"/>
              <a:t>interpret it.</a:t>
            </a:r>
          </a:p>
          <a:p>
            <a:pPr marL="0" indent="0"/>
            <a:r>
              <a:rPr lang="en-US" dirty="0"/>
              <a:t>e. What decision would you make for a 0.05 significance</a:t>
            </a:r>
          </a:p>
          <a:p>
            <a:pPr marL="0" indent="0"/>
            <a:r>
              <a:rPr lang="en-US" dirty="0"/>
              <a:t>level? Interpret.</a:t>
            </a:r>
          </a:p>
        </p:txBody>
      </p:sp>
      <p:sp>
        <p:nvSpPr>
          <p:cNvPr id="3" name="Title 2">
            <a:extLst>
              <a:ext uri="{FF2B5EF4-FFF2-40B4-BE49-F238E27FC236}">
                <a16:creationId xmlns:a16="http://schemas.microsoft.com/office/drawing/2014/main" id="{8BBCE9DD-95B1-4C2A-B716-91CEDE56096E}"/>
              </a:ext>
            </a:extLst>
          </p:cNvPr>
          <p:cNvSpPr>
            <a:spLocks noGrp="1"/>
          </p:cNvSpPr>
          <p:nvPr>
            <p:ph type="title"/>
          </p:nvPr>
        </p:nvSpPr>
        <p:spPr>
          <a:xfrm>
            <a:off x="762000" y="274638"/>
            <a:ext cx="7924800" cy="744918"/>
          </a:xfrm>
        </p:spPr>
        <p:txBody>
          <a:bodyPr>
            <a:normAutofit fontScale="90000"/>
          </a:bodyPr>
          <a:lstStyle/>
          <a:p>
            <a:r>
              <a:rPr lang="en-US" dirty="0"/>
              <a:t>Problem 9.20 Gender Bias in Selecting Managers, page 406</a:t>
            </a:r>
          </a:p>
        </p:txBody>
      </p:sp>
    </p:spTree>
    <p:extLst>
      <p:ext uri="{BB962C8B-B14F-4D97-AF65-F5344CB8AC3E}">
        <p14:creationId xmlns:p14="http://schemas.microsoft.com/office/powerpoint/2010/main" val="5493144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AC90BB-B97C-4762-945F-6F66FE71F2F3}"/>
              </a:ext>
            </a:extLst>
          </p:cNvPr>
          <p:cNvSpPr>
            <a:spLocks noGrp="1"/>
          </p:cNvSpPr>
          <p:nvPr>
            <p:ph type="body" sz="quarter" idx="10"/>
          </p:nvPr>
        </p:nvSpPr>
        <p:spPr/>
        <p:txBody>
          <a:bodyPr>
            <a:normAutofit fontScale="85000" lnSpcReduction="20000"/>
          </a:bodyPr>
          <a:lstStyle/>
          <a:p>
            <a:pPr marL="457200" indent="-457200">
              <a:buAutoNum type="alphaLcParenR"/>
            </a:pPr>
            <a:r>
              <a:rPr lang="en-US" dirty="0"/>
              <a:t>and b) Let p be the probability that the company selects a female (H</a:t>
            </a:r>
            <a:r>
              <a:rPr lang="en-US" baseline="-25000" dirty="0"/>
              <a:t>0</a:t>
            </a:r>
            <a:r>
              <a:rPr lang="en-US" dirty="0"/>
              <a:t> : p = 0.4). No effect here means a probability of selecting females that is in accordance with the proportion of eligible females. (Note: It is also correct to let p be the probability of selecting a male (H</a:t>
            </a:r>
            <a:r>
              <a:rPr lang="en-US" baseline="-25000" dirty="0"/>
              <a:t>0</a:t>
            </a:r>
            <a:r>
              <a:rPr lang="en-US" dirty="0"/>
              <a:t> : p = 0.6). </a:t>
            </a:r>
          </a:p>
          <a:p>
            <a:pPr marL="0" indent="0"/>
            <a:r>
              <a:rPr lang="en-US" dirty="0"/>
              <a:t>c)	There is a gender bias if p is different (i.e., either smaller or larger) than 0.4, so we test H</a:t>
            </a:r>
            <a:r>
              <a:rPr lang="en-US" baseline="-25000" dirty="0"/>
              <a:t>0</a:t>
            </a:r>
            <a:r>
              <a:rPr lang="en-US" dirty="0"/>
              <a:t> : p = 0.4 and H</a:t>
            </a:r>
            <a:r>
              <a:rPr lang="en-US" baseline="-25000" dirty="0">
                <a:latin typeface="Symbol" panose="05050102010706020507" pitchFamily="18" charset="2"/>
              </a:rPr>
              <a:t>a</a:t>
            </a:r>
            <a:r>
              <a:rPr lang="en-US" dirty="0"/>
              <a:t> : p = 0.4. (Or, if p was selected as the probability of selecting a male in (a), then we have H</a:t>
            </a:r>
            <a:r>
              <a:rPr lang="en-US" baseline="-25000" dirty="0"/>
              <a:t>0</a:t>
            </a:r>
            <a:r>
              <a:rPr lang="en-US" dirty="0"/>
              <a:t> : p = 0.6 and H</a:t>
            </a:r>
            <a:r>
              <a:rPr lang="en-US" baseline="-25000" dirty="0">
                <a:latin typeface="Symbol" panose="05050102010706020507" pitchFamily="18" charset="2"/>
              </a:rPr>
              <a:t>a</a:t>
            </a:r>
            <a:r>
              <a:rPr lang="en-US" dirty="0"/>
              <a:t> : p = 0.6. ) </a:t>
            </a:r>
          </a:p>
          <a:p>
            <a:pPr marL="0" indent="0"/>
            <a:r>
              <a:rPr lang="en-US" dirty="0"/>
              <a:t>The large-sample analysis is justified because the expected successes and failures are both at least fifteen under H</a:t>
            </a:r>
            <a:r>
              <a:rPr lang="en-US" baseline="-25000" dirty="0"/>
              <a:t>0</a:t>
            </a:r>
            <a:r>
              <a:rPr lang="en-US" dirty="0"/>
              <a:t>, np</a:t>
            </a:r>
            <a:r>
              <a:rPr lang="en-US" baseline="-25000" dirty="0"/>
              <a:t>0</a:t>
            </a:r>
            <a:r>
              <a:rPr lang="en-US" dirty="0"/>
              <a:t> = 40(0.4) = 16 ≥15 and n(1-p</a:t>
            </a:r>
            <a:r>
              <a:rPr lang="en-US" baseline="-25000" dirty="0"/>
              <a:t>0</a:t>
            </a:r>
            <a:r>
              <a:rPr lang="en-US" dirty="0"/>
              <a:t>) = 40(0.6) = 24≥15.</a:t>
            </a:r>
          </a:p>
          <a:p>
            <a:pPr marL="0" indent="0"/>
            <a:r>
              <a:rPr lang="en-US" dirty="0"/>
              <a:t>      pˆ =12 / 40 = 0.30; The standard error is</a:t>
            </a:r>
          </a:p>
          <a:p>
            <a:pPr marL="0" indent="0"/>
            <a:r>
              <a:rPr lang="en-US" dirty="0"/>
              <a:t>      √p</a:t>
            </a:r>
            <a:r>
              <a:rPr lang="en-US" baseline="-25000" dirty="0"/>
              <a:t>0</a:t>
            </a:r>
            <a:r>
              <a:rPr lang="en-US" dirty="0"/>
              <a:t> ( 1 – p</a:t>
            </a:r>
            <a:r>
              <a:rPr lang="en-US" baseline="-25000" dirty="0"/>
              <a:t>0</a:t>
            </a:r>
            <a:r>
              <a:rPr lang="en-US" dirty="0"/>
              <a:t>)/ n = √0.4 ( 1 – 0.4)/ 40 = 0.077</a:t>
            </a:r>
          </a:p>
          <a:p>
            <a:pPr marL="0" indent="0"/>
            <a:r>
              <a:rPr lang="en-US" dirty="0"/>
              <a:t>      so z = (0.3 – 0.4) / 0.077 = -1.29.</a:t>
            </a:r>
          </a:p>
          <a:p>
            <a:pPr marL="0" indent="0"/>
            <a:endParaRPr lang="en-US" dirty="0"/>
          </a:p>
        </p:txBody>
      </p:sp>
      <p:sp>
        <p:nvSpPr>
          <p:cNvPr id="3" name="Title 2">
            <a:extLst>
              <a:ext uri="{FF2B5EF4-FFF2-40B4-BE49-F238E27FC236}">
                <a16:creationId xmlns:a16="http://schemas.microsoft.com/office/drawing/2014/main" id="{8BBCE9DD-95B1-4C2A-B716-91CEDE56096E}"/>
              </a:ext>
            </a:extLst>
          </p:cNvPr>
          <p:cNvSpPr>
            <a:spLocks noGrp="1"/>
          </p:cNvSpPr>
          <p:nvPr>
            <p:ph type="title"/>
          </p:nvPr>
        </p:nvSpPr>
        <p:spPr>
          <a:xfrm>
            <a:off x="762000" y="274638"/>
            <a:ext cx="7924800" cy="744918"/>
          </a:xfrm>
        </p:spPr>
        <p:txBody>
          <a:bodyPr>
            <a:normAutofit fontScale="90000"/>
          </a:bodyPr>
          <a:lstStyle/>
          <a:p>
            <a:r>
              <a:rPr lang="en-US" dirty="0"/>
              <a:t>Problem 9.20 Gender Bias in Selecting Managers, page 406</a:t>
            </a:r>
          </a:p>
        </p:txBody>
      </p:sp>
      <p:cxnSp>
        <p:nvCxnSpPr>
          <p:cNvPr id="7" name="Straight Connector 6">
            <a:extLst>
              <a:ext uri="{FF2B5EF4-FFF2-40B4-BE49-F238E27FC236}">
                <a16:creationId xmlns:a16="http://schemas.microsoft.com/office/drawing/2014/main" id="{5AE0B71C-1DBA-499D-BCFA-D57E0C44693B}"/>
              </a:ext>
            </a:extLst>
          </p:cNvPr>
          <p:cNvCxnSpPr>
            <a:cxnSpLocks/>
          </p:cNvCxnSpPr>
          <p:nvPr/>
        </p:nvCxnSpPr>
        <p:spPr bwMode="auto">
          <a:xfrm flipH="1">
            <a:off x="5971032" y="3195828"/>
            <a:ext cx="233172" cy="233172"/>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7E46C712-06DF-4C6E-9B9B-33752936F3A5}"/>
              </a:ext>
            </a:extLst>
          </p:cNvPr>
          <p:cNvCxnSpPr/>
          <p:nvPr/>
        </p:nvCxnSpPr>
        <p:spPr bwMode="auto">
          <a:xfrm>
            <a:off x="1307592" y="5138928"/>
            <a:ext cx="1476756"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02EDD2C6-FDA5-4437-A78C-80F8905F27AE}"/>
              </a:ext>
            </a:extLst>
          </p:cNvPr>
          <p:cNvCxnSpPr>
            <a:cxnSpLocks/>
          </p:cNvCxnSpPr>
          <p:nvPr/>
        </p:nvCxnSpPr>
        <p:spPr bwMode="auto">
          <a:xfrm>
            <a:off x="3250692" y="5138928"/>
            <a:ext cx="1865376"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811807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AC90BB-B97C-4762-945F-6F66FE71F2F3}"/>
              </a:ext>
            </a:extLst>
          </p:cNvPr>
          <p:cNvSpPr>
            <a:spLocks noGrp="1"/>
          </p:cNvSpPr>
          <p:nvPr>
            <p:ph type="body" sz="quarter" idx="10"/>
          </p:nvPr>
        </p:nvSpPr>
        <p:spPr/>
        <p:txBody>
          <a:bodyPr>
            <a:normAutofit fontScale="92500" lnSpcReduction="20000"/>
          </a:bodyPr>
          <a:lstStyle/>
          <a:p>
            <a:pPr marL="457200" indent="-457200">
              <a:buAutoNum type="alphaLcParenR" startAt="4"/>
            </a:pPr>
            <a:r>
              <a:rPr lang="en-US" dirty="0"/>
              <a:t>The P-value in the table refers to the alternative hypothesis (H</a:t>
            </a:r>
            <a:r>
              <a:rPr lang="en-US" baseline="-25000" dirty="0">
                <a:latin typeface="Symbol" panose="05050102010706020507" pitchFamily="18" charset="2"/>
              </a:rPr>
              <a:t>a</a:t>
            </a:r>
            <a:r>
              <a:rPr lang="en-US" dirty="0"/>
              <a:t> : p = 0.4). (Note: If you chose p as the probability of selecting a male in (a) and tested the alternative (H</a:t>
            </a:r>
            <a:r>
              <a:rPr lang="en-US" baseline="-25000" dirty="0">
                <a:latin typeface="Symbol" panose="05050102010706020507" pitchFamily="18" charset="2"/>
              </a:rPr>
              <a:t>a</a:t>
            </a:r>
            <a:r>
              <a:rPr lang="en-US" dirty="0"/>
              <a:t> : p = 0.6), it will have the same P-value.) The P-value of 0.1967 is large. The sample proportion of 0.3 falls not too far (1.29 standard errors) from the hypothesized value of 0.4, indicating no unusual data in light of the null hypothesis. If the null-hypothesis were true, observing a test statistic (or sample proportion) this extreme or even more extreme is not that unlikely (19.7%). </a:t>
            </a:r>
          </a:p>
          <a:p>
            <a:pPr marL="457200" indent="-457200">
              <a:buAutoNum type="alphaLcParenR" startAt="4"/>
            </a:pPr>
            <a:r>
              <a:rPr lang="en-US" u="sng" dirty="0"/>
              <a:t>Because the P-value of 0.1967 is larger than the significance level, we would not reject the null hypothesis. </a:t>
            </a:r>
            <a:r>
              <a:rPr lang="en-US" dirty="0"/>
              <a:t>There is insufficient evidence that the proportion of females selected for management training is different from the proportion of 40% eligible for that training</a:t>
            </a:r>
          </a:p>
        </p:txBody>
      </p:sp>
      <p:sp>
        <p:nvSpPr>
          <p:cNvPr id="3" name="Title 2">
            <a:extLst>
              <a:ext uri="{FF2B5EF4-FFF2-40B4-BE49-F238E27FC236}">
                <a16:creationId xmlns:a16="http://schemas.microsoft.com/office/drawing/2014/main" id="{8BBCE9DD-95B1-4C2A-B716-91CEDE56096E}"/>
              </a:ext>
            </a:extLst>
          </p:cNvPr>
          <p:cNvSpPr>
            <a:spLocks noGrp="1"/>
          </p:cNvSpPr>
          <p:nvPr>
            <p:ph type="title"/>
          </p:nvPr>
        </p:nvSpPr>
        <p:spPr>
          <a:xfrm>
            <a:off x="762000" y="242316"/>
            <a:ext cx="7924800" cy="744918"/>
          </a:xfrm>
        </p:spPr>
        <p:txBody>
          <a:bodyPr>
            <a:normAutofit fontScale="90000"/>
          </a:bodyPr>
          <a:lstStyle/>
          <a:p>
            <a:r>
              <a:rPr lang="en-US" dirty="0"/>
              <a:t>Problem 9.20 Gender Bias in Selecting Managers, page 406 (continued)</a:t>
            </a:r>
          </a:p>
        </p:txBody>
      </p:sp>
      <p:cxnSp>
        <p:nvCxnSpPr>
          <p:cNvPr id="5" name="Straight Connector 4">
            <a:extLst>
              <a:ext uri="{FF2B5EF4-FFF2-40B4-BE49-F238E27FC236}">
                <a16:creationId xmlns:a16="http://schemas.microsoft.com/office/drawing/2014/main" id="{C51F43F0-04CE-4C04-887D-EDB3414F2243}"/>
              </a:ext>
            </a:extLst>
          </p:cNvPr>
          <p:cNvCxnSpPr/>
          <p:nvPr/>
        </p:nvCxnSpPr>
        <p:spPr bwMode="auto">
          <a:xfrm flipH="1">
            <a:off x="2084832" y="1952244"/>
            <a:ext cx="155448" cy="155448"/>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0A96FCE6-75C7-4F09-9922-DCEBB722FE47}"/>
              </a:ext>
            </a:extLst>
          </p:cNvPr>
          <p:cNvCxnSpPr/>
          <p:nvPr/>
        </p:nvCxnSpPr>
        <p:spPr bwMode="auto">
          <a:xfrm flipH="1">
            <a:off x="8147304" y="2185416"/>
            <a:ext cx="155448" cy="155448"/>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06107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
          <p:cNvSpPr>
            <a:spLocks noGrp="1" noChangeArrowheads="1"/>
          </p:cNvSpPr>
          <p:nvPr>
            <p:ph type="title" idx="4294967295"/>
          </p:nvPr>
        </p:nvSpPr>
        <p:spPr bwMode="auto">
          <a:xfrm>
            <a:off x="685800" y="123825"/>
            <a:ext cx="8001000" cy="10509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latin typeface="Arial" panose="020B0604020202020204" pitchFamily="34" charset="0"/>
              </a:rPr>
              <a:t>“Do Not Reject </a:t>
            </a:r>
            <a:r>
              <a:rPr lang="en-US" altLang="en-US" b="1" u="sng" dirty="0">
                <a:latin typeface="Arial" panose="020B0604020202020204" pitchFamily="34" charset="0"/>
              </a:rPr>
              <a:t>H</a:t>
            </a:r>
            <a:r>
              <a:rPr lang="en-US" altLang="en-US" b="1" u="sng" baseline="-25000" dirty="0">
                <a:latin typeface="Arial" panose="020B0604020202020204" pitchFamily="34" charset="0"/>
              </a:rPr>
              <a:t>0</a:t>
            </a:r>
            <a:r>
              <a:rPr lang="en-US" altLang="en-US" b="1" dirty="0">
                <a:latin typeface="Arial" panose="020B0604020202020204" pitchFamily="34" charset="0"/>
              </a:rPr>
              <a:t>” Is Not the Same as Saying “Accept </a:t>
            </a:r>
            <a:r>
              <a:rPr lang="en-US" altLang="en-US" b="1" u="sng" dirty="0">
                <a:latin typeface="Arial" panose="020B0604020202020204" pitchFamily="34" charset="0"/>
              </a:rPr>
              <a:t>H</a:t>
            </a:r>
            <a:r>
              <a:rPr lang="en-US" altLang="en-US" b="1" u="sng" baseline="-25000" dirty="0">
                <a:latin typeface="Arial" panose="020B0604020202020204" pitchFamily="34" charset="0"/>
              </a:rPr>
              <a:t>0</a:t>
            </a:r>
            <a:r>
              <a:rPr lang="en-US" altLang="en-US" b="1" dirty="0">
                <a:latin typeface="Arial" panose="020B0604020202020204" pitchFamily="34" charset="0"/>
              </a:rPr>
              <a:t>”</a:t>
            </a:r>
            <a:r>
              <a:rPr lang="en-US" altLang="en-US" dirty="0"/>
              <a:t> </a:t>
            </a:r>
          </a:p>
        </p:txBody>
      </p:sp>
      <p:sp>
        <p:nvSpPr>
          <p:cNvPr id="142339" name="Rectangle 2"/>
          <p:cNvSpPr>
            <a:spLocks noGrp="1" noChangeArrowheads="1"/>
          </p:cNvSpPr>
          <p:nvPr>
            <p:ph type="body" idx="4294967295"/>
          </p:nvPr>
        </p:nvSpPr>
        <p:spPr bwMode="auto">
          <a:xfrm>
            <a:off x="914400" y="1618615"/>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lnSpc>
                <a:spcPct val="90000"/>
              </a:lnSpc>
              <a:spcBef>
                <a:spcPts val="600"/>
              </a:spcBef>
              <a:buClr>
                <a:schemeClr val="tx1"/>
              </a:buClr>
              <a:buSzTx/>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r>
              <a:rPr lang="en-US" altLang="en-US" b="1" dirty="0">
                <a:solidFill>
                  <a:schemeClr val="tx1"/>
                </a:solidFill>
              </a:rPr>
              <a:t>Analogy: Courtroom trial</a:t>
            </a:r>
            <a:r>
              <a:rPr lang="en-US" altLang="en-US" dirty="0">
                <a:solidFill>
                  <a:schemeClr val="tx1"/>
                </a:solidFill>
              </a:rPr>
              <a:t>	</a:t>
            </a:r>
          </a:p>
          <a:p>
            <a:pPr marL="457200" lvl="1" indent="0" eaLnBrk="1" hangingPunct="1">
              <a:lnSpc>
                <a:spcPct val="90000"/>
              </a:lnSpc>
              <a:spcBef>
                <a:spcPts val="600"/>
              </a:spcBef>
              <a:buClr>
                <a:schemeClr val="tx1"/>
              </a:buClr>
              <a:buSzTx/>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endParaRPr lang="en-US" altLang="en-US" dirty="0">
              <a:solidFill>
                <a:schemeClr val="tx1"/>
              </a:solidFill>
            </a:endParaRPr>
          </a:p>
          <a:p>
            <a:pPr lvl="1" eaLnBrk="1" hangingPunct="1">
              <a:lnSpc>
                <a:spcPct val="90000"/>
              </a:lnSpc>
              <a:spcBef>
                <a:spcPts val="600"/>
              </a:spcBef>
              <a:buClr>
                <a:schemeClr val="tx1"/>
              </a:buClr>
              <a:buSzTx/>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r>
              <a:rPr lang="en-US" altLang="en-US" i="1" dirty="0">
                <a:solidFill>
                  <a:schemeClr val="tx1"/>
                </a:solidFill>
              </a:rPr>
              <a:t>Null Hypothesis</a:t>
            </a:r>
            <a:r>
              <a:rPr lang="en-US" altLang="en-US" dirty="0">
                <a:solidFill>
                  <a:schemeClr val="tx1"/>
                </a:solidFill>
              </a:rPr>
              <a:t>: Defendant is innocent.</a:t>
            </a:r>
          </a:p>
          <a:p>
            <a:pPr marL="457200" lvl="1" indent="0" eaLnBrk="1" hangingPunct="1">
              <a:lnSpc>
                <a:spcPct val="90000"/>
              </a:lnSpc>
              <a:spcBef>
                <a:spcPts val="600"/>
              </a:spcBef>
              <a:buClr>
                <a:schemeClr val="tx1"/>
              </a:buClr>
              <a:buSzTx/>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endParaRPr lang="en-US" altLang="en-US" dirty="0">
              <a:solidFill>
                <a:schemeClr val="tx1"/>
              </a:solidFill>
            </a:endParaRPr>
          </a:p>
          <a:p>
            <a:pPr lvl="1" eaLnBrk="1" hangingPunct="1">
              <a:lnSpc>
                <a:spcPct val="90000"/>
              </a:lnSpc>
              <a:spcBef>
                <a:spcPts val="600"/>
              </a:spcBef>
              <a:buClr>
                <a:schemeClr val="tx1"/>
              </a:buClr>
              <a:buSzTx/>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r>
              <a:rPr lang="en-US" altLang="en-US" i="1" dirty="0">
                <a:solidFill>
                  <a:schemeClr val="tx1"/>
                </a:solidFill>
              </a:rPr>
              <a:t>Alternative Hypothesis</a:t>
            </a:r>
            <a:r>
              <a:rPr lang="en-US" altLang="en-US" dirty="0">
                <a:solidFill>
                  <a:schemeClr val="tx1"/>
                </a:solidFill>
              </a:rPr>
              <a:t>: Defendant is guilty.</a:t>
            </a:r>
          </a:p>
          <a:p>
            <a:pPr marL="457200" lvl="1" indent="0" eaLnBrk="1" hangingPunct="1">
              <a:lnSpc>
                <a:spcPct val="90000"/>
              </a:lnSpc>
              <a:spcBef>
                <a:spcPts val="600"/>
              </a:spcBef>
              <a:buClr>
                <a:schemeClr val="tx1"/>
              </a:buClr>
              <a:buSzTx/>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endParaRPr lang="en-US" altLang="en-US" dirty="0">
              <a:solidFill>
                <a:schemeClr val="tx1"/>
              </a:solidFill>
            </a:endParaRPr>
          </a:p>
          <a:p>
            <a:pPr lvl="1" eaLnBrk="1" hangingPunct="1">
              <a:lnSpc>
                <a:spcPct val="90000"/>
              </a:lnSpc>
              <a:spcBef>
                <a:spcPts val="600"/>
              </a:spcBef>
              <a:buClr>
                <a:schemeClr val="tx1"/>
              </a:buClr>
              <a:buSzTx/>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r>
              <a:rPr lang="en-US" altLang="en-US" dirty="0">
                <a:solidFill>
                  <a:schemeClr val="tx1"/>
                </a:solidFill>
              </a:rPr>
              <a:t>If the jury acquits the defendant, this does not mean that it </a:t>
            </a:r>
            <a:r>
              <a:rPr lang="en-US" altLang="en-US" i="1" dirty="0">
                <a:solidFill>
                  <a:schemeClr val="tx1"/>
                </a:solidFill>
              </a:rPr>
              <a:t>accepts</a:t>
            </a:r>
            <a:r>
              <a:rPr lang="en-US" altLang="en-US" dirty="0">
                <a:solidFill>
                  <a:schemeClr val="tx1"/>
                </a:solidFill>
              </a:rPr>
              <a:t> the defendant’s claim of innocence.</a:t>
            </a:r>
          </a:p>
          <a:p>
            <a:pPr marL="457200" lvl="1" indent="0" eaLnBrk="1" hangingPunct="1">
              <a:lnSpc>
                <a:spcPct val="90000"/>
              </a:lnSpc>
              <a:spcBef>
                <a:spcPts val="600"/>
              </a:spcBef>
              <a:buClr>
                <a:schemeClr val="tx1"/>
              </a:buClr>
              <a:buSzTx/>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endParaRPr lang="en-US" altLang="en-US" dirty="0">
              <a:solidFill>
                <a:schemeClr val="tx1"/>
              </a:solidFill>
            </a:endParaRPr>
          </a:p>
          <a:p>
            <a:pPr lvl="1" eaLnBrk="1" hangingPunct="1">
              <a:lnSpc>
                <a:spcPct val="90000"/>
              </a:lnSpc>
              <a:spcBef>
                <a:spcPts val="600"/>
              </a:spcBef>
              <a:buClr>
                <a:schemeClr val="tx1"/>
              </a:buClr>
              <a:buSzTx/>
              <a:tabLst>
                <a:tab pos="863600" algn="l"/>
                <a:tab pos="1778000" algn="l"/>
                <a:tab pos="2692400" algn="l"/>
                <a:tab pos="3606800" algn="l"/>
                <a:tab pos="4521200" algn="l"/>
                <a:tab pos="5435600" algn="l"/>
                <a:tab pos="6350000" algn="l"/>
                <a:tab pos="7264400" algn="l"/>
                <a:tab pos="8178800" algn="l"/>
                <a:tab pos="9093200" algn="l"/>
                <a:tab pos="10007600" algn="l"/>
                <a:tab pos="10285413" algn="l"/>
                <a:tab pos="10736263" algn="l"/>
                <a:tab pos="10737850" algn="l"/>
                <a:tab pos="10741025" algn="l"/>
                <a:tab pos="10744200" algn="l"/>
                <a:tab pos="10747375" algn="l"/>
                <a:tab pos="10750550" algn="l"/>
                <a:tab pos="10753725" algn="l"/>
                <a:tab pos="10756900" algn="l"/>
                <a:tab pos="10760075" algn="l"/>
                <a:tab pos="10763250" algn="l"/>
                <a:tab pos="10766425" algn="l"/>
                <a:tab pos="10769600" algn="l"/>
                <a:tab pos="10772775" algn="l"/>
                <a:tab pos="10775950" algn="l"/>
                <a:tab pos="10779125" algn="l"/>
              </a:tabLst>
            </a:pPr>
            <a:r>
              <a:rPr lang="en-US" altLang="en-US" dirty="0">
                <a:solidFill>
                  <a:schemeClr val="tx1"/>
                </a:solidFill>
              </a:rPr>
              <a:t>Innocence is plausible because guilt has not been established </a:t>
            </a:r>
            <a:r>
              <a:rPr lang="en-US" altLang="en-US" i="1" dirty="0">
                <a:solidFill>
                  <a:schemeClr val="tx1"/>
                </a:solidFill>
              </a:rPr>
              <a:t>beyond a reasonable</a:t>
            </a:r>
            <a:r>
              <a:rPr lang="en-US" altLang="en-US" dirty="0">
                <a:solidFill>
                  <a:schemeClr val="tx1"/>
                </a:solidFill>
              </a:rPr>
              <a:t> </a:t>
            </a:r>
            <a:r>
              <a:rPr lang="en-US" altLang="en-US" i="1" dirty="0">
                <a:solidFill>
                  <a:schemeClr val="tx1"/>
                </a:solidFill>
              </a:rPr>
              <a:t>doubt</a:t>
            </a:r>
            <a:r>
              <a:rPr lang="en-US" altLang="en-US" dirty="0">
                <a:solidFill>
                  <a:schemeClr val="tx1"/>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
          <p:cNvSpPr>
            <a:spLocks noGrp="1" noChangeArrowheads="1"/>
          </p:cNvSpPr>
          <p:nvPr>
            <p:ph type="title" idx="4294967295"/>
          </p:nvPr>
        </p:nvSpPr>
        <p:spPr bwMode="auto">
          <a:xfrm>
            <a:off x="762000" y="152400"/>
            <a:ext cx="7924800" cy="990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solidFill>
                  <a:srgbClr val="000000"/>
                </a:solidFill>
                <a:latin typeface="Arial" panose="020B0604020202020204" pitchFamily="34" charset="0"/>
              </a:rPr>
              <a:t>Deciding between a </a:t>
            </a:r>
            <a:r>
              <a:rPr lang="en-US" altLang="en-US" b="1">
                <a:latin typeface="Arial" panose="020B0604020202020204" pitchFamily="34" charset="0"/>
              </a:rPr>
              <a:t>One-Sided and a Two-Sided Test?</a:t>
            </a:r>
          </a:p>
        </p:txBody>
      </p:sp>
      <p:sp>
        <p:nvSpPr>
          <p:cNvPr id="144387"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Things to consider in deciding on the alternative hypothesis:</a:t>
            </a:r>
          </a:p>
          <a:p>
            <a:pPr marL="0" indent="0" eaLnBrk="1" hangingPunct="1">
              <a:spcBef>
                <a:spcPts val="225"/>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p>
          <a:p>
            <a:pPr lvl="1" eaLnBrk="1" hangingPunct="1">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The context of the real problem.</a:t>
            </a:r>
          </a:p>
          <a:p>
            <a:pPr marL="457200" lvl="1" indent="0" eaLnBrk="1" hangingPunct="1">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lvl="1" eaLnBrk="1" hangingPunct="1">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In most research articles, significance tests use two-sided P-values.</a:t>
            </a:r>
          </a:p>
          <a:p>
            <a:pPr marL="457200" lvl="1" indent="0" eaLnBrk="1" hangingPunct="1">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a:p>
            <a:pPr lvl="1" eaLnBrk="1" hangingPunct="1">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Confidence intervals are two-sided.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DF3FE3BE-C176-4D85-AD31-C48355099B46}"/>
              </a:ext>
            </a:extLst>
          </p:cNvPr>
          <p:cNvSpPr>
            <a:spLocks noGrp="1" noChangeArrowheads="1"/>
          </p:cNvSpPr>
          <p:nvPr>
            <p:ph type="title"/>
          </p:nvPr>
        </p:nvSpPr>
        <p:spPr/>
        <p:txBody>
          <a:bodyPr/>
          <a:lstStyle/>
          <a:p>
            <a:r>
              <a:rPr lang="en-US" altLang="en-US" sz="4000"/>
              <a:t>Central Limit Theorem </a:t>
            </a:r>
          </a:p>
        </p:txBody>
      </p:sp>
      <p:sp>
        <p:nvSpPr>
          <p:cNvPr id="141315" name="Rectangle 3">
            <a:extLst>
              <a:ext uri="{FF2B5EF4-FFF2-40B4-BE49-F238E27FC236}">
                <a16:creationId xmlns:a16="http://schemas.microsoft.com/office/drawing/2014/main" id="{9CAD93A9-0AFF-4C08-9E69-55DC12B39DEB}"/>
              </a:ext>
            </a:extLst>
          </p:cNvPr>
          <p:cNvSpPr>
            <a:spLocks noGrp="1" noChangeArrowheads="1"/>
          </p:cNvSpPr>
          <p:nvPr>
            <p:ph type="body" idx="1"/>
          </p:nvPr>
        </p:nvSpPr>
        <p:spPr>
          <a:xfrm>
            <a:off x="685800" y="1295400"/>
            <a:ext cx="8001000" cy="4572000"/>
          </a:xfrm>
        </p:spPr>
        <p:txBody>
          <a:bodyPr/>
          <a:lstStyle/>
          <a:p>
            <a:r>
              <a:rPr lang="en-US" altLang="en-US" sz="2400"/>
              <a:t>For almost all populations, the sample mean</a:t>
            </a:r>
            <a:r>
              <a:rPr lang="en-US" altLang="en-US" sz="2400">
                <a:effectLst>
                  <a:outerShdw blurRad="38100" dist="38100" dir="2700000" algn="tl">
                    <a:srgbClr val="C0C0C0"/>
                  </a:outerShdw>
                </a:effectLst>
              </a:rPr>
              <a:t> is normally or approximately normally distributed</a:t>
            </a:r>
            <a:r>
              <a:rPr lang="en-US" altLang="en-US" sz="2400"/>
              <a:t>, and the m</a:t>
            </a:r>
            <a:r>
              <a:rPr lang="en-US" altLang="en-US" sz="2400">
                <a:effectLst>
                  <a:outerShdw blurRad="38100" dist="38100" dir="2700000" algn="tl">
                    <a:srgbClr val="C0C0C0"/>
                  </a:outerShdw>
                </a:effectLst>
              </a:rPr>
              <a:t>ean of this distribution</a:t>
            </a:r>
            <a:r>
              <a:rPr lang="en-US" altLang="en-US" sz="2400"/>
              <a:t> is equal to </a:t>
            </a:r>
            <a:r>
              <a:rPr lang="en-US" altLang="en-US" sz="2400">
                <a:effectLst>
                  <a:outerShdw blurRad="38100" dist="38100" dir="2700000" algn="tl">
                    <a:srgbClr val="C0C0C0"/>
                  </a:outerShdw>
                </a:effectLst>
              </a:rPr>
              <a:t>the mean of the population</a:t>
            </a:r>
            <a:r>
              <a:rPr lang="en-US" altLang="en-US" sz="2400"/>
              <a:t> and the s</a:t>
            </a:r>
            <a:r>
              <a:rPr lang="en-US" altLang="en-US" sz="2400">
                <a:effectLst>
                  <a:outerShdw blurRad="38100" dist="38100" dir="2700000" algn="tl">
                    <a:srgbClr val="C0C0C0"/>
                  </a:outerShdw>
                </a:effectLst>
              </a:rPr>
              <a:t>tandard deviation of this distribution</a:t>
            </a:r>
            <a:r>
              <a:rPr lang="en-US" altLang="en-US" sz="2400"/>
              <a:t> can be obtained by dividing the p</a:t>
            </a:r>
            <a:r>
              <a:rPr lang="en-US" altLang="en-US" sz="2400">
                <a:effectLst>
                  <a:outerShdw blurRad="38100" dist="38100" dir="2700000" algn="tl">
                    <a:srgbClr val="C0C0C0"/>
                  </a:outerShdw>
                </a:effectLst>
              </a:rPr>
              <a:t>opulation standard deviation by the square root of the sample size </a:t>
            </a:r>
            <a:endParaRPr lang="en-US" altLang="en-US" sz="2400"/>
          </a:p>
        </p:txBody>
      </p:sp>
      <p:graphicFrame>
        <p:nvGraphicFramePr>
          <p:cNvPr id="141316" name="Object 4">
            <a:hlinkClick r:id="" action="ppaction://ole?verb=0"/>
            <a:extLst>
              <a:ext uri="{FF2B5EF4-FFF2-40B4-BE49-F238E27FC236}">
                <a16:creationId xmlns:a16="http://schemas.microsoft.com/office/drawing/2014/main" id="{BCFFDB2C-5437-453E-9AF9-47E6B1CE5C9B}"/>
              </a:ext>
            </a:extLst>
          </p:cNvPr>
          <p:cNvGraphicFramePr>
            <a:graphicFrameLocks/>
          </p:cNvGraphicFramePr>
          <p:nvPr/>
        </p:nvGraphicFramePr>
        <p:xfrm>
          <a:off x="2925763" y="4343400"/>
          <a:ext cx="3368675" cy="2133600"/>
        </p:xfrm>
        <a:graphic>
          <a:graphicData uri="http://schemas.openxmlformats.org/presentationml/2006/ole">
            <mc:AlternateContent xmlns:mc="http://schemas.openxmlformats.org/markup-compatibility/2006">
              <mc:Choice xmlns:v="urn:schemas-microsoft-com:vml" Requires="v">
                <p:oleObj spid="_x0000_s177294" name="Equation" r:id="rId3" imgW="1815840" imgH="1104840" progId="Equation.3">
                  <p:embed/>
                </p:oleObj>
              </mc:Choice>
              <mc:Fallback>
                <p:oleObj name="Equation" r:id="rId3" imgW="1815840" imgH="1104840" progId="Equation.3">
                  <p:embed/>
                  <p:pic>
                    <p:nvPicPr>
                      <p:cNvPr id="141316" name="Object 4">
                        <a:hlinkClick r:id="" action="ppaction://ole?verb=0"/>
                        <a:extLst>
                          <a:ext uri="{FF2B5EF4-FFF2-40B4-BE49-F238E27FC236}">
                            <a16:creationId xmlns:a16="http://schemas.microsoft.com/office/drawing/2014/main" id="{BCFFDB2C-5437-453E-9AF9-47E6B1CE5C9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763" y="4343400"/>
                        <a:ext cx="3368675" cy="21336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p:cNvSpPr>
            <a:spLocks noGrp="1" noChangeArrowheads="1"/>
          </p:cNvSpPr>
          <p:nvPr>
            <p:ph type="title" idx="4294967295"/>
          </p:nvPr>
        </p:nvSpPr>
        <p:spPr bwMode="auto">
          <a:xfrm>
            <a:off x="914400" y="149225"/>
            <a:ext cx="7772400" cy="7620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latin typeface="Arial" panose="020B0604020202020204" pitchFamily="34" charset="0"/>
              </a:rPr>
              <a:t>The Binomial Test for Small Samples</a:t>
            </a:r>
          </a:p>
        </p:txBody>
      </p:sp>
      <mc:AlternateContent xmlns:mc="http://schemas.openxmlformats.org/markup-compatibility/2006">
        <mc:Choice xmlns:a14="http://schemas.microsoft.com/office/drawing/2010/main" Requires="a14">
          <p:sp>
            <p:nvSpPr>
              <p:cNvPr id="146435" name="Rectangle 2"/>
              <p:cNvSpPr>
                <a:spLocks noGrp="1" noChangeArrowheads="1"/>
              </p:cNvSpPr>
              <p:nvPr>
                <p:ph type="body" idx="4294967295"/>
              </p:nvPr>
            </p:nvSpPr>
            <p:spPr bwMode="auto">
              <a:xfrm>
                <a:off x="723900" y="1563624"/>
                <a:ext cx="7848600" cy="4038600"/>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marL="0" indent="0" eaLnBrk="1" hangingPunct="1">
                  <a:spcBef>
                    <a:spcPts val="5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The test about a proportion assumes normal sampling distributions for </a:t>
                </a:r>
                <a14:m>
                  <m:oMath xmlns:m="http://schemas.openxmlformats.org/officeDocument/2006/math">
                    <m:acc>
                      <m:accPr>
                        <m:chr m:val="̂"/>
                        <m:ctrlPr>
                          <a:rPr lang="en-US" altLang="en-US" i="1" smtClean="0">
                            <a:latin typeface="Cambria Math" panose="02040503050406030204" pitchFamily="18" charset="0"/>
                          </a:rPr>
                        </m:ctrlPr>
                      </m:accPr>
                      <m:e>
                        <m:r>
                          <a:rPr lang="en-US" altLang="en-US" b="0" i="1" smtClean="0">
                            <a:latin typeface="Cambria Math" panose="02040503050406030204" pitchFamily="18" charset="0"/>
                          </a:rPr>
                          <m:t>𝑝</m:t>
                        </m:r>
                      </m:e>
                    </m:acc>
                  </m:oMath>
                </a14:m>
                <a:r>
                  <a:rPr lang="en-US" altLang="en-US" dirty="0"/>
                  <a:t> and the </a:t>
                </a:r>
                <a:r>
                  <a:rPr lang="en-US" altLang="en-US" i="1" dirty="0">
                    <a:latin typeface="+mj-lt"/>
                  </a:rPr>
                  <a:t>z</a:t>
                </a:r>
                <a:r>
                  <a:rPr lang="en-US" altLang="en-US" dirty="0"/>
                  <a:t>-test statistic.</a:t>
                </a:r>
              </a:p>
              <a:p>
                <a:pPr marL="0" indent="0" eaLnBrk="1" hangingPunct="1">
                  <a:spcBef>
                    <a:spcPts val="300"/>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p>
              <a:p>
                <a:pPr marL="0" indent="0" eaLnBrk="1" hangingPunct="1">
                  <a:spcBef>
                    <a:spcPts val="300"/>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t>It is a </a:t>
                </a:r>
                <a:r>
                  <a:rPr lang="en-US" altLang="en-US" i="1" dirty="0"/>
                  <a:t>large-sample</a:t>
                </a:r>
                <a:r>
                  <a:rPr lang="en-US" altLang="en-US" dirty="0"/>
                  <a:t> test because the </a:t>
                </a:r>
                <a:r>
                  <a:rPr lang="en-US" altLang="en-US" b="1" dirty="0"/>
                  <a:t>CLT</a:t>
                </a:r>
                <a:r>
                  <a:rPr lang="en-US" altLang="en-US" dirty="0">
                    <a:solidFill>
                      <a:srgbClr val="FF0000"/>
                    </a:solidFill>
                  </a:rPr>
                  <a:t> </a:t>
                </a:r>
                <a:r>
                  <a:rPr lang="en-US" altLang="en-US" dirty="0"/>
                  <a:t>requires that the expected numbers of successes and failures be at least 15. </a:t>
                </a:r>
                <a:r>
                  <a:rPr lang="en-US" altLang="en-US" u="sng" dirty="0"/>
                  <a:t>In practice, the large-sample </a:t>
                </a:r>
                <a:r>
                  <a:rPr lang="en-US" altLang="en-US" i="1" u="sng" dirty="0"/>
                  <a:t>z</a:t>
                </a:r>
                <a:r>
                  <a:rPr lang="en-US" altLang="en-US" u="sng" dirty="0"/>
                  <a:t>-test still performs quite well in two-sided alternatives even for small samples.</a:t>
                </a:r>
              </a:p>
              <a:p>
                <a:pPr marL="0" indent="0" eaLnBrk="1" hangingPunct="1">
                  <a:spcBef>
                    <a:spcPts val="300"/>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p>
              <a:p>
                <a:pPr marL="0" indent="0" eaLnBrk="1" hangingPunct="1">
                  <a:spcBef>
                    <a:spcPts val="300"/>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t>Warning: </a:t>
                </a:r>
                <a:r>
                  <a:rPr lang="en-US" altLang="en-US" dirty="0"/>
                  <a:t>For one-sided tests, when </a:t>
                </a:r>
                <a:r>
                  <a:rPr lang="en-US" altLang="en-US" i="1" dirty="0">
                    <a:latin typeface="+mj-lt"/>
                  </a:rPr>
                  <a:t>p</a:t>
                </a:r>
                <a:r>
                  <a:rPr lang="en-US" altLang="en-US" baseline="-25000" dirty="0"/>
                  <a:t>0</a:t>
                </a:r>
                <a:r>
                  <a:rPr lang="en-US" altLang="en-US" dirty="0"/>
                  <a:t> differs from 0.5, the large-sample test does not work well for small samples.</a:t>
                </a:r>
              </a:p>
            </p:txBody>
          </p:sp>
        </mc:Choice>
        <mc:Fallback>
          <p:sp>
            <p:nvSpPr>
              <p:cNvPr id="146435" name="Rectangle 2"/>
              <p:cNvSpPr>
                <a:spLocks noGrp="1" noRot="1" noChangeAspect="1" noMove="1" noResize="1" noEditPoints="1" noAdjustHandles="1" noChangeArrowheads="1" noChangeShapeType="1" noTextEdit="1"/>
              </p:cNvSpPr>
              <p:nvPr>
                <p:ph type="body" idx="4294967295"/>
              </p:nvPr>
            </p:nvSpPr>
            <p:spPr bwMode="auto">
              <a:xfrm>
                <a:off x="723900" y="1563624"/>
                <a:ext cx="7848600" cy="4038600"/>
              </a:xfrm>
              <a:prstGeom prst="rect">
                <a:avLst/>
              </a:prstGeom>
              <a:blipFill>
                <a:blip r:embed="rId3"/>
                <a:stretch>
                  <a:fillRect l="-1243" t="-1057" b="-18429"/>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ChangeArrowheads="1"/>
          </p:cNvSpPr>
          <p:nvPr/>
        </p:nvSpPr>
        <p:spPr bwMode="auto">
          <a:xfrm>
            <a:off x="4883150" y="838200"/>
            <a:ext cx="39560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p>
            <a:pPr algn="ctr" eaLnBrk="0" hangingPunct="0"/>
            <a:r>
              <a:rPr lang="en-US" altLang="en-US" sz="6000" b="1">
                <a:latin typeface="Arial" panose="020B0604020202020204" pitchFamily="34" charset="0"/>
              </a:rPr>
              <a:t>Section 9.3</a:t>
            </a:r>
          </a:p>
        </p:txBody>
      </p:sp>
      <p:sp>
        <p:nvSpPr>
          <p:cNvPr id="148484" name="Rectangle 3"/>
          <p:cNvSpPr>
            <a:spLocks noChangeArrowheads="1"/>
          </p:cNvSpPr>
          <p:nvPr/>
        </p:nvSpPr>
        <p:spPr bwMode="auto">
          <a:xfrm>
            <a:off x="4960938" y="3810000"/>
            <a:ext cx="35734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ts val="700"/>
              </a:spcBef>
            </a:pPr>
            <a:r>
              <a:rPr lang="en-US" altLang="en-US" sz="3200" b="1" dirty="0">
                <a:latin typeface="Arial" panose="020B0604020202020204" pitchFamily="34" charset="0"/>
              </a:rPr>
              <a:t>Significance Tests About </a:t>
            </a:r>
            <a:r>
              <a:rPr lang="en-US" altLang="en-US" sz="3200" b="1" i="1" u="sng" dirty="0">
                <a:latin typeface="Arial" panose="020B0604020202020204" pitchFamily="34" charset="0"/>
              </a:rPr>
              <a:t>Means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
          <p:cNvSpPr>
            <a:spLocks noGrp="1" noChangeArrowheads="1"/>
          </p:cNvSpPr>
          <p:nvPr>
            <p:ph type="title" idx="4294967295"/>
          </p:nvPr>
        </p:nvSpPr>
        <p:spPr bwMode="auto">
          <a:xfrm>
            <a:off x="914400" y="122238"/>
            <a:ext cx="7924800" cy="10525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solidFill>
                  <a:srgbClr val="000000"/>
                </a:solidFill>
                <a:latin typeface="Arial" panose="020B0604020202020204" pitchFamily="34" charset="0"/>
              </a:rPr>
              <a:t>Steps of a Significance Test About a Population Mean</a:t>
            </a:r>
          </a:p>
        </p:txBody>
      </p:sp>
      <p:sp>
        <p:nvSpPr>
          <p:cNvPr id="150531"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1: Assumptions</a:t>
            </a:r>
          </a:p>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lvl="1" eaLnBrk="1" hangingPunct="1">
              <a:spcBef>
                <a:spcPts val="700"/>
              </a:spcBef>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variable is quantitative.</a:t>
            </a:r>
          </a:p>
          <a:p>
            <a:pPr marL="457200" lvl="1" indent="0" eaLnBrk="1" hangingPunct="1">
              <a:spcBef>
                <a:spcPts val="700"/>
              </a:spcBef>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lvl="1" eaLnBrk="1" hangingPunct="1">
              <a:spcBef>
                <a:spcPts val="700"/>
              </a:spcBef>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data production employed randomization.</a:t>
            </a:r>
          </a:p>
          <a:p>
            <a:pPr marL="457200" lvl="1" indent="0" eaLnBrk="1" hangingPunct="1">
              <a:spcBef>
                <a:spcPts val="700"/>
              </a:spcBef>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lvl="1" eaLnBrk="1" hangingPunct="1">
              <a:spcBef>
                <a:spcPts val="800"/>
              </a:spcBef>
              <a:buClr>
                <a:schemeClr val="tx1"/>
              </a:buClr>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t>
            </a:r>
            <a:r>
              <a:rPr lang="en-US" altLang="en-US" i="1" dirty="0">
                <a:solidFill>
                  <a:schemeClr val="tx1"/>
                </a:solidFill>
              </a:rPr>
              <a:t>population distribution </a:t>
            </a:r>
            <a:r>
              <a:rPr lang="en-US" altLang="en-US" dirty="0">
                <a:solidFill>
                  <a:schemeClr val="tx1"/>
                </a:solidFill>
              </a:rPr>
              <a:t>is approximately normal. This is most crucial when </a:t>
            </a:r>
            <a:r>
              <a:rPr lang="en-US" altLang="en-US" i="1" dirty="0">
                <a:solidFill>
                  <a:schemeClr val="tx1"/>
                </a:solidFill>
              </a:rPr>
              <a:t>n</a:t>
            </a:r>
            <a:r>
              <a:rPr lang="en-US" altLang="en-US" dirty="0">
                <a:solidFill>
                  <a:schemeClr val="tx1"/>
                </a:solidFill>
              </a:rPr>
              <a:t> is small and          is H</a:t>
            </a:r>
            <a:r>
              <a:rPr lang="en-US" altLang="en-US" i="1" baseline="-25000" dirty="0">
                <a:solidFill>
                  <a:schemeClr val="tx1"/>
                </a:solidFill>
                <a:latin typeface="+mj-lt"/>
              </a:rPr>
              <a:t>a</a:t>
            </a:r>
            <a:r>
              <a:rPr lang="en-US" altLang="en-US" dirty="0">
                <a:solidFill>
                  <a:schemeClr val="tx1"/>
                </a:solidFill>
              </a:rPr>
              <a:t> one-sided.</a:t>
            </a:r>
            <a:r>
              <a:rPr lang="en-US" altLang="en-US" dirty="0"/>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
          <p:cNvSpPr>
            <a:spLocks noGrp="1" noChangeArrowheads="1"/>
          </p:cNvSpPr>
          <p:nvPr>
            <p:ph type="title" idx="4294967295"/>
          </p:nvPr>
        </p:nvSpPr>
        <p:spPr bwMode="auto">
          <a:xfrm>
            <a:off x="914400" y="117475"/>
            <a:ext cx="7924800" cy="10255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solidFill>
                  <a:srgbClr val="000000"/>
                </a:solidFill>
                <a:latin typeface="Arial" panose="020B0604020202020204" pitchFamily="34" charset="0"/>
              </a:rPr>
              <a:t>Steps of a Significance Test About a Population Mean</a:t>
            </a:r>
          </a:p>
        </p:txBody>
      </p:sp>
      <p:sp>
        <p:nvSpPr>
          <p:cNvPr id="152579" name="Rectangle 2"/>
          <p:cNvSpPr>
            <a:spLocks noGrp="1" noChangeArrowheads="1"/>
          </p:cNvSpPr>
          <p:nvPr>
            <p:ph type="body" idx="4294967295"/>
          </p:nvPr>
        </p:nvSpPr>
        <p:spPr bwMode="auto">
          <a:xfrm>
            <a:off x="914400" y="1600200"/>
            <a:ext cx="7772400" cy="46482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625"/>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2: Hypotheses:</a:t>
            </a:r>
          </a:p>
          <a:p>
            <a:pPr marL="0" indent="0" eaLnBrk="1" hangingPunct="1">
              <a:spcBef>
                <a:spcPts val="55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0" indent="0" eaLnBrk="1" hangingPunct="1">
              <a:spcBef>
                <a:spcPts val="55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null hypothesis has the form:</a:t>
            </a:r>
          </a:p>
          <a:p>
            <a:pPr marL="457200" lvl="1" indent="0" eaLnBrk="1" hangingPunct="1">
              <a:spcBef>
                <a:spcPts val="600"/>
              </a:spcBef>
              <a:buClr>
                <a:srgbClr val="CCCC99"/>
              </a:buClr>
              <a:buSzPct val="75000"/>
              <a:buFont typeface="Wingdings" panose="05000000000000000000" pitchFamily="2" charset="2"/>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 </a:t>
            </a:r>
            <a:endParaRPr lang="en-US" altLang="en-US" baseline="-25000" dirty="0">
              <a:solidFill>
                <a:schemeClr val="tx1"/>
              </a:solidFill>
            </a:endParaRPr>
          </a:p>
          <a:p>
            <a:pPr marL="457200" lvl="1" indent="0" eaLnBrk="1" hangingPunct="1">
              <a:spcBef>
                <a:spcPts val="600"/>
              </a:spcBef>
              <a:buSzPct val="75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aseline="-25000" dirty="0">
              <a:solidFill>
                <a:schemeClr val="tx1"/>
              </a:solidFill>
            </a:endParaRPr>
          </a:p>
          <a:p>
            <a:pPr marL="0" indent="0" eaLnBrk="1" hangingPunct="1">
              <a:spcBef>
                <a:spcPts val="55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alternative hypothesis has the form:</a:t>
            </a:r>
          </a:p>
          <a:p>
            <a:pPr marL="457200" lvl="1" indent="0" eaLnBrk="1" hangingPunct="1">
              <a:buSzPct val="75000"/>
              <a:buFontTx/>
              <a:buChar char="–"/>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788522692"/>
              </p:ext>
            </p:extLst>
          </p:nvPr>
        </p:nvGraphicFramePr>
        <p:xfrm>
          <a:off x="1352550" y="3038475"/>
          <a:ext cx="1701800" cy="444500"/>
        </p:xfrm>
        <a:graphic>
          <a:graphicData uri="http://schemas.openxmlformats.org/presentationml/2006/ole">
            <mc:AlternateContent xmlns:mc="http://schemas.openxmlformats.org/markup-compatibility/2006">
              <mc:Choice xmlns:v="urn:schemas-microsoft-com:vml" Requires="v">
                <p:oleObj spid="_x0000_s210256" name="Equation" r:id="rId4" imgW="1701720" imgH="444240" progId="Equation.DSMT4">
                  <p:embed/>
                </p:oleObj>
              </mc:Choice>
              <mc:Fallback>
                <p:oleObj name="Equation" r:id="rId4" imgW="1701720" imgH="444240" progId="Equation.DSMT4">
                  <p:embed/>
                  <p:pic>
                    <p:nvPicPr>
                      <p:cNvPr id="0" name=""/>
                      <p:cNvPicPr/>
                      <p:nvPr/>
                    </p:nvPicPr>
                    <p:blipFill>
                      <a:blip r:embed="rId5"/>
                      <a:stretch>
                        <a:fillRect/>
                      </a:stretch>
                    </p:blipFill>
                    <p:spPr>
                      <a:xfrm>
                        <a:off x="1352550" y="3038475"/>
                        <a:ext cx="1701800" cy="4445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154761520"/>
              </p:ext>
            </p:extLst>
          </p:nvPr>
        </p:nvGraphicFramePr>
        <p:xfrm>
          <a:off x="1352550" y="4297313"/>
          <a:ext cx="4686300" cy="520700"/>
        </p:xfrm>
        <a:graphic>
          <a:graphicData uri="http://schemas.openxmlformats.org/presentationml/2006/ole">
            <mc:AlternateContent xmlns:mc="http://schemas.openxmlformats.org/markup-compatibility/2006">
              <mc:Choice xmlns:v="urn:schemas-microsoft-com:vml" Requires="v">
                <p:oleObj spid="_x0000_s210257" name="Equation" r:id="rId6" imgW="4686120" imgH="520560" progId="Equation.DSMT4">
                  <p:embed/>
                </p:oleObj>
              </mc:Choice>
              <mc:Fallback>
                <p:oleObj name="Equation" r:id="rId6" imgW="4686120" imgH="520560" progId="Equation.DSMT4">
                  <p:embed/>
                  <p:pic>
                    <p:nvPicPr>
                      <p:cNvPr id="0" name=""/>
                      <p:cNvPicPr/>
                      <p:nvPr/>
                    </p:nvPicPr>
                    <p:blipFill>
                      <a:blip r:embed="rId7"/>
                      <a:stretch>
                        <a:fillRect/>
                      </a:stretch>
                    </p:blipFill>
                    <p:spPr>
                      <a:xfrm>
                        <a:off x="1352550" y="4297313"/>
                        <a:ext cx="4686300" cy="5207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110402490"/>
              </p:ext>
            </p:extLst>
          </p:nvPr>
        </p:nvGraphicFramePr>
        <p:xfrm>
          <a:off x="1352550" y="5002213"/>
          <a:ext cx="4673600" cy="520700"/>
        </p:xfrm>
        <a:graphic>
          <a:graphicData uri="http://schemas.openxmlformats.org/presentationml/2006/ole">
            <mc:AlternateContent xmlns:mc="http://schemas.openxmlformats.org/markup-compatibility/2006">
              <mc:Choice xmlns:v="urn:schemas-microsoft-com:vml" Requires="v">
                <p:oleObj spid="_x0000_s210258" name="Equation" r:id="rId8" imgW="4673520" imgH="520560" progId="Equation.DSMT4">
                  <p:embed/>
                </p:oleObj>
              </mc:Choice>
              <mc:Fallback>
                <p:oleObj name="Equation" r:id="rId8" imgW="4673520" imgH="520560" progId="Equation.DSMT4">
                  <p:embed/>
                  <p:pic>
                    <p:nvPicPr>
                      <p:cNvPr id="3" name="Object 2"/>
                      <p:cNvPicPr/>
                      <p:nvPr/>
                    </p:nvPicPr>
                    <p:blipFill>
                      <a:blip r:embed="rId9"/>
                      <a:stretch>
                        <a:fillRect/>
                      </a:stretch>
                    </p:blipFill>
                    <p:spPr>
                      <a:xfrm>
                        <a:off x="1352550" y="5002213"/>
                        <a:ext cx="4673600" cy="5207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631635301"/>
              </p:ext>
            </p:extLst>
          </p:nvPr>
        </p:nvGraphicFramePr>
        <p:xfrm>
          <a:off x="1352550" y="5659438"/>
          <a:ext cx="4343400" cy="520700"/>
        </p:xfrm>
        <a:graphic>
          <a:graphicData uri="http://schemas.openxmlformats.org/presentationml/2006/ole">
            <mc:AlternateContent xmlns:mc="http://schemas.openxmlformats.org/markup-compatibility/2006">
              <mc:Choice xmlns:v="urn:schemas-microsoft-com:vml" Requires="v">
                <p:oleObj spid="_x0000_s210259" name="Equation" r:id="rId10" imgW="4343400" imgH="520560" progId="Equation.DSMT4">
                  <p:embed/>
                </p:oleObj>
              </mc:Choice>
              <mc:Fallback>
                <p:oleObj name="Equation" r:id="rId10" imgW="4343400" imgH="520560" progId="Equation.DSMT4">
                  <p:embed/>
                  <p:pic>
                    <p:nvPicPr>
                      <p:cNvPr id="10" name="Object 9"/>
                      <p:cNvPicPr/>
                      <p:nvPr/>
                    </p:nvPicPr>
                    <p:blipFill>
                      <a:blip r:embed="rId11"/>
                      <a:stretch>
                        <a:fillRect/>
                      </a:stretch>
                    </p:blipFill>
                    <p:spPr>
                      <a:xfrm>
                        <a:off x="1352550" y="5659438"/>
                        <a:ext cx="4343400" cy="5207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4626"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w="9525">
                    <a:solidFill>
                      <a:srgbClr val="000000"/>
                    </a:solidFill>
                    <a:miter lim="800000"/>
                    <a:headEnd/>
                    <a:tailEnd/>
                  </a14:hiddenLine>
                </a:ext>
              </a:extLst>
            </p:spPr>
            <p:txBody>
              <a:bodyPr lIns="90000" tIns="46800" rIns="90000" bIns="46800"/>
              <a:lstStyle/>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3: Test Statistic</a:t>
                </a: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test statistic is the distance between the sample mean </a:t>
                </a:r>
                <a14:m>
                  <m:oMath xmlns:m="http://schemas.openxmlformats.org/officeDocument/2006/math">
                    <m:acc>
                      <m:accPr>
                        <m:chr m:val="̅"/>
                        <m:ctrlPr>
                          <a:rPr lang="en-US" altLang="en-US" i="1" smtClean="0">
                            <a:solidFill>
                              <a:schemeClr val="tx1"/>
                            </a:solidFill>
                            <a:latin typeface="Cambria Math" panose="02040503050406030204" pitchFamily="18" charset="0"/>
                          </a:rPr>
                        </m:ctrlPr>
                      </m:accPr>
                      <m:e>
                        <m:r>
                          <a:rPr lang="en-US" altLang="en-US" b="0" i="1" smtClean="0">
                            <a:solidFill>
                              <a:schemeClr val="tx1"/>
                            </a:solidFill>
                            <a:latin typeface="Cambria Math" panose="02040503050406030204" pitchFamily="18" charset="0"/>
                          </a:rPr>
                          <m:t>𝑥</m:t>
                        </m:r>
                      </m:e>
                    </m:acc>
                    <m:r>
                      <a:rPr lang="en-US" altLang="en-US" b="0" i="1" smtClean="0">
                        <a:solidFill>
                          <a:schemeClr val="tx1"/>
                        </a:solidFill>
                        <a:latin typeface="Cambria Math" panose="02040503050406030204" pitchFamily="18" charset="0"/>
                      </a:rPr>
                      <m:t> </m:t>
                    </m:r>
                  </m:oMath>
                </a14:m>
                <a:r>
                  <a:rPr lang="en-US" altLang="en-US" dirty="0">
                    <a:solidFill>
                      <a:schemeClr val="tx1"/>
                    </a:solidFill>
                  </a:rPr>
                  <a:t>and the null hypothesis value </a:t>
                </a:r>
                <a14:m>
                  <m:oMath xmlns:m="http://schemas.openxmlformats.org/officeDocument/2006/math">
                    <m:r>
                      <m:rPr>
                        <m:sty m:val="p"/>
                      </m:rPr>
                      <a:rPr lang="en-US" altLang="en-US" i="0" smtClean="0">
                        <a:solidFill>
                          <a:schemeClr val="tx1"/>
                        </a:solidFill>
                        <a:latin typeface="Cambria Math" panose="02040503050406030204" pitchFamily="18" charset="0"/>
                        <a:ea typeface="Cambria Math" panose="02040503050406030204" pitchFamily="18" charset="0"/>
                      </a:rPr>
                      <m:t>μ</m:t>
                    </m:r>
                  </m:oMath>
                </a14:m>
                <a:r>
                  <a:rPr lang="en-US" altLang="en-US" baseline="-25000" dirty="0">
                    <a:solidFill>
                      <a:schemeClr val="tx1"/>
                    </a:solidFill>
                  </a:rPr>
                  <a:t>0</a:t>
                </a:r>
                <a:r>
                  <a:rPr lang="en-US" altLang="en-US" dirty="0">
                    <a:solidFill>
                      <a:schemeClr val="tx1"/>
                    </a:solidFill>
                  </a:rPr>
                  <a:t>, as measured by the number of standard errors between them.</a:t>
                </a: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test statistic is:</a:t>
                </a:r>
              </a:p>
              <a:p>
                <a:pPr marL="0" indent="0" eaLnBrk="1" hangingPunct="1">
                  <a:spcBef>
                    <a:spcPts val="600"/>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p:txBody>
          </p:sp>
        </mc:Choice>
        <mc:Fallback xmlns="">
          <p:sp>
            <p:nvSpPr>
              <p:cNvPr id="154626" name="Rectangle 2"/>
              <p:cNvSpPr>
                <a:spLocks noGrp="1" noRot="1" noChangeAspect="1" noMove="1" noResize="1" noEditPoints="1" noAdjustHandles="1" noChangeArrowheads="1" noChangeShapeType="1" noTextEdit="1"/>
              </p:cNvSpPr>
              <p:nvPr>
                <p:ph type="body" idx="4294967295"/>
              </p:nvPr>
            </p:nvSpPr>
            <p:spPr bwMode="auto">
              <a:xfrm>
                <a:off x="914400" y="1600200"/>
                <a:ext cx="7772400" cy="4530725"/>
              </a:xfrm>
              <a:prstGeom prst="rect">
                <a:avLst/>
              </a:prstGeom>
              <a:blipFill>
                <a:blip r:embed="rId4"/>
                <a:stretch>
                  <a:fillRect l="-1255" t="-942"/>
                </a:stretch>
              </a:blip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54628" name="Rectangle 1"/>
          <p:cNvSpPr>
            <a:spLocks noChangeArrowheads="1"/>
          </p:cNvSpPr>
          <p:nvPr/>
        </p:nvSpPr>
        <p:spPr bwMode="auto">
          <a:xfrm>
            <a:off x="914400" y="117475"/>
            <a:ext cx="792480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Steps of a Significance Test About a Population Mean</a:t>
            </a:r>
          </a:p>
        </p:txBody>
      </p:sp>
      <p:graphicFrame>
        <p:nvGraphicFramePr>
          <p:cNvPr id="2" name="Object 1"/>
          <p:cNvGraphicFramePr>
            <a:graphicFrameLocks noChangeAspect="1"/>
          </p:cNvGraphicFramePr>
          <p:nvPr>
            <p:extLst>
              <p:ext uri="{D42A27DB-BD31-4B8C-83A1-F6EECF244321}">
                <p14:modId xmlns:p14="http://schemas.microsoft.com/office/powerpoint/2010/main" val="1365567798"/>
              </p:ext>
            </p:extLst>
          </p:nvPr>
        </p:nvGraphicFramePr>
        <p:xfrm>
          <a:off x="3153222" y="4905756"/>
          <a:ext cx="1663700" cy="889000"/>
        </p:xfrm>
        <a:graphic>
          <a:graphicData uri="http://schemas.openxmlformats.org/presentationml/2006/ole">
            <mc:AlternateContent xmlns:mc="http://schemas.openxmlformats.org/markup-compatibility/2006">
              <mc:Choice xmlns:v="urn:schemas-microsoft-com:vml" Requires="v">
                <p:oleObj spid="_x0000_s155010" name="Equation" r:id="rId5" imgW="1663560" imgH="888840" progId="Equation.DSMT4">
                  <p:embed/>
                </p:oleObj>
              </mc:Choice>
              <mc:Fallback>
                <p:oleObj name="Equation" r:id="rId5" imgW="1663560" imgH="888840" progId="Equation.DSMT4">
                  <p:embed/>
                  <p:pic>
                    <p:nvPicPr>
                      <p:cNvPr id="0" name=""/>
                      <p:cNvPicPr/>
                      <p:nvPr/>
                    </p:nvPicPr>
                    <p:blipFill>
                      <a:blip r:embed="rId6"/>
                      <a:stretch>
                        <a:fillRect/>
                      </a:stretch>
                    </p:blipFill>
                    <p:spPr>
                      <a:xfrm>
                        <a:off x="3153222" y="4905756"/>
                        <a:ext cx="1663700" cy="889000"/>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3: Test Statistic</a:t>
            </a: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0" indent="0"/>
            <a:r>
              <a:rPr lang="en-US" dirty="0"/>
              <a:t>When H</a:t>
            </a:r>
            <a:r>
              <a:rPr lang="en-US" baseline="-25000" dirty="0"/>
              <a:t>0</a:t>
            </a:r>
            <a:r>
              <a:rPr lang="en-US" dirty="0"/>
              <a:t> is true, the </a:t>
            </a:r>
            <a:r>
              <a:rPr lang="en-US" i="1" dirty="0"/>
              <a:t>t </a:t>
            </a:r>
            <a:r>
              <a:rPr lang="en-US" dirty="0"/>
              <a:t>test statistic has approximately the </a:t>
            </a:r>
            <a:r>
              <a:rPr lang="en-US" i="1" dirty="0"/>
              <a:t>t distribution. </a:t>
            </a:r>
            <a:r>
              <a:rPr lang="en-US" dirty="0"/>
              <a:t>The </a:t>
            </a:r>
            <a:r>
              <a:rPr lang="en-US" i="1" dirty="0"/>
              <a:t>t </a:t>
            </a:r>
            <a:r>
              <a:rPr lang="en-US" dirty="0"/>
              <a:t>distribution is specified by its degrees of freedom, which equal </a:t>
            </a:r>
            <a:r>
              <a:rPr lang="en-US" i="1" dirty="0">
                <a:latin typeface="+mj-lt"/>
              </a:rPr>
              <a:t>n</a:t>
            </a:r>
            <a:r>
              <a:rPr lang="en-US" i="1" dirty="0"/>
              <a:t> – </a:t>
            </a:r>
            <a:r>
              <a:rPr lang="en-US" dirty="0"/>
              <a:t>1 for inference about a mean. This test statistic is called a </a:t>
            </a:r>
            <a:r>
              <a:rPr lang="en-US" b="1" i="1" dirty="0"/>
              <a:t>t </a:t>
            </a:r>
            <a:r>
              <a:rPr lang="en-US" b="1" dirty="0"/>
              <a:t>statistic</a:t>
            </a:r>
            <a:r>
              <a:rPr lang="en-US" dirty="0"/>
              <a:t>.</a:t>
            </a:r>
            <a:endParaRPr lang="en-US" altLang="en-US" dirty="0">
              <a:solidFill>
                <a:schemeClr val="tx1"/>
              </a:solidFill>
            </a:endParaRPr>
          </a:p>
          <a:p>
            <a:pPr marL="0" indent="0" eaLnBrk="1" hangingPunct="1">
              <a:spcBef>
                <a:spcPts val="600"/>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p:txBody>
      </p:sp>
      <p:sp>
        <p:nvSpPr>
          <p:cNvPr id="154628" name="Rectangle 1"/>
          <p:cNvSpPr>
            <a:spLocks noChangeArrowheads="1"/>
          </p:cNvSpPr>
          <p:nvPr/>
        </p:nvSpPr>
        <p:spPr bwMode="auto">
          <a:xfrm>
            <a:off x="914400" y="117475"/>
            <a:ext cx="792480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Steps of a Significance Test About a Population Mean</a:t>
            </a:r>
          </a:p>
        </p:txBody>
      </p:sp>
    </p:spTree>
    <p:extLst>
      <p:ext uri="{BB962C8B-B14F-4D97-AF65-F5344CB8AC3E}">
        <p14:creationId xmlns:p14="http://schemas.microsoft.com/office/powerpoint/2010/main" val="42557595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body" idx="4294967295"/>
          </p:nvPr>
        </p:nvSpPr>
        <p:spPr bwMode="auto">
          <a:xfrm>
            <a:off x="914400" y="1600200"/>
            <a:ext cx="7772400" cy="45307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3: Test Statistic</a:t>
            </a:r>
          </a:p>
          <a:p>
            <a:pPr marL="0" indent="0" eaLnBrk="1" hangingPunct="1">
              <a:spcBef>
                <a:spcPts val="600"/>
              </a:spcBef>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a:p>
            <a:pPr marL="0" indent="0" eaLnBrk="1" hangingPunct="1">
              <a:spcBef>
                <a:spcPts val="600"/>
              </a:spcBef>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dirty="0">
              <a:solidFill>
                <a:schemeClr val="tx1"/>
              </a:solidFill>
            </a:endParaRPr>
          </a:p>
        </p:txBody>
      </p:sp>
      <p:sp>
        <p:nvSpPr>
          <p:cNvPr id="154628" name="Rectangle 1"/>
          <p:cNvSpPr>
            <a:spLocks noChangeArrowheads="1"/>
          </p:cNvSpPr>
          <p:nvPr/>
        </p:nvSpPr>
        <p:spPr bwMode="auto">
          <a:xfrm>
            <a:off x="914400" y="117475"/>
            <a:ext cx="792480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a:solidFill>
                  <a:srgbClr val="000000"/>
                </a:solidFill>
                <a:latin typeface="Arial" panose="020B0604020202020204" pitchFamily="34" charset="0"/>
              </a:rPr>
              <a:t>Steps of a Significance Test About a Population Mean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556" y="1976660"/>
            <a:ext cx="4041647" cy="3023228"/>
          </a:xfrm>
          <a:prstGeom prst="rect">
            <a:avLst/>
          </a:prstGeom>
        </p:spPr>
      </p:pic>
      <p:sp>
        <p:nvSpPr>
          <p:cNvPr id="3" name="Rectangle 2"/>
          <p:cNvSpPr/>
          <p:nvPr/>
        </p:nvSpPr>
        <p:spPr>
          <a:xfrm>
            <a:off x="141732" y="5061204"/>
            <a:ext cx="8851392" cy="1323439"/>
          </a:xfrm>
          <a:prstGeom prst="rect">
            <a:avLst/>
          </a:prstGeom>
        </p:spPr>
        <p:txBody>
          <a:bodyPr wrap="square">
            <a:spAutoFit/>
          </a:bodyPr>
          <a:lstStyle/>
          <a:p>
            <a:r>
              <a:rPr lang="en-US" sz="1600" b="1" dirty="0">
                <a:solidFill>
                  <a:schemeClr val="tx1"/>
                </a:solidFill>
                <a:latin typeface="+mn-lt"/>
              </a:rPr>
              <a:t>Figure 9.6 The </a:t>
            </a:r>
            <a:r>
              <a:rPr lang="en-US" sz="1600" b="1" i="1" dirty="0">
                <a:solidFill>
                  <a:schemeClr val="tx1"/>
                </a:solidFill>
                <a:latin typeface="+mn-lt"/>
              </a:rPr>
              <a:t>t </a:t>
            </a:r>
            <a:r>
              <a:rPr lang="en-US" sz="1600" b="1" dirty="0">
                <a:solidFill>
                  <a:schemeClr val="tx1"/>
                </a:solidFill>
                <a:latin typeface="+mn-lt"/>
              </a:rPr>
              <a:t>Distribution of the </a:t>
            </a:r>
            <a:r>
              <a:rPr lang="en-US" sz="1600" b="1" i="1" dirty="0">
                <a:solidFill>
                  <a:schemeClr val="tx1"/>
                </a:solidFill>
                <a:latin typeface="+mn-lt"/>
              </a:rPr>
              <a:t>t </a:t>
            </a:r>
            <a:r>
              <a:rPr lang="en-US" sz="1600" b="1" dirty="0">
                <a:solidFill>
                  <a:schemeClr val="tx1"/>
                </a:solidFill>
                <a:latin typeface="+mn-lt"/>
              </a:rPr>
              <a:t>Test Statistic. </a:t>
            </a:r>
            <a:r>
              <a:rPr lang="en-US" sz="1600" dirty="0">
                <a:solidFill>
                  <a:srgbClr val="000000"/>
                </a:solidFill>
                <a:latin typeface="+mn-lt"/>
              </a:rPr>
              <a:t>The </a:t>
            </a:r>
            <a:r>
              <a:rPr lang="en-US" sz="1600" i="1" dirty="0">
                <a:solidFill>
                  <a:srgbClr val="000000"/>
                </a:solidFill>
                <a:latin typeface="+mn-lt"/>
              </a:rPr>
              <a:t>t </a:t>
            </a:r>
            <a:r>
              <a:rPr lang="en-US" sz="1600" dirty="0">
                <a:solidFill>
                  <a:srgbClr val="000000"/>
                </a:solidFill>
                <a:latin typeface="+mn-lt"/>
              </a:rPr>
              <a:t>distribution looks like the</a:t>
            </a:r>
          </a:p>
          <a:p>
            <a:r>
              <a:rPr lang="en-US" sz="1600" dirty="0">
                <a:solidFill>
                  <a:srgbClr val="000000"/>
                </a:solidFill>
                <a:latin typeface="+mn-lt"/>
              </a:rPr>
              <a:t>standard normal but has more variability, i.e., fatter tails. There is stronger evidence against</a:t>
            </a:r>
          </a:p>
          <a:p>
            <a:r>
              <a:rPr lang="en-US" sz="1600" dirty="0">
                <a:solidFill>
                  <a:srgbClr val="000000"/>
                </a:solidFill>
                <a:latin typeface="+mn-lt"/>
              </a:rPr>
              <a:t>H</a:t>
            </a:r>
            <a:r>
              <a:rPr lang="en-US" sz="1600" baseline="-25000" dirty="0">
                <a:solidFill>
                  <a:srgbClr val="000000"/>
                </a:solidFill>
                <a:latin typeface="+mn-lt"/>
              </a:rPr>
              <a:t>0</a:t>
            </a:r>
            <a:r>
              <a:rPr lang="en-US" sz="1600" dirty="0">
                <a:solidFill>
                  <a:srgbClr val="000000"/>
                </a:solidFill>
                <a:latin typeface="+mn-lt"/>
              </a:rPr>
              <a:t> when the </a:t>
            </a:r>
            <a:r>
              <a:rPr lang="en-US" sz="1600" i="1" dirty="0">
                <a:solidFill>
                  <a:srgbClr val="000000"/>
                </a:solidFill>
                <a:latin typeface="+mn-lt"/>
              </a:rPr>
              <a:t>t </a:t>
            </a:r>
            <a:r>
              <a:rPr lang="en-US" sz="1600" dirty="0">
                <a:solidFill>
                  <a:srgbClr val="000000"/>
                </a:solidFill>
                <a:latin typeface="+mn-lt"/>
              </a:rPr>
              <a:t>test statistic falls farther out in a tail. The P-value for a two-sided H</a:t>
            </a:r>
            <a:r>
              <a:rPr lang="en-US" sz="1600" i="1" baseline="-25000" dirty="0">
                <a:solidFill>
                  <a:srgbClr val="000000"/>
                </a:solidFill>
                <a:latin typeface="+mj-lt"/>
              </a:rPr>
              <a:t>a</a:t>
            </a:r>
            <a:r>
              <a:rPr lang="en-US" sz="1600" i="1" dirty="0">
                <a:solidFill>
                  <a:srgbClr val="000000"/>
                </a:solidFill>
                <a:latin typeface="+mn-lt"/>
              </a:rPr>
              <a:t> </a:t>
            </a:r>
            <a:r>
              <a:rPr lang="en-US" sz="1600" dirty="0">
                <a:solidFill>
                  <a:srgbClr val="000000"/>
                </a:solidFill>
                <a:latin typeface="+mn-lt"/>
              </a:rPr>
              <a:t>is a two-tail</a:t>
            </a:r>
          </a:p>
          <a:p>
            <a:r>
              <a:rPr lang="en-US" sz="1600" dirty="0">
                <a:solidFill>
                  <a:srgbClr val="000000"/>
                </a:solidFill>
                <a:latin typeface="+mn-lt"/>
              </a:rPr>
              <a:t>probability (shaded in figure). </a:t>
            </a:r>
            <a:r>
              <a:rPr lang="en-US" sz="1600" b="1" dirty="0">
                <a:solidFill>
                  <a:schemeClr val="tx1"/>
                </a:solidFill>
                <a:latin typeface="+mn-lt"/>
              </a:rPr>
              <a:t>Question</a:t>
            </a:r>
            <a:r>
              <a:rPr lang="en-US" sz="1600" dirty="0">
                <a:solidFill>
                  <a:srgbClr val="1A0DE6"/>
                </a:solidFill>
                <a:latin typeface="+mn-lt"/>
              </a:rPr>
              <a:t> </a:t>
            </a:r>
            <a:r>
              <a:rPr lang="en-US" sz="1600" dirty="0">
                <a:solidFill>
                  <a:srgbClr val="000000"/>
                </a:solidFill>
                <a:latin typeface="+mn-lt"/>
              </a:rPr>
              <a:t>Why is it that </a:t>
            </a:r>
            <a:r>
              <a:rPr lang="en-US" sz="1600" i="1" dirty="0">
                <a:solidFill>
                  <a:srgbClr val="000000"/>
                </a:solidFill>
                <a:latin typeface="+mn-lt"/>
              </a:rPr>
              <a:t>t</a:t>
            </a:r>
            <a:r>
              <a:rPr lang="en-US" sz="1600" dirty="0">
                <a:solidFill>
                  <a:srgbClr val="000000"/>
                </a:solidFill>
                <a:latin typeface="+mn-lt"/>
              </a:rPr>
              <a:t>-scores farther out in the tails provide</a:t>
            </a:r>
          </a:p>
          <a:p>
            <a:r>
              <a:rPr lang="en-US" sz="1600" dirty="0">
                <a:solidFill>
                  <a:srgbClr val="000000"/>
                </a:solidFill>
                <a:latin typeface="+mn-lt"/>
              </a:rPr>
              <a:t>stronger evidence against </a:t>
            </a:r>
            <a:r>
              <a:rPr lang="en-US" sz="1600" dirty="0">
                <a:solidFill>
                  <a:srgbClr val="000000"/>
                </a:solidFill>
              </a:rPr>
              <a:t>H</a:t>
            </a:r>
            <a:r>
              <a:rPr lang="en-US" sz="1600" baseline="-25000" dirty="0">
                <a:solidFill>
                  <a:srgbClr val="000000"/>
                </a:solidFill>
              </a:rPr>
              <a:t>0</a:t>
            </a:r>
            <a:r>
              <a:rPr lang="en-US" sz="1600" dirty="0">
                <a:solidFill>
                  <a:srgbClr val="000000"/>
                </a:solidFill>
                <a:latin typeface="+mn-lt"/>
              </a:rPr>
              <a:t>?</a:t>
            </a:r>
            <a:endParaRPr lang="en-US" sz="1600" dirty="0">
              <a:latin typeface="+mn-lt"/>
            </a:endParaRPr>
          </a:p>
        </p:txBody>
      </p:sp>
    </p:spTree>
    <p:extLst>
      <p:ext uri="{BB962C8B-B14F-4D97-AF65-F5344CB8AC3E}">
        <p14:creationId xmlns:p14="http://schemas.microsoft.com/office/powerpoint/2010/main" val="13360732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body" idx="4294967295"/>
          </p:nvPr>
        </p:nvSpPr>
        <p:spPr bwMode="auto">
          <a:xfrm>
            <a:off x="914400" y="1600200"/>
            <a:ext cx="7772400" cy="410368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4: P-value</a:t>
            </a:r>
          </a:p>
          <a:p>
            <a:pPr marL="0" indent="0" eaLnBrk="1" hangingPunct="1">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i="1" dirty="0">
              <a:solidFill>
                <a:schemeClr val="tx1"/>
              </a:solidFill>
            </a:endParaRPr>
          </a:p>
          <a:p>
            <a:pPr marL="457200" lvl="1" indent="0" eaLnBrk="1" hangingPunct="1">
              <a:buClr>
                <a:srgbClr val="CCCC99"/>
              </a:buClr>
              <a:buSzPct val="75000"/>
              <a:buFont typeface="Wingdings" panose="05000000000000000000" pitchFamily="2" charset="2"/>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The P-value summarizes the evidence.</a:t>
            </a:r>
          </a:p>
          <a:p>
            <a:pPr marL="457200" lvl="1" indent="0" eaLnBrk="1" hangingPunct="1">
              <a:buClr>
                <a:srgbClr val="CCCC99"/>
              </a:buClr>
              <a:buSzPct val="75000"/>
              <a:buFont typeface="Wingdings" panose="05000000000000000000" pitchFamily="2" charset="2"/>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a:p>
            <a:pPr marL="457200" lvl="1" indent="0" eaLnBrk="1" hangingPunct="1">
              <a:buClr>
                <a:srgbClr val="CCCC99"/>
              </a:buClr>
              <a:buSzPct val="75000"/>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dirty="0">
                <a:solidFill>
                  <a:schemeClr val="tx1"/>
                </a:solidFill>
              </a:rPr>
              <a:t>It describes how unusual the data would be if H</a:t>
            </a:r>
            <a:r>
              <a:rPr lang="en-US" altLang="en-US" baseline="-25000" dirty="0">
                <a:solidFill>
                  <a:schemeClr val="tx1"/>
                </a:solidFill>
              </a:rPr>
              <a:t>0</a:t>
            </a:r>
            <a:r>
              <a:rPr lang="en-US" altLang="en-US" dirty="0">
                <a:solidFill>
                  <a:schemeClr val="tx1"/>
                </a:solidFill>
              </a:rPr>
              <a:t> were true. That is, a small P-value indicates a small likelihood of observing the sampled results if the null hypothesis were true. Said another way, a</a:t>
            </a:r>
            <a:r>
              <a:rPr lang="en-US" dirty="0">
                <a:solidFill>
                  <a:schemeClr val="tx1"/>
                </a:solidFill>
              </a:rPr>
              <a:t> p-value is a measure of the probability that an observed mean could have occurred just by random chance.</a:t>
            </a:r>
          </a:p>
          <a:p>
            <a:pPr marL="457200" lvl="1" indent="0" eaLnBrk="1" hangingPunct="1">
              <a:buClr>
                <a:srgbClr val="CCCC99"/>
              </a:buClr>
              <a:buSzPct val="75000"/>
              <a:buFont typeface="Wingdings" panose="05000000000000000000" pitchFamily="2" charset="2"/>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dirty="0">
              <a:solidFill>
                <a:schemeClr val="tx1"/>
              </a:solidFill>
            </a:endParaRPr>
          </a:p>
        </p:txBody>
      </p:sp>
      <p:sp>
        <p:nvSpPr>
          <p:cNvPr id="156675" name="Rectangle 1"/>
          <p:cNvSpPr>
            <a:spLocks noChangeArrowheads="1"/>
          </p:cNvSpPr>
          <p:nvPr/>
        </p:nvSpPr>
        <p:spPr bwMode="auto">
          <a:xfrm>
            <a:off x="914400" y="117475"/>
            <a:ext cx="792480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n-US" altLang="en-US" sz="3200" b="1" dirty="0">
                <a:solidFill>
                  <a:srgbClr val="000000"/>
                </a:solidFill>
                <a:latin typeface="Arial" panose="020B0604020202020204" pitchFamily="34" charset="0"/>
              </a:rPr>
              <a:t>Steps of a Significance Test About a Population Mean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
          <p:cNvSpPr>
            <a:spLocks noGrp="1" noChangeArrowheads="1"/>
          </p:cNvSpPr>
          <p:nvPr>
            <p:ph type="title" idx="4294967295"/>
          </p:nvPr>
        </p:nvSpPr>
        <p:spPr bwMode="auto">
          <a:xfrm>
            <a:off x="914400" y="117475"/>
            <a:ext cx="7696200" cy="10255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dirty="0">
                <a:latin typeface="Arial" panose="020B0604020202020204" pitchFamily="34" charset="0"/>
              </a:rPr>
              <a:t>Summary of P-values for Different Alternative Hypotheses</a:t>
            </a:r>
          </a:p>
        </p:txBody>
      </p:sp>
      <p:sp>
        <p:nvSpPr>
          <p:cNvPr id="158732" name="TextBox 1"/>
          <p:cNvSpPr txBox="1">
            <a:spLocks noChangeArrowheads="1"/>
          </p:cNvSpPr>
          <p:nvPr/>
        </p:nvSpPr>
        <p:spPr bwMode="auto">
          <a:xfrm>
            <a:off x="762000" y="1600200"/>
            <a:ext cx="800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solidFill>
                  <a:schemeClr val="tx1"/>
                </a:solidFill>
                <a:latin typeface="Arial" panose="020B0604020202020204" pitchFamily="34" charset="0"/>
              </a:rPr>
              <a:t>The</a:t>
            </a:r>
            <a:r>
              <a:rPr lang="en-US" altLang="en-US" b="1" dirty="0">
                <a:solidFill>
                  <a:schemeClr val="tx1"/>
                </a:solidFill>
                <a:latin typeface="Arial" panose="020B0604020202020204" pitchFamily="34" charset="0"/>
              </a:rPr>
              <a:t> P-value </a:t>
            </a:r>
            <a:r>
              <a:rPr lang="en-US" altLang="en-US" dirty="0">
                <a:solidFill>
                  <a:schemeClr val="tx1"/>
                </a:solidFill>
                <a:latin typeface="Arial" panose="020B0604020202020204" pitchFamily="34" charset="0"/>
              </a:rPr>
              <a:t>is a single tail or a two-tail probability depending on whether the alternative hypothesis is one-sided or two-sided.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32" y="3278721"/>
            <a:ext cx="8535924" cy="179658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1"/>
          <p:cNvSpPr>
            <a:spLocks noGrp="1" noChangeArrowheads="1"/>
          </p:cNvSpPr>
          <p:nvPr>
            <p:ph type="title" idx="4294967295"/>
          </p:nvPr>
        </p:nvSpPr>
        <p:spPr bwMode="auto">
          <a:xfrm>
            <a:off x="914400" y="9525"/>
            <a:ext cx="7924800" cy="1177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b="1">
                <a:solidFill>
                  <a:srgbClr val="000000"/>
                </a:solidFill>
                <a:latin typeface="Arial" panose="020B0604020202020204" pitchFamily="34" charset="0"/>
              </a:rPr>
              <a:t>Steps of a Significance Test About a Population Mean</a:t>
            </a:r>
          </a:p>
        </p:txBody>
      </p:sp>
      <p:sp>
        <p:nvSpPr>
          <p:cNvPr id="160771" name="Rectangle 2"/>
          <p:cNvSpPr>
            <a:spLocks noGrp="1" noChangeArrowheads="1"/>
          </p:cNvSpPr>
          <p:nvPr>
            <p:ph type="body" idx="4294967295"/>
          </p:nvPr>
        </p:nvSpPr>
        <p:spPr bwMode="auto">
          <a:xfrm>
            <a:off x="914400" y="1600200"/>
            <a:ext cx="7772400" cy="3932238"/>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eaLnBrk="1" hangingPunct="1">
              <a:buClr>
                <a:srgbClr val="B2B2B2"/>
              </a:buClr>
              <a:buSzPct val="90000"/>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r>
              <a:rPr lang="en-US" altLang="en-US" b="1" dirty="0">
                <a:solidFill>
                  <a:schemeClr val="tx1"/>
                </a:solidFill>
              </a:rPr>
              <a:t>Step 5: Conclusion </a:t>
            </a:r>
          </a:p>
          <a:p>
            <a:pPr marL="0" indent="0" eaLnBrk="1" hangingPunct="1">
              <a:buSzPct val="90000"/>
              <a:buFontTx/>
              <a:buNone/>
              <a:tabLst>
                <a:tab pos="317500" algn="l"/>
                <a:tab pos="422275" algn="l"/>
                <a:tab pos="871538" algn="l"/>
                <a:tab pos="1320800" algn="l"/>
                <a:tab pos="1770063" algn="l"/>
                <a:tab pos="2219325" algn="l"/>
                <a:tab pos="2668588" algn="l"/>
                <a:tab pos="3117850" algn="l"/>
                <a:tab pos="3567113" algn="l"/>
                <a:tab pos="4016375" algn="l"/>
                <a:tab pos="4465638" algn="l"/>
                <a:tab pos="4914900" algn="l"/>
                <a:tab pos="5364163" algn="l"/>
                <a:tab pos="5813425" algn="l"/>
                <a:tab pos="6262688" algn="l"/>
                <a:tab pos="6711950" algn="l"/>
                <a:tab pos="7161213" algn="l"/>
                <a:tab pos="7610475" algn="l"/>
                <a:tab pos="8059738" algn="l"/>
                <a:tab pos="8509000" algn="l"/>
                <a:tab pos="8958263" algn="l"/>
              </a:tabLst>
            </a:pPr>
            <a:endParaRPr lang="en-US" altLang="en-US" b="1" i="1" dirty="0">
              <a:solidFill>
                <a:schemeClr val="tx1"/>
              </a:solidFill>
            </a:endParaRPr>
          </a:p>
          <a:p>
            <a:pPr marL="0" indent="0"/>
            <a:r>
              <a:rPr lang="en-US" dirty="0"/>
              <a:t>The conclusion of a significance test reports the P-value and </a:t>
            </a:r>
            <a:r>
              <a:rPr lang="en-US" i="1" dirty="0"/>
              <a:t>interprets </a:t>
            </a:r>
            <a:r>
              <a:rPr lang="en-US" dirty="0"/>
              <a:t>what it says about the question that motivated the test.</a:t>
            </a:r>
            <a:endParaRPr lang="en-US" altLang="en-US"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Section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imes New Roman" pitchFamily="16"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imes New Roman" pitchFamily="16"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ontent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imes New Roman" pitchFamily="16"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imes New Roman" pitchFamily="16"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6052</TotalTime>
  <Words>13386</Words>
  <Application>Microsoft Office PowerPoint</Application>
  <PresentationFormat>On-screen Show (4:3)</PresentationFormat>
  <Paragraphs>1434</Paragraphs>
  <Slides>186</Slides>
  <Notes>85</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186</vt:i4>
      </vt:variant>
    </vt:vector>
  </HeadingPairs>
  <TitlesOfParts>
    <vt:vector size="205" baseType="lpstr">
      <vt:lpstr>&amp;quot</vt:lpstr>
      <vt:lpstr>Arial</vt:lpstr>
      <vt:lpstr>Cabin-semi-bold</vt:lpstr>
      <vt:lpstr>Cambria Math</vt:lpstr>
      <vt:lpstr>CourierNewPSMT</vt:lpstr>
      <vt:lpstr>Helvetica Neue</vt:lpstr>
      <vt:lpstr>PearsonMATH08</vt:lpstr>
      <vt:lpstr>Roboto</vt:lpstr>
      <vt:lpstr>SourceSansPro</vt:lpstr>
      <vt:lpstr>Symbol</vt:lpstr>
      <vt:lpstr>Times New Roman</vt:lpstr>
      <vt:lpstr>TimesTen-Bold</vt:lpstr>
      <vt:lpstr>TimesTen-Italic</vt:lpstr>
      <vt:lpstr>TimesTen-Roman</vt:lpstr>
      <vt:lpstr>Wingdings</vt:lpstr>
      <vt:lpstr>2_Section Theme</vt:lpstr>
      <vt:lpstr>2_Content Theme</vt:lpstr>
      <vt:lpstr>Default Design</vt:lpstr>
      <vt:lpstr>Equation</vt:lpstr>
      <vt:lpstr>Chapter 9 </vt:lpstr>
      <vt:lpstr>Problem 7.21a Shared Family Phone Plan</vt:lpstr>
      <vt:lpstr>Problem 7.21a Shared Family Phone Plan</vt:lpstr>
      <vt:lpstr>Review Chapter 8 - Statistical Inference: Confidence Intervals and   T-Tests</vt:lpstr>
      <vt:lpstr>PowerPoint Presentation</vt:lpstr>
      <vt:lpstr>Pop: 10,000 people with equal numbers of individuals with values of 1,2,3,4,5,6,7,8,9,10 </vt:lpstr>
      <vt:lpstr>Distribution of Sample Mean by Sample Size </vt:lpstr>
      <vt:lpstr>PowerPoint Presentation</vt:lpstr>
      <vt:lpstr>Central Limit Theorem </vt:lpstr>
      <vt:lpstr>PowerPoint Presentation</vt:lpstr>
      <vt:lpstr>PowerPoint Presentation</vt:lpstr>
      <vt:lpstr>PowerPoint Presentation</vt:lpstr>
      <vt:lpstr>The Normal Distribution</vt:lpstr>
      <vt:lpstr>The Normal Distribution</vt:lpstr>
      <vt:lpstr>Welcome to Probability!</vt:lpstr>
      <vt:lpstr>PowerPoint Presentation</vt:lpstr>
      <vt:lpstr>Confidence Intervals</vt:lpstr>
      <vt:lpstr>Confidence Intervals</vt:lpstr>
      <vt:lpstr>Distribution of Confidence Intervals</vt:lpstr>
      <vt:lpstr>Confidence Intervals</vt:lpstr>
      <vt:lpstr>Standard Errors from Samples</vt:lpstr>
      <vt:lpstr>How Guinness Saved the World</vt:lpstr>
      <vt:lpstr>The t-distribution</vt:lpstr>
      <vt:lpstr>t-table</vt:lpstr>
      <vt:lpstr>Confidence Intervals w/out σ</vt:lpstr>
      <vt:lpstr>Another example</vt:lpstr>
      <vt:lpstr>What happens to CI as  sample gets larger?</vt:lpstr>
      <vt:lpstr>Section 9.1</vt:lpstr>
      <vt:lpstr>Hypothesis</vt:lpstr>
      <vt:lpstr>The Steps of a Significance Test</vt:lpstr>
      <vt:lpstr>Step 1: Assumptions</vt:lpstr>
      <vt:lpstr>PowerPoint Presentation</vt:lpstr>
      <vt:lpstr>Null and Alternative Hypotheses</vt:lpstr>
      <vt:lpstr>Step 3: Test Statistic</vt:lpstr>
      <vt:lpstr>Step 4: P-value</vt:lpstr>
      <vt:lpstr>PowerPoint Presentation</vt:lpstr>
      <vt:lpstr>PowerPoint Presentation</vt:lpstr>
      <vt:lpstr>PowerPoint Presentation</vt:lpstr>
      <vt:lpstr>Step 5: Conclusion</vt:lpstr>
      <vt:lpstr>Lake Wobegone</vt:lpstr>
      <vt:lpstr>Lake Wobegone</vt:lpstr>
      <vt:lpstr>Problem 9.2 H0 or Ha? Page 391</vt:lpstr>
      <vt:lpstr>PowerPoint Presentation</vt:lpstr>
      <vt:lpstr>Example: Are Astrologers’ Predictions Better Than Guessing?</vt:lpstr>
      <vt:lpstr>Problem 9.10 Psychic, page 405</vt:lpstr>
      <vt:lpstr>Problem 9.10 Psychic, page 405</vt:lpstr>
      <vt:lpstr>Steps of a Significance Test about a Population Proportion</vt:lpstr>
      <vt:lpstr>Steps of a Significance Test about a Population Proportion</vt:lpstr>
      <vt:lpstr>Steps of a Significance Test about a Population Proportion</vt:lpstr>
      <vt:lpstr>Steps of a Significance Test about a Population Proportion</vt:lpstr>
      <vt:lpstr>Steps of a Significance Test about a Population Proportion</vt:lpstr>
      <vt:lpstr>PowerPoint Presentation</vt:lpstr>
      <vt:lpstr>PowerPoint Presentation</vt:lpstr>
      <vt:lpstr>PowerPoint Presentation</vt:lpstr>
      <vt:lpstr>PowerPoint Presentation</vt:lpstr>
      <vt:lpstr>PowerPoint Presentation</vt:lpstr>
      <vt:lpstr>Interpreting the P-value</vt:lpstr>
      <vt:lpstr>Interpreting the P-value</vt:lpstr>
      <vt:lpstr>Two-Sided Significance Tests</vt:lpstr>
      <vt:lpstr>Example: Dogs Detecting Cancer by Smell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Scent dog identification of samples from COVID-19 patients – a pilot study’ https://bmcinfectdis.biomedcentral.com/articles/10.1186/s12879-020-05281-3  </vt:lpstr>
      <vt:lpstr>Scent dog identification of samples from COVID-19 patients – a pilot study’ https://bmcinfectdis.biomedcentral.com/articles/10.1186/s12879-020-05281-3  </vt:lpstr>
      <vt:lpstr>Dogs have two 'noses' </vt:lpstr>
      <vt:lpstr>Friends – nose to nose</vt:lpstr>
      <vt:lpstr>Summary: P-values for Different Alternative Hypotheses</vt:lpstr>
      <vt:lpstr>Problem 9.15 Dogs and Cancer, page 405</vt:lpstr>
      <vt:lpstr>Problem 9.15 Dogs and Cancer, page 405</vt:lpstr>
      <vt:lpstr>Problem 9.15 Dogs and Cancer, page 405</vt:lpstr>
      <vt:lpstr>The Significance Level Tells Us How Strong the Evidence Must Be</vt:lpstr>
      <vt:lpstr>PowerPoint Presentation</vt:lpstr>
      <vt:lpstr>Significance Level</vt:lpstr>
      <vt:lpstr>Possible Decisions in a Test of Significance</vt:lpstr>
      <vt:lpstr>Report the P-value</vt:lpstr>
      <vt:lpstr>Problem 9.20 Gender Bias in Selecting Managers, page 406</vt:lpstr>
      <vt:lpstr>Problem 9.20 Gender Bias in Selecting Managers, page 406</vt:lpstr>
      <vt:lpstr>Problem 9.20 Gender Bias in Selecting Managers, page 406</vt:lpstr>
      <vt:lpstr>Problem 9.20 Gender Bias in Selecting Managers, page 406</vt:lpstr>
      <vt:lpstr>Problem 9.20 Gender Bias in Selecting Managers, page 406 (continued)</vt:lpstr>
      <vt:lpstr>“Do Not Reject H0” Is Not the Same as Saying “Accept H0” </vt:lpstr>
      <vt:lpstr>Deciding between a One-Sided and a Two-Sided Test?</vt:lpstr>
      <vt:lpstr>The Binomial Test for Small Samples</vt:lpstr>
      <vt:lpstr>PowerPoint Presentation</vt:lpstr>
      <vt:lpstr>Steps of a Significance Test About a Population Mean</vt:lpstr>
      <vt:lpstr>Steps of a Significance Test About a Population Mean</vt:lpstr>
      <vt:lpstr>PowerPoint Presentation</vt:lpstr>
      <vt:lpstr>PowerPoint Presentation</vt:lpstr>
      <vt:lpstr>PowerPoint Presentation</vt:lpstr>
      <vt:lpstr>PowerPoint Presentation</vt:lpstr>
      <vt:lpstr>Summary of P-values for Different Alternative Hypotheses</vt:lpstr>
      <vt:lpstr>Steps of a Significance Test About a Population Mean</vt:lpstr>
      <vt:lpstr>Chapter 9 </vt:lpstr>
      <vt:lpstr>Problem 9.32 Female Work Week, page 417</vt:lpstr>
      <vt:lpstr>Problem 9.32 Female Work Week, page 417</vt:lpstr>
      <vt:lpstr>Life Balance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9.29 Practice mechanics of a t test, page 416</vt:lpstr>
      <vt:lpstr>9.29 Practice mechanics of a t test, page 416</vt:lpstr>
      <vt:lpstr>t Distribution with df = 19, P(X&gt;2.4)</vt:lpstr>
      <vt:lpstr>Results of Two-Sided Tests and Results of Confidence Intervals Agree</vt:lpstr>
      <vt:lpstr>Problem 9.31 Low Carbohydrate Diet</vt:lpstr>
      <vt:lpstr>Problem 9.31 Low Carbohydrate Diet</vt:lpstr>
      <vt:lpstr>Problem 9.31 Low Carbohydrate Diet</vt:lpstr>
      <vt:lpstr>t Distribution with df = 108, P(|X|&lt;8.2)</vt:lpstr>
      <vt:lpstr>When the Population Does Not Satisfy the Normality Assumption</vt:lpstr>
      <vt:lpstr>PowerPoint Presentation</vt:lpstr>
      <vt:lpstr>Regardless of Robustness, Look at the Data</vt:lpstr>
      <vt:lpstr>PowerPoint Presentation</vt:lpstr>
      <vt:lpstr>Type I and Type II Errors</vt:lpstr>
      <vt:lpstr>Significance Test Results</vt:lpstr>
      <vt:lpstr>PowerPoint Presentation</vt:lpstr>
      <vt:lpstr>P(Type I Error) = Significance Level α  </vt:lpstr>
      <vt:lpstr>Problem 9.50 part c - Decision errors in medical diagnostic testing, page 423</vt:lpstr>
      <vt:lpstr>Problem 9.50 part c - Decision errors in medical diagnostic testing, page 423</vt:lpstr>
      <vt:lpstr>Problem 9.50 part c - Decision errors in medical diagnostic testing, page 423</vt:lpstr>
      <vt:lpstr>Problem 9.50 part c - Decision errors in medical diagnostic testing, page 423</vt:lpstr>
      <vt:lpstr>PowerPoint Presentation</vt:lpstr>
      <vt:lpstr>Statistical Significance Does Not Mean Practical Significance</vt:lpstr>
      <vt:lpstr>What the Significance Test Tells Us</vt:lpstr>
      <vt:lpstr>PowerPoint Presentation</vt:lpstr>
      <vt:lpstr>Problem 9.54 Practical Significance, page 429</vt:lpstr>
      <vt:lpstr>Problem 9.54 Practical Significance, page 429</vt:lpstr>
      <vt:lpstr>Significance Tests Are Less Useful Than Confidence Intervals</vt:lpstr>
      <vt:lpstr>PowerPoint Presentation</vt:lpstr>
      <vt:lpstr>PowerPoint Presentation</vt:lpstr>
      <vt:lpstr>PowerPoint Presentation</vt:lpstr>
      <vt:lpstr>Problem 9.58 How Medical Discoveries are Type I errors? Page 430</vt:lpstr>
      <vt:lpstr>Problem 9.58 How Medical Discoveries are Type I errors? Page 430</vt:lpstr>
      <vt:lpstr>Examples: Roger Clemens and Barry Bonds</vt:lpstr>
      <vt:lpstr>Examples: Barry Bonds</vt:lpstr>
      <vt:lpstr>Barry Bonds Batting Average Hypothesis Test ..\Other Examples\Barry Bonds Batting Record.xlsx</vt:lpstr>
      <vt:lpstr>Barry Bonds Batting Average Hypothesis Test</vt:lpstr>
      <vt:lpstr>Barry Bonds Batting Average Hypothesis Test</vt:lpstr>
      <vt:lpstr>Barry Bonds On Base Percentage Hypothesis Test</vt:lpstr>
      <vt:lpstr>Barry Bonds On Base Percentage Hypothesis Test</vt:lpstr>
      <vt:lpstr>Barry Bonds On Base Percentage Hypothesis Test</vt:lpstr>
      <vt:lpstr>Barry Bonds Slugging Average Hypothesis Test</vt:lpstr>
      <vt:lpstr>Barry Bonds Slugging Average Hypothesis Test</vt:lpstr>
      <vt:lpstr>Barry Bonds Slugging Average Hypothesis Test</vt:lpstr>
      <vt:lpstr>Barry Bonds Home Runs Hypothesis Test</vt:lpstr>
      <vt:lpstr>Barry Bonds Home Runs Hypothesis Test</vt:lpstr>
      <vt:lpstr>Barry Bonds Home Runs Hypothesis Test</vt:lpstr>
      <vt:lpstr>Barry Bonds Hypothesis Tests</vt:lpstr>
      <vt:lpstr>Examples: Roger Clemens</vt:lpstr>
      <vt:lpstr>Roger Clemens Earned Run Average Hypothesis Test</vt:lpstr>
      <vt:lpstr>Roger Clemens Earned Run Average Hypothesis Test</vt:lpstr>
      <vt:lpstr>Roger Clemens Earned Run Average Hypothesis Test</vt:lpstr>
      <vt:lpstr>Roger Clemens Earned Run Average Plus (ERA+) Hypothesis Test</vt:lpstr>
      <vt:lpstr>Roger Clemens Earned Run Average Plus (ERA+) Hypothesis Test</vt:lpstr>
      <vt:lpstr>Roger Clemens Earned Run Average Plus (ERA+) Hypothesis Test</vt:lpstr>
      <vt:lpstr>Roger Clemens Walks and His per Innings Pitched (WHIP) Hypothesis Test</vt:lpstr>
      <vt:lpstr>Roger Clemens Walks and His per Innings Pitched (WHIP) Hypothesis Test</vt:lpstr>
      <vt:lpstr>Roger Clemens Walks and His per Innings Pitched (WHIP) Hypothesis Test</vt:lpstr>
      <vt:lpstr>Roger Clemens Hypothesis Tests</vt:lpstr>
      <vt:lpstr>Designated Hitter Fetteroll Sample from ESPN.com Hypothesis Test</vt:lpstr>
      <vt:lpstr>Designated Hitter Fetteroll Sample from ESPN.com Hypothesis Test</vt:lpstr>
      <vt:lpstr>Designated Hitter Fetteroll Sample from ESPN.com Hypothesis Test</vt:lpstr>
      <vt:lpstr>Designated Hitter Fetteroll Sample from ESPN.com Hypothesis Test</vt:lpstr>
      <vt:lpstr>Designated Hitter 2019 Hypothesis Test</vt:lpstr>
      <vt:lpstr>Designated Hitter 2019 Hypothesis Test</vt:lpstr>
      <vt:lpstr>Designated Hitter 2019 Hypothesis Test</vt:lpstr>
      <vt:lpstr>Homework 10 - Statistical Inference</vt:lpstr>
      <vt:lpstr>Homework 10 - Statistical Inference</vt:lpstr>
      <vt:lpstr>Homework 10 - Statistical Inference</vt:lpstr>
      <vt:lpstr>Homework 10 - Statistical Inference</vt:lpstr>
      <vt:lpstr>Homework 10 - Statistical Inference</vt:lpstr>
      <vt:lpstr>PowerPoint Presentation</vt:lpstr>
      <vt:lpstr>Problem 9.18 Opinions on Fracking a year earlier, page 406</vt:lpstr>
      <vt:lpstr>Problem 9.18 Opinions on Fracking a year earlier, page 406 (continued)</vt:lpstr>
    </vt:vector>
  </TitlesOfParts>
  <Company>©  2017, 2013 and 2009 Pearson Education, Inc. All rights reserved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dc:title>
  <dc:subject>Statistics The Art and Science of Learning from Data  4th ed</dc:subject>
  <dc:creator>Agresti/Franklin/Klingenberg</dc:creator>
  <cp:lastModifiedBy>Ralph Romanelli</cp:lastModifiedBy>
  <cp:revision>597</cp:revision>
  <cp:lastPrinted>2009-04-22T19:24:48Z</cp:lastPrinted>
  <dcterms:created xsi:type="dcterms:W3CDTF">2001-09-30T23:03:25Z</dcterms:created>
  <dcterms:modified xsi:type="dcterms:W3CDTF">2020-11-06T19:46:16Z</dcterms:modified>
</cp:coreProperties>
</file>